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1109" r:id="rId5"/>
    <p:sldId id="1095" r:id="rId6"/>
    <p:sldId id="1111" r:id="rId7"/>
    <p:sldId id="1112" r:id="rId8"/>
    <p:sldId id="1113" r:id="rId9"/>
    <p:sldId id="1114" r:id="rId10"/>
    <p:sldId id="1115" r:id="rId11"/>
  </p:sldIdLst>
  <p:sldSz cx="12192000" cy="6858000"/>
  <p:notesSz cx="6797675" cy="9928225"/>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Roboto Condensed" panose="02000000000000000000" pitchFamily="2" charset="0"/>
      <p:regular r:id="rId19"/>
      <p:bold r:id="rId20"/>
      <p:italic r:id="rId21"/>
      <p:boldItalic r:id="rId22"/>
    </p:embeddedFont>
    <p:embeddedFont>
      <p:font typeface="Roboto Condensed Light" panose="02000000000000000000" pitchFamily="2"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24B0181-8F37-4A52-A0D6-9DDD7190BADF}">
          <p14:sldIdLst>
            <p14:sldId id="1109"/>
            <p14:sldId id="1095"/>
          </p14:sldIdLst>
        </p14:section>
        <p14:section name="Climate Change in Portsmouth" id="{5DAD0E25-6CE4-44FA-AB22-B6916411B7B9}">
          <p14:sldIdLst>
            <p14:sldId id="1111"/>
          </p14:sldIdLst>
        </p14:section>
        <p14:section name="SOS Save our Solent" id="{CC5A5EF2-32E3-40E5-A140-D944B97F1829}">
          <p14:sldIdLst>
            <p14:sldId id="1112"/>
            <p14:sldId id="1113"/>
          </p14:sldIdLst>
        </p14:section>
        <p14:section name="Letters to Tomorrow" id="{F486778E-265A-442C-A521-E956C7D890CF}">
          <p14:sldIdLst>
            <p14:sldId id="1114"/>
          </p14:sldIdLst>
        </p14:section>
        <p14:section name="Other Youth Cabinet Work" id="{896ECF62-2308-45E9-A918-64E5799F89BD}">
          <p14:sldIdLst>
            <p14:sldId id="1115"/>
          </p14:sldIdLst>
        </p14:section>
      </p14:sectionLst>
    </p:ext>
    <p:ext uri="{EFAFB233-063F-42B5-8137-9DF3F51BA10A}">
      <p15:sldGuideLst xmlns:p15="http://schemas.microsoft.com/office/powerpoint/2012/main">
        <p15:guide id="1" orient="horz" pos="913" userDrawn="1">
          <p15:clr>
            <a:srgbClr val="A4A3A4"/>
          </p15:clr>
        </p15:guide>
        <p15:guide id="2" pos="68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F11218-7A0F-3DA8-7D54-47A7A4463688}" name="Joe McQuillen" initials="JM" userId="S::Joe.McQuillen@cityscience.com::a02054f1-3e43-471c-91c2-8e4ea54bbc8d" providerId="AD"/>
  <p188:author id="{8E3FC633-40B4-6734-03A8-D2E6E2636655}" name="Simon Lusby" initials="SL" userId="S::Simon.Lusby@cityscience.com::f6d5f6b6-527e-4418-83bb-88767908475c" providerId="AD"/>
  <p188:author id="{6F3F6B65-7273-F312-892A-3A73C6C08F64}" name="Laurence Oakes-Ash" initials="LOA" userId="S::LOakes@futures.city::cd967da7-a074-430d-8a43-c76f4182b98a" providerId="AD"/>
  <p188:author id="{429229E3-9DB4-87E3-0C1B-4DE643403E1E}" name="Jade Baker-Edwards" initials="JBE" userId="S::Jade.Baker-Edwards@cityscience.com::ce7c1697-8107-463a-a66d-3be90a87b3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F90"/>
    <a:srgbClr val="996633"/>
    <a:srgbClr val="D0A9BC"/>
    <a:srgbClr val="E6E6E6"/>
    <a:srgbClr val="FE635F"/>
    <a:srgbClr val="7DCA63"/>
    <a:srgbClr val="9791A9"/>
    <a:srgbClr val="9C3535"/>
    <a:srgbClr val="594F8E"/>
    <a:srgbClr val="95A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F1DF5-B225-49D9-89C2-756BBEC03143}" v="44" dt="2023-06-13T11:53:38.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3947" autoAdjust="0"/>
  </p:normalViewPr>
  <p:slideViewPr>
    <p:cSldViewPr snapToGrid="0">
      <p:cViewPr varScale="1">
        <p:scale>
          <a:sx n="103" d="100"/>
          <a:sy n="103" d="100"/>
        </p:scale>
        <p:origin x="216" y="108"/>
      </p:cViewPr>
      <p:guideLst>
        <p:guide orient="horz" pos="913"/>
        <p:guide pos="6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D5FF13C-214B-4CE3-866E-FB00EEA270C6}" type="datetimeFigureOut">
              <a:rPr lang="en-GB" smtClean="0"/>
              <a:t>13/06/2023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C97D9E0-B806-41BD-B1E8-6BC1862BE345}" type="slidenum">
              <a:rPr lang="en-GB" smtClean="0"/>
              <a:t>‹#›</a:t>
            </a:fld>
            <a:endParaRPr lang="en-GB"/>
          </a:p>
        </p:txBody>
      </p:sp>
    </p:spTree>
    <p:extLst>
      <p:ext uri="{BB962C8B-B14F-4D97-AF65-F5344CB8AC3E}">
        <p14:creationId xmlns:p14="http://schemas.microsoft.com/office/powerpoint/2010/main" val="153861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0572B9-808C-4305-B5AC-F7BD149C9E6E}" type="slidenum">
              <a:rPr lang="en-GB" smtClean="0"/>
              <a:t>2</a:t>
            </a:fld>
            <a:endParaRPr lang="en-GB"/>
          </a:p>
        </p:txBody>
      </p:sp>
    </p:spTree>
    <p:extLst>
      <p:ext uri="{BB962C8B-B14F-4D97-AF65-F5344CB8AC3E}">
        <p14:creationId xmlns:p14="http://schemas.microsoft.com/office/powerpoint/2010/main" val="119516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0572B9-808C-4305-B5AC-F7BD149C9E6E}" type="slidenum">
              <a:rPr lang="en-GB" smtClean="0"/>
              <a:t>3</a:t>
            </a:fld>
            <a:endParaRPr lang="en-GB"/>
          </a:p>
        </p:txBody>
      </p:sp>
    </p:spTree>
    <p:extLst>
      <p:ext uri="{BB962C8B-B14F-4D97-AF65-F5344CB8AC3E}">
        <p14:creationId xmlns:p14="http://schemas.microsoft.com/office/powerpoint/2010/main" val="373534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0572B9-808C-4305-B5AC-F7BD149C9E6E}" type="slidenum">
              <a:rPr lang="en-GB" smtClean="0"/>
              <a:t>4</a:t>
            </a:fld>
            <a:endParaRPr lang="en-GB"/>
          </a:p>
        </p:txBody>
      </p:sp>
    </p:spTree>
    <p:extLst>
      <p:ext uri="{BB962C8B-B14F-4D97-AF65-F5344CB8AC3E}">
        <p14:creationId xmlns:p14="http://schemas.microsoft.com/office/powerpoint/2010/main" val="35117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0572B9-808C-4305-B5AC-F7BD149C9E6E}" type="slidenum">
              <a:rPr lang="en-GB" smtClean="0"/>
              <a:t>5</a:t>
            </a:fld>
            <a:endParaRPr lang="en-GB"/>
          </a:p>
        </p:txBody>
      </p:sp>
    </p:spTree>
    <p:extLst>
      <p:ext uri="{BB962C8B-B14F-4D97-AF65-F5344CB8AC3E}">
        <p14:creationId xmlns:p14="http://schemas.microsoft.com/office/powerpoint/2010/main" val="347328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0572B9-808C-4305-B5AC-F7BD149C9E6E}" type="slidenum">
              <a:rPr lang="en-GB" smtClean="0"/>
              <a:t>6</a:t>
            </a:fld>
            <a:endParaRPr lang="en-GB"/>
          </a:p>
        </p:txBody>
      </p:sp>
    </p:spTree>
    <p:extLst>
      <p:ext uri="{BB962C8B-B14F-4D97-AF65-F5344CB8AC3E}">
        <p14:creationId xmlns:p14="http://schemas.microsoft.com/office/powerpoint/2010/main" val="58939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0572B9-808C-4305-B5AC-F7BD149C9E6E}" type="slidenum">
              <a:rPr lang="en-GB" smtClean="0"/>
              <a:t>7</a:t>
            </a:fld>
            <a:endParaRPr lang="en-GB"/>
          </a:p>
        </p:txBody>
      </p:sp>
    </p:spTree>
    <p:extLst>
      <p:ext uri="{BB962C8B-B14F-4D97-AF65-F5344CB8AC3E}">
        <p14:creationId xmlns:p14="http://schemas.microsoft.com/office/powerpoint/2010/main" val="37045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AAF1-74B4-41FB-98E7-96D9868FD2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23DE04-A17E-45A8-A45F-0E48D596C3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50E986-3F02-4060-BAAC-89A5B573CDB4}"/>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5" name="Footer Placeholder 4">
            <a:extLst>
              <a:ext uri="{FF2B5EF4-FFF2-40B4-BE49-F238E27FC236}">
                <a16:creationId xmlns:a16="http://schemas.microsoft.com/office/drawing/2014/main" id="{DD03114A-2252-4640-8185-CB65328F6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334EF4-82A9-4B1C-BC33-B938CB082D08}"/>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288594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A944-32C2-42FF-AFF4-4CF7E2A616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FE870-9D6F-46D4-BC98-1C519F8C5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595CBC-3B1B-442F-A286-A41550E4EA69}"/>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5" name="Footer Placeholder 4">
            <a:extLst>
              <a:ext uri="{FF2B5EF4-FFF2-40B4-BE49-F238E27FC236}">
                <a16:creationId xmlns:a16="http://schemas.microsoft.com/office/drawing/2014/main" id="{8CB2B5F4-3E3F-44F8-9F2F-525DDAA98B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A0CB1-FD34-4D6A-8B3C-BD60FC017C17}"/>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253106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8F714C-2907-4A7D-96F2-A27A22CE76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971E8-3D5B-407E-8F44-6BFCBCE7CC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15691-78EE-4531-A0DF-42E7E4B7EB54}"/>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5" name="Footer Placeholder 4">
            <a:extLst>
              <a:ext uri="{FF2B5EF4-FFF2-40B4-BE49-F238E27FC236}">
                <a16:creationId xmlns:a16="http://schemas.microsoft.com/office/drawing/2014/main" id="{C8C3C9EC-12D1-4503-A104-219E95CCF6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7CF9B-5170-4834-966F-A359C0B15F1A}"/>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419051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BA71-FB14-4B47-A121-A67CE89FF1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9C91ED-D627-47D6-8594-237A23C79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869C1-C05D-4EB5-B835-47BA7909DF27}"/>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5" name="Footer Placeholder 4">
            <a:extLst>
              <a:ext uri="{FF2B5EF4-FFF2-40B4-BE49-F238E27FC236}">
                <a16:creationId xmlns:a16="http://schemas.microsoft.com/office/drawing/2014/main" id="{61F35003-611C-4CF3-8A59-3743CF3DA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53B00-92F0-4FD3-81BC-DE513A71241A}"/>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263952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B802-2EA8-43C6-8E28-8F3AFEC3D4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51C533-1F9B-4663-889C-0FD884ADF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36E66-690E-4E61-89EB-82AEAC8149AA}"/>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5" name="Footer Placeholder 4">
            <a:extLst>
              <a:ext uri="{FF2B5EF4-FFF2-40B4-BE49-F238E27FC236}">
                <a16:creationId xmlns:a16="http://schemas.microsoft.com/office/drawing/2014/main" id="{1493491D-E69B-434D-A100-A5EB1CE9C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29A87-8720-42CB-8F8A-18FEAA05B3C3}"/>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158943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178D-FC3D-41DA-9024-B9E91CA850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C5DC99-BA9B-4F54-A9E3-67DCD2D870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FA2581-EFD8-402E-8BF8-4AFDF519AE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473286-0FFD-4646-A7C6-CEA6376C9418}"/>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6" name="Footer Placeholder 5">
            <a:extLst>
              <a:ext uri="{FF2B5EF4-FFF2-40B4-BE49-F238E27FC236}">
                <a16:creationId xmlns:a16="http://schemas.microsoft.com/office/drawing/2014/main" id="{4E4A65B4-3E5A-41FB-A424-3006B01DA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567182-97EA-4FC8-BBA5-5D3F57704BE8}"/>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89526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8205-D2AB-4E05-B802-30FDAB6583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304591-CEBF-4BD4-8999-DD76980FD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AFDF64-6455-4645-A2DD-D894BFE9FC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DE8A4F-5285-45B7-A52C-53FDE7CA4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4B1169-7C47-455F-BFE7-3F36E8984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535EA2-DB93-4C2C-B017-74849C9D62E8}"/>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8" name="Footer Placeholder 7">
            <a:extLst>
              <a:ext uri="{FF2B5EF4-FFF2-40B4-BE49-F238E27FC236}">
                <a16:creationId xmlns:a16="http://schemas.microsoft.com/office/drawing/2014/main" id="{4B57E244-9AC7-4588-A13C-F0B6E35EB5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E786E5-52D7-421D-AD88-F301845E420D}"/>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93726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836D-4EA2-490F-9E75-0B97146EE5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B99EAC-D511-44EF-91D8-3A250A25E2AF}"/>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4" name="Footer Placeholder 3">
            <a:extLst>
              <a:ext uri="{FF2B5EF4-FFF2-40B4-BE49-F238E27FC236}">
                <a16:creationId xmlns:a16="http://schemas.microsoft.com/office/drawing/2014/main" id="{9F681A18-6796-4290-ABD2-34361462DB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543B36-BAA8-43B7-B657-F819D90001B7}"/>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50132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0D046-FB52-4E13-A499-C33AD651C2C2}"/>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3" name="Footer Placeholder 2">
            <a:extLst>
              <a:ext uri="{FF2B5EF4-FFF2-40B4-BE49-F238E27FC236}">
                <a16:creationId xmlns:a16="http://schemas.microsoft.com/office/drawing/2014/main" id="{D916C78E-60BD-46FB-83E7-24839F80C3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7F5F2E-AA57-45E1-A349-BB0D5D5B4FE3}"/>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72675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6F75-8DBC-4A65-8FD6-23EA22AD8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11E498-6AC5-4A8D-BCF5-E927A352A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2264BE-4BA5-4F03-B330-D73CE6D17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FF195-A884-4622-8731-39B41F4FB4CB}"/>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6" name="Footer Placeholder 5">
            <a:extLst>
              <a:ext uri="{FF2B5EF4-FFF2-40B4-BE49-F238E27FC236}">
                <a16:creationId xmlns:a16="http://schemas.microsoft.com/office/drawing/2014/main" id="{396B7A14-814B-44C4-8547-25957B66BE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50622-CE19-4AF5-AC2D-AA73C6F859F8}"/>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423900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E23A-C1B7-4A65-93B6-8A0C84511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149BAE-0EFB-43A7-915C-4C2BCADA3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847A13-C240-425F-8157-770BF69EA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C7971-6DE8-49A1-B823-24E928115B9D}"/>
              </a:ext>
            </a:extLst>
          </p:cNvPr>
          <p:cNvSpPr>
            <a:spLocks noGrp="1"/>
          </p:cNvSpPr>
          <p:nvPr>
            <p:ph type="dt" sz="half" idx="10"/>
          </p:nvPr>
        </p:nvSpPr>
        <p:spPr/>
        <p:txBody>
          <a:bodyPr/>
          <a:lstStyle/>
          <a:p>
            <a:fld id="{06F5ECFE-A7BC-4167-BB62-2C6D7F60ACED}" type="datetimeFigureOut">
              <a:rPr lang="en-GB" smtClean="0"/>
              <a:t>13/06/2023</a:t>
            </a:fld>
            <a:endParaRPr lang="en-GB"/>
          </a:p>
        </p:txBody>
      </p:sp>
      <p:sp>
        <p:nvSpPr>
          <p:cNvPr id="6" name="Footer Placeholder 5">
            <a:extLst>
              <a:ext uri="{FF2B5EF4-FFF2-40B4-BE49-F238E27FC236}">
                <a16:creationId xmlns:a16="http://schemas.microsoft.com/office/drawing/2014/main" id="{F352CC71-50D3-44DE-A8E3-6D67B4CF2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6C630-0405-4AC4-BA88-3786C2C9BD92}"/>
              </a:ext>
            </a:extLst>
          </p:cNvPr>
          <p:cNvSpPr>
            <a:spLocks noGrp="1"/>
          </p:cNvSpPr>
          <p:nvPr>
            <p:ph type="sldNum" sz="quarter" idx="12"/>
          </p:nvPr>
        </p:nvSpPr>
        <p:spPr/>
        <p:txBody>
          <a:bodyPr/>
          <a:lstStyle/>
          <a:p>
            <a:fld id="{F60DF9C3-BEA9-4B2B-B108-EB20F55AD40D}" type="slidenum">
              <a:rPr lang="en-GB" smtClean="0"/>
              <a:t>‹#›</a:t>
            </a:fld>
            <a:endParaRPr lang="en-GB"/>
          </a:p>
        </p:txBody>
      </p:sp>
    </p:spTree>
    <p:extLst>
      <p:ext uri="{BB962C8B-B14F-4D97-AF65-F5344CB8AC3E}">
        <p14:creationId xmlns:p14="http://schemas.microsoft.com/office/powerpoint/2010/main" val="373117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09EDC-8A8E-4B9F-B9E5-D441AA291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975D92-B8C9-4963-8755-19A7D43E9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CA962-7B37-46B8-9E34-A9BF14F01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5ECFE-A7BC-4167-BB62-2C6D7F60ACED}" type="datetimeFigureOut">
              <a:rPr lang="en-GB" smtClean="0"/>
              <a:t>13/06/2023</a:t>
            </a:fld>
            <a:endParaRPr lang="en-GB"/>
          </a:p>
        </p:txBody>
      </p:sp>
      <p:sp>
        <p:nvSpPr>
          <p:cNvPr id="5" name="Footer Placeholder 4">
            <a:extLst>
              <a:ext uri="{FF2B5EF4-FFF2-40B4-BE49-F238E27FC236}">
                <a16:creationId xmlns:a16="http://schemas.microsoft.com/office/drawing/2014/main" id="{5E2C0ACC-F3C4-4514-A28A-BF4367A6CF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A1AC0E-1F11-465B-A080-51EBF133B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DF9C3-BEA9-4B2B-B108-EB20F55AD40D}" type="slidenum">
              <a:rPr lang="en-GB" smtClean="0"/>
              <a:t>‹#›</a:t>
            </a:fld>
            <a:endParaRPr lang="en-GB"/>
          </a:p>
        </p:txBody>
      </p:sp>
      <p:sp>
        <p:nvSpPr>
          <p:cNvPr id="8" name="TextBox 7">
            <a:extLst>
              <a:ext uri="{FF2B5EF4-FFF2-40B4-BE49-F238E27FC236}">
                <a16:creationId xmlns:a16="http://schemas.microsoft.com/office/drawing/2014/main" id="{B95CC5E0-DDD9-AF90-A749-FDF90251CEF9}"/>
              </a:ext>
            </a:extLst>
          </p:cNvPr>
          <p:cNvSpPr txBox="1"/>
          <p:nvPr userDrawn="1">
            <p:extLst>
              <p:ext uri="{1162E1C5-73C7-4A58-AE30-91384D911F3F}">
                <p184:classification xmlns:p184="http://schemas.microsoft.com/office/powerpoint/2018/4/main" val="hdr"/>
              </p:ext>
            </p:extLst>
          </p:nvPr>
        </p:nvSpPr>
        <p:spPr>
          <a:xfrm>
            <a:off x="5796725" y="0"/>
            <a:ext cx="6334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Official -</a:t>
            </a:r>
          </a:p>
        </p:txBody>
      </p:sp>
    </p:spTree>
    <p:extLst>
      <p:ext uri="{BB962C8B-B14F-4D97-AF65-F5344CB8AC3E}">
        <p14:creationId xmlns:p14="http://schemas.microsoft.com/office/powerpoint/2010/main" val="385265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f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PortsmouthYouthCabinet" TargetMode="External"/><Relationship Id="rId3" Type="http://schemas.openxmlformats.org/officeDocument/2006/relationships/hyperlink" Target="https://www.youtube.com/watch?v=E37qkXh8R_0" TargetMode="External"/><Relationship Id="rId7" Type="http://schemas.openxmlformats.org/officeDocument/2006/relationships/hyperlink" Target="https://www.tiktok.com/@portsmouthyouthcabine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facebook.com/people/Portsmouth-Youth-Cabinet/100093065940458/" TargetMode="External"/><Relationship Id="rId5" Type="http://schemas.openxmlformats.org/officeDocument/2006/relationships/hyperlink" Target="https://www.instagram.com/portsmouthyouthcabinet/" TargetMode="External"/><Relationship Id="rId4" Type="http://schemas.openxmlformats.org/officeDocument/2006/relationships/hyperlink" Target="https://www.change.org/p/sos-save-our-solent?signed=true"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letterstotomorrow.com/wp-content/uploads/2023/03/GBGW-2023-Letters-Submission-Guidelines-designed.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Kristina.downey@portsmouthcc.gov.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nktr.ee/portsmouthyouthcabine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engenderingchangeconsultancy@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ody of water with a city in the background&#10;&#10;Description automatically generated with medium confidence">
            <a:extLst>
              <a:ext uri="{FF2B5EF4-FFF2-40B4-BE49-F238E27FC236}">
                <a16:creationId xmlns:a16="http://schemas.microsoft.com/office/drawing/2014/main" id="{13921657-26F7-94FB-1208-A3A4E843E7FE}"/>
              </a:ext>
            </a:extLst>
          </p:cNvPr>
          <p:cNvPicPr>
            <a:picLocks noChangeAspect="1"/>
          </p:cNvPicPr>
          <p:nvPr/>
        </p:nvPicPr>
        <p:blipFill rotWithShape="1">
          <a:blip r:embed="rId2">
            <a:extLst>
              <a:ext uri="{28A0092B-C50C-407E-A947-70E740481C1C}">
                <a14:useLocalDpi xmlns:a14="http://schemas.microsoft.com/office/drawing/2010/main" val="0"/>
              </a:ext>
            </a:extLst>
          </a:blip>
          <a:srcRect r="40852"/>
          <a:stretch/>
        </p:blipFill>
        <p:spPr>
          <a:xfrm>
            <a:off x="0" y="0"/>
            <a:ext cx="6095999" cy="6858000"/>
          </a:xfrm>
          <a:prstGeom prst="rect">
            <a:avLst/>
          </a:prstGeom>
        </p:spPr>
      </p:pic>
      <p:sp>
        <p:nvSpPr>
          <p:cNvPr id="7" name="Rectangle 6">
            <a:extLst>
              <a:ext uri="{FF2B5EF4-FFF2-40B4-BE49-F238E27FC236}">
                <a16:creationId xmlns:a16="http://schemas.microsoft.com/office/drawing/2014/main" id="{42F8DD66-D410-4826-A690-D1B13FF279A9}"/>
              </a:ext>
            </a:extLst>
          </p:cNvPr>
          <p:cNvSpPr/>
          <p:nvPr/>
        </p:nvSpPr>
        <p:spPr>
          <a:xfrm>
            <a:off x="6096001" y="1712"/>
            <a:ext cx="6257926" cy="6856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A1044C5-7B24-4011-A055-CD40DB3B73C5}"/>
              </a:ext>
            </a:extLst>
          </p:cNvPr>
          <p:cNvSpPr/>
          <p:nvPr/>
        </p:nvSpPr>
        <p:spPr>
          <a:xfrm>
            <a:off x="0" y="0"/>
            <a:ext cx="6096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60E5246C-E1E8-0F7A-BAE8-53EE5EF11B98}"/>
              </a:ext>
            </a:extLst>
          </p:cNvPr>
          <p:cNvSpPr txBox="1"/>
          <p:nvPr/>
        </p:nvSpPr>
        <p:spPr>
          <a:xfrm>
            <a:off x="6223518" y="822768"/>
            <a:ext cx="5968481" cy="3416320"/>
          </a:xfrm>
          <a:prstGeom prst="rect">
            <a:avLst/>
          </a:prstGeom>
          <a:noFill/>
        </p:spPr>
        <p:txBody>
          <a:bodyPr wrap="square" rtlCol="0">
            <a:spAutoFit/>
          </a:bodyPr>
          <a:lstStyle/>
          <a:p>
            <a:pPr algn="ctr"/>
            <a:r>
              <a:rPr lang="en-GB" sz="3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CLIMATE CHANGE PROJECT</a:t>
            </a:r>
          </a:p>
          <a:p>
            <a:pPr algn="ctr"/>
            <a:endParaRPr lang="en-GB" sz="3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GB" sz="3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SCHOOLS INFORMATION PACK:</a:t>
            </a:r>
          </a:p>
          <a:p>
            <a:pPr algn="ctr"/>
            <a:r>
              <a:rPr lang="en-GB" sz="3600" b="0" u="none" strike="noStrik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SOS Save our Solent</a:t>
            </a:r>
          </a:p>
          <a:p>
            <a:pPr algn="ctr"/>
            <a:r>
              <a:rPr lang="en-GB" sz="3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&amp;</a:t>
            </a:r>
          </a:p>
          <a:p>
            <a:pPr algn="ctr"/>
            <a:r>
              <a:rPr lang="en-GB" sz="3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Letters to Tomorrow </a:t>
            </a:r>
            <a:endParaRPr lang="en-GB" sz="3600" b="0" u="none" strike="noStrik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Picture 1">
            <a:extLst>
              <a:ext uri="{FF2B5EF4-FFF2-40B4-BE49-F238E27FC236}">
                <a16:creationId xmlns:a16="http://schemas.microsoft.com/office/drawing/2014/main" id="{8E932F33-7CD7-EE40-0230-088FBA9E6EC4}"/>
              </a:ext>
            </a:extLst>
          </p:cNvPr>
          <p:cNvPicPr>
            <a:picLocks noChangeAspect="1"/>
          </p:cNvPicPr>
          <p:nvPr/>
        </p:nvPicPr>
        <p:blipFill>
          <a:blip r:embed="rId3"/>
          <a:stretch>
            <a:fillRect/>
          </a:stretch>
        </p:blipFill>
        <p:spPr>
          <a:xfrm>
            <a:off x="1333070" y="4864240"/>
            <a:ext cx="2826322" cy="1557883"/>
          </a:xfrm>
          <a:prstGeom prst="rect">
            <a:avLst/>
          </a:prstGeom>
        </p:spPr>
      </p:pic>
    </p:spTree>
    <p:extLst>
      <p:ext uri="{BB962C8B-B14F-4D97-AF65-F5344CB8AC3E}">
        <p14:creationId xmlns:p14="http://schemas.microsoft.com/office/powerpoint/2010/main" val="257084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8EB85E-BB31-4F10-A5DD-BD34E9CA9835}"/>
              </a:ext>
            </a:extLst>
          </p:cNvPr>
          <p:cNvSpPr/>
          <p:nvPr/>
        </p:nvSpPr>
        <p:spPr>
          <a:xfrm>
            <a:off x="1" y="0"/>
            <a:ext cx="12192000" cy="12932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8E9160A-F8C1-4BAC-81FF-340F4693D538}"/>
              </a:ext>
            </a:extLst>
          </p:cNvPr>
          <p:cNvSpPr/>
          <p:nvPr/>
        </p:nvSpPr>
        <p:spPr>
          <a:xfrm>
            <a:off x="363523" y="165497"/>
            <a:ext cx="11464954" cy="954107"/>
          </a:xfrm>
          <a:prstGeom prst="rect">
            <a:avLst/>
          </a:prstGeom>
          <a:ln>
            <a:noFill/>
          </a:ln>
        </p:spPr>
        <p:txBody>
          <a:bodyPr wrap="square" lIns="91440" tIns="45720" rIns="91440" bIns="45720" anchor="t">
            <a:spAutoFit/>
          </a:bodyPr>
          <a:lstStyle/>
          <a:p>
            <a:r>
              <a:rPr lang="en-GB" sz="2800" b="1" spc="300" dirty="0">
                <a:solidFill>
                  <a:schemeClr val="bg1"/>
                </a:solidFill>
                <a:latin typeface="Roboto Condensed Light"/>
                <a:ea typeface="Roboto"/>
                <a:cs typeface="Roboto"/>
              </a:rPr>
              <a:t>INTRODUCTION</a:t>
            </a:r>
          </a:p>
          <a:p>
            <a:r>
              <a:rPr lang="en-GB" sz="2800" spc="300" dirty="0">
                <a:solidFill>
                  <a:schemeClr val="bg1"/>
                </a:solidFill>
                <a:latin typeface="Roboto Condensed Light"/>
                <a:ea typeface="Roboto"/>
                <a:cs typeface="Roboto"/>
              </a:rPr>
              <a:t>WHAT IS THIS PROJECT?</a:t>
            </a:r>
            <a:endParaRPr lang="en-GB" sz="2800" spc="300" dirty="0">
              <a:solidFill>
                <a:schemeClr val="bg1"/>
              </a:solidFill>
              <a:latin typeface="Roboto Condensed Light"/>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3BB776B7-67D6-497D-16D7-91BCDEDC6BAC}"/>
              </a:ext>
            </a:extLst>
          </p:cNvPr>
          <p:cNvSpPr txBox="1"/>
          <p:nvPr/>
        </p:nvSpPr>
        <p:spPr>
          <a:xfrm>
            <a:off x="269295" y="1771507"/>
            <a:ext cx="4966093" cy="2831544"/>
          </a:xfrm>
          <a:prstGeom prst="rect">
            <a:avLst/>
          </a:prstGeom>
          <a:noFill/>
        </p:spPr>
        <p:txBody>
          <a:bodyPr wrap="square">
            <a:spAutoFit/>
          </a:bodyPr>
          <a:lstStyle/>
          <a:p>
            <a:pPr algn="l"/>
            <a:r>
              <a:rPr lang="en-US" sz="2000" b="0" i="0" dirty="0">
                <a:solidFill>
                  <a:srgbClr val="1D1C1D"/>
                </a:solidFill>
                <a:effectLst/>
                <a:latin typeface="Slack-Lato"/>
              </a:rPr>
              <a:t>This May, Portsmouth's’ Youth Cabinet were successful in winning funds from Save the Children from their </a:t>
            </a:r>
            <a:r>
              <a:rPr lang="en-US" sz="2000" b="1" i="0" dirty="0">
                <a:solidFill>
                  <a:srgbClr val="1D1C1D"/>
                </a:solidFill>
                <a:effectLst/>
                <a:latin typeface="Slack-Lato"/>
              </a:rPr>
              <a:t>Children and Young Peo</a:t>
            </a:r>
            <a:r>
              <a:rPr lang="en-US" sz="2000" b="1" dirty="0">
                <a:solidFill>
                  <a:srgbClr val="1D1C1D"/>
                </a:solidFill>
                <a:latin typeface="Slack-Lato"/>
              </a:rPr>
              <a:t>ples Climate Fund</a:t>
            </a:r>
            <a:r>
              <a:rPr lang="en-US" sz="2000" dirty="0">
                <a:solidFill>
                  <a:srgbClr val="1D1C1D"/>
                </a:solidFill>
                <a:latin typeface="Slack-Lato"/>
              </a:rPr>
              <a:t>. </a:t>
            </a:r>
            <a:endParaRPr lang="en-US" sz="2000" b="0" i="0" dirty="0">
              <a:solidFill>
                <a:srgbClr val="1D1C1D"/>
              </a:solidFill>
              <a:effectLst/>
              <a:latin typeface="Slack-Lato"/>
            </a:endParaRPr>
          </a:p>
          <a:p>
            <a:pPr algn="l"/>
            <a:endParaRPr lang="en-US" sz="2000" b="1" dirty="0">
              <a:solidFill>
                <a:srgbClr val="1D1C1D"/>
              </a:solidFill>
              <a:latin typeface="Slack-Lato"/>
            </a:endParaRPr>
          </a:p>
          <a:p>
            <a:pPr algn="l"/>
            <a:r>
              <a:rPr lang="en-US" sz="2000" dirty="0">
                <a:solidFill>
                  <a:srgbClr val="1D1C1D"/>
                </a:solidFill>
                <a:latin typeface="Slack-Lato"/>
              </a:rPr>
              <a:t>This fund is to raise the awareness of impacts from the climate crisis, and its effects on children and young people.</a:t>
            </a:r>
          </a:p>
          <a:p>
            <a:pPr algn="l"/>
            <a:endParaRPr lang="en-US" b="1" dirty="0">
              <a:solidFill>
                <a:srgbClr val="1D1C1D"/>
              </a:solidFill>
              <a:latin typeface="Slack-Lato"/>
            </a:endParaRPr>
          </a:p>
        </p:txBody>
      </p:sp>
      <p:pic>
        <p:nvPicPr>
          <p:cNvPr id="2" name="Picture 2" descr="Portsmouth City Council - Digital Government">
            <a:extLst>
              <a:ext uri="{FF2B5EF4-FFF2-40B4-BE49-F238E27FC236}">
                <a16:creationId xmlns:a16="http://schemas.microsoft.com/office/drawing/2014/main" id="{C4491816-B4E4-0E1A-BD2C-1851A0BEE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471" y="5605801"/>
            <a:ext cx="2629609" cy="7679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E08B11-206B-F998-DE29-121BF788807C}"/>
              </a:ext>
            </a:extLst>
          </p:cNvPr>
          <p:cNvSpPr txBox="1"/>
          <p:nvPr/>
        </p:nvSpPr>
        <p:spPr>
          <a:xfrm>
            <a:off x="5580628" y="1771507"/>
            <a:ext cx="6342077" cy="2862322"/>
          </a:xfrm>
          <a:prstGeom prst="rect">
            <a:avLst/>
          </a:prstGeom>
          <a:noFill/>
        </p:spPr>
        <p:txBody>
          <a:bodyPr wrap="square" numCol="1" rtlCol="0">
            <a:spAutoFit/>
          </a:bodyPr>
          <a:lstStyle/>
          <a:p>
            <a:r>
              <a:rPr lang="en-GB" sz="2000" b="1" dirty="0"/>
              <a:t>What’s Our Project?</a:t>
            </a:r>
          </a:p>
          <a:p>
            <a:endParaRPr lang="en-GB" sz="2000" dirty="0"/>
          </a:p>
          <a:p>
            <a:r>
              <a:rPr lang="en-GB" sz="2000" dirty="0"/>
              <a:t>With our funding we have created the </a:t>
            </a:r>
            <a:r>
              <a:rPr lang="en-GB" sz="2000" b="1" dirty="0"/>
              <a:t>SOS Save our Solent </a:t>
            </a:r>
            <a:r>
              <a:rPr lang="en-GB" sz="2000" dirty="0"/>
              <a:t>campaign, demanding Southern Water take immediate action to stop pollution in our seas.</a:t>
            </a:r>
          </a:p>
          <a:p>
            <a:endParaRPr lang="en-GB" sz="2000" dirty="0">
              <a:highlight>
                <a:srgbClr val="FFFF00"/>
              </a:highlight>
            </a:endParaRPr>
          </a:p>
          <a:p>
            <a:r>
              <a:rPr lang="en-GB" sz="2000" dirty="0"/>
              <a:t>Additionally, we invite schools to take part in a </a:t>
            </a:r>
            <a:r>
              <a:rPr lang="en-GB" sz="2000" b="1" dirty="0"/>
              <a:t>Letter to Tomorrow</a:t>
            </a:r>
            <a:r>
              <a:rPr lang="en-GB" sz="2000" dirty="0"/>
              <a:t> event, helping to get young peoples voices heard.</a:t>
            </a:r>
          </a:p>
        </p:txBody>
      </p:sp>
      <p:pic>
        <p:nvPicPr>
          <p:cNvPr id="7" name="Picture 6" descr="A picture containing rainbow, graphics, font, graphic design&#10;&#10;Description automatically generated">
            <a:extLst>
              <a:ext uri="{FF2B5EF4-FFF2-40B4-BE49-F238E27FC236}">
                <a16:creationId xmlns:a16="http://schemas.microsoft.com/office/drawing/2014/main" id="{8224B616-1CB7-6876-649A-8EF424577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3" y="5358973"/>
            <a:ext cx="2102693" cy="1261616"/>
          </a:xfrm>
          <a:prstGeom prst="rect">
            <a:avLst/>
          </a:prstGeom>
        </p:spPr>
      </p:pic>
      <p:pic>
        <p:nvPicPr>
          <p:cNvPr id="10" name="Picture 9" descr="A picture containing text, logo, graphics, font&#10;&#10;Description automatically generated">
            <a:extLst>
              <a:ext uri="{FF2B5EF4-FFF2-40B4-BE49-F238E27FC236}">
                <a16:creationId xmlns:a16="http://schemas.microsoft.com/office/drawing/2014/main" id="{BF033A9A-B55D-162C-B7E9-21537438635D}"/>
              </a:ext>
            </a:extLst>
          </p:cNvPr>
          <p:cNvPicPr>
            <a:picLocks noChangeAspect="1"/>
          </p:cNvPicPr>
          <p:nvPr/>
        </p:nvPicPr>
        <p:blipFill rotWithShape="1">
          <a:blip r:embed="rId5">
            <a:extLst>
              <a:ext uri="{28A0092B-C50C-407E-A947-70E740481C1C}">
                <a14:useLocalDpi xmlns:a14="http://schemas.microsoft.com/office/drawing/2010/main" val="0"/>
              </a:ext>
            </a:extLst>
          </a:blip>
          <a:srcRect l="13190" t="6488" r="11926" b="12260"/>
          <a:stretch/>
        </p:blipFill>
        <p:spPr>
          <a:xfrm>
            <a:off x="4800710" y="5358973"/>
            <a:ext cx="1295290" cy="1405443"/>
          </a:xfrm>
          <a:prstGeom prst="rect">
            <a:avLst/>
          </a:prstGeom>
        </p:spPr>
      </p:pic>
    </p:spTree>
    <p:extLst>
      <p:ext uri="{BB962C8B-B14F-4D97-AF65-F5344CB8AC3E}">
        <p14:creationId xmlns:p14="http://schemas.microsoft.com/office/powerpoint/2010/main" val="348665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8EB85E-BB31-4F10-A5DD-BD34E9CA9835}"/>
              </a:ext>
            </a:extLst>
          </p:cNvPr>
          <p:cNvSpPr/>
          <p:nvPr/>
        </p:nvSpPr>
        <p:spPr>
          <a:xfrm>
            <a:off x="1" y="0"/>
            <a:ext cx="12192000" cy="12932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8E9160A-F8C1-4BAC-81FF-340F4693D538}"/>
              </a:ext>
            </a:extLst>
          </p:cNvPr>
          <p:cNvSpPr/>
          <p:nvPr/>
        </p:nvSpPr>
        <p:spPr>
          <a:xfrm>
            <a:off x="363523" y="165497"/>
            <a:ext cx="11464954" cy="523220"/>
          </a:xfrm>
          <a:prstGeom prst="rect">
            <a:avLst/>
          </a:prstGeom>
          <a:ln>
            <a:noFill/>
          </a:ln>
        </p:spPr>
        <p:txBody>
          <a:bodyPr wrap="square" lIns="91440" tIns="45720" rIns="91440" bIns="45720" anchor="t">
            <a:spAutoFit/>
          </a:bodyPr>
          <a:lstStyle/>
          <a:p>
            <a:r>
              <a:rPr lang="en-GB" sz="2800" spc="300" dirty="0">
                <a:solidFill>
                  <a:schemeClr val="bg1"/>
                </a:solidFill>
                <a:latin typeface="Roboto Condensed Light"/>
                <a:ea typeface="Roboto"/>
                <a:cs typeface="Roboto"/>
              </a:rPr>
              <a:t>CLIMATE CHANGE IN PORTSMOUTH</a:t>
            </a:r>
            <a:endParaRPr lang="en-GB" sz="2800" spc="300" dirty="0">
              <a:solidFill>
                <a:schemeClr val="bg1"/>
              </a:solidFill>
              <a:latin typeface="Roboto Condensed Light"/>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C0622364-6A5D-E4F4-EF12-ACF7B111D0BE}"/>
              </a:ext>
            </a:extLst>
          </p:cNvPr>
          <p:cNvSpPr txBox="1"/>
          <p:nvPr/>
        </p:nvSpPr>
        <p:spPr>
          <a:xfrm>
            <a:off x="202278" y="1539505"/>
            <a:ext cx="5638685" cy="4093428"/>
          </a:xfrm>
          <a:prstGeom prst="rect">
            <a:avLst/>
          </a:prstGeom>
          <a:solidFill>
            <a:schemeClr val="accent2">
              <a:lumMod val="20000"/>
              <a:lumOff val="80000"/>
            </a:schemeClr>
          </a:solidFill>
        </p:spPr>
        <p:txBody>
          <a:bodyPr wrap="square">
            <a:spAutoFit/>
          </a:bodyPr>
          <a:lstStyle/>
          <a:p>
            <a:pPr algn="ctr"/>
            <a:r>
              <a:rPr lang="en-US" sz="2000" b="1" i="0" dirty="0">
                <a:solidFill>
                  <a:srgbClr val="1D1C1D"/>
                </a:solidFill>
                <a:effectLst/>
                <a:latin typeface="Slack-Lato"/>
              </a:rPr>
              <a:t>Climate change is already here…</a:t>
            </a:r>
          </a:p>
          <a:p>
            <a:pPr algn="ctr"/>
            <a:endParaRPr lang="en-US" sz="2000" b="1" dirty="0">
              <a:solidFill>
                <a:srgbClr val="1D1C1D"/>
              </a:solidFill>
              <a:latin typeface="Slack-Lato"/>
            </a:endParaRPr>
          </a:p>
          <a:p>
            <a:r>
              <a:rPr lang="en-US" sz="2000" b="1" i="0" dirty="0">
                <a:solidFill>
                  <a:srgbClr val="1D1C1D"/>
                </a:solidFill>
                <a:effectLst/>
                <a:latin typeface="Slack-Lato"/>
              </a:rPr>
              <a:t>Since the 1960s, Portsmouth has recorded:</a:t>
            </a:r>
          </a:p>
          <a:p>
            <a:endParaRPr lang="en-US" sz="2000" b="1" i="0" dirty="0">
              <a:solidFill>
                <a:srgbClr val="1D1C1D"/>
              </a:solidFill>
              <a:effectLst/>
              <a:latin typeface="Slack-Lato"/>
            </a:endParaRPr>
          </a:p>
          <a:p>
            <a:pPr marL="285750" indent="-285750">
              <a:buFont typeface="Arial" panose="020B0604020202020204" pitchFamily="34" charset="0"/>
              <a:buChar char="•"/>
            </a:pPr>
            <a:r>
              <a:rPr lang="en-GB" sz="2000" dirty="0">
                <a:solidFill>
                  <a:srgbClr val="1D1C1D"/>
                </a:solidFill>
                <a:latin typeface="Slack-Lato"/>
              </a:rPr>
              <a:t>An average increase of 1°C to both winter and summer temperatures</a:t>
            </a:r>
          </a:p>
          <a:p>
            <a:pPr marL="285750" indent="-285750">
              <a:buFont typeface="Arial" panose="020B0604020202020204" pitchFamily="34" charset="0"/>
              <a:buChar char="•"/>
            </a:pPr>
            <a:r>
              <a:rPr lang="en-GB" sz="2000" dirty="0">
                <a:solidFill>
                  <a:srgbClr val="1D1C1D"/>
                </a:solidFill>
                <a:latin typeface="Slack-Lato"/>
              </a:rPr>
              <a:t>An average of 7 less frosty days a year</a:t>
            </a:r>
          </a:p>
          <a:p>
            <a:pPr marL="285750" indent="-285750">
              <a:buFont typeface="Arial" panose="020B0604020202020204" pitchFamily="34" charset="0"/>
              <a:buChar char="•"/>
            </a:pPr>
            <a:r>
              <a:rPr lang="en-GB" sz="2000" dirty="0">
                <a:solidFill>
                  <a:srgbClr val="1D1C1D"/>
                </a:solidFill>
                <a:latin typeface="Slack-Lato"/>
              </a:rPr>
              <a:t>An increase of 7% on annual rainfall, that’s an additional 50 mm of rain</a:t>
            </a:r>
          </a:p>
          <a:p>
            <a:pPr marL="285750" indent="-285750">
              <a:buFont typeface="Arial" panose="020B0604020202020204" pitchFamily="34" charset="0"/>
              <a:buChar char="•"/>
            </a:pPr>
            <a:endParaRPr lang="en-US" sz="2000" dirty="0">
              <a:solidFill>
                <a:srgbClr val="1D1C1D"/>
              </a:solidFill>
              <a:latin typeface="Slack-Lato"/>
            </a:endParaRPr>
          </a:p>
          <a:p>
            <a:r>
              <a:rPr lang="en-US" sz="2000" dirty="0">
                <a:solidFill>
                  <a:srgbClr val="1D1C1D"/>
                </a:solidFill>
                <a:latin typeface="Slack-Lato"/>
              </a:rPr>
              <a:t>This has meant flooding, heatwaves, damaged buildings and roads, travel delays, cancelled events and disrupted services.</a:t>
            </a:r>
          </a:p>
        </p:txBody>
      </p:sp>
      <p:pic>
        <p:nvPicPr>
          <p:cNvPr id="8" name="Picture 7">
            <a:extLst>
              <a:ext uri="{FF2B5EF4-FFF2-40B4-BE49-F238E27FC236}">
                <a16:creationId xmlns:a16="http://schemas.microsoft.com/office/drawing/2014/main" id="{A5767C1B-DEA3-E09B-14B0-36333871C351}"/>
              </a:ext>
            </a:extLst>
          </p:cNvPr>
          <p:cNvPicPr>
            <a:picLocks noChangeAspect="1"/>
          </p:cNvPicPr>
          <p:nvPr/>
        </p:nvPicPr>
        <p:blipFill>
          <a:blip r:embed="rId3"/>
          <a:stretch>
            <a:fillRect/>
          </a:stretch>
        </p:blipFill>
        <p:spPr>
          <a:xfrm>
            <a:off x="6699318" y="1539505"/>
            <a:ext cx="4279763" cy="2261812"/>
          </a:xfrm>
          <a:prstGeom prst="rect">
            <a:avLst/>
          </a:prstGeom>
        </p:spPr>
      </p:pic>
      <p:pic>
        <p:nvPicPr>
          <p:cNvPr id="9" name="Picture 8">
            <a:extLst>
              <a:ext uri="{FF2B5EF4-FFF2-40B4-BE49-F238E27FC236}">
                <a16:creationId xmlns:a16="http://schemas.microsoft.com/office/drawing/2014/main" id="{3465F57C-0B50-6033-E962-C8D965E27331}"/>
              </a:ext>
            </a:extLst>
          </p:cNvPr>
          <p:cNvPicPr>
            <a:picLocks noChangeAspect="1"/>
          </p:cNvPicPr>
          <p:nvPr/>
        </p:nvPicPr>
        <p:blipFill>
          <a:blip r:embed="rId4"/>
          <a:stretch>
            <a:fillRect/>
          </a:stretch>
        </p:blipFill>
        <p:spPr>
          <a:xfrm>
            <a:off x="6699317" y="4126623"/>
            <a:ext cx="4284653" cy="2442128"/>
          </a:xfrm>
          <a:prstGeom prst="rect">
            <a:avLst/>
          </a:prstGeom>
        </p:spPr>
      </p:pic>
    </p:spTree>
    <p:extLst>
      <p:ext uri="{BB962C8B-B14F-4D97-AF65-F5344CB8AC3E}">
        <p14:creationId xmlns:p14="http://schemas.microsoft.com/office/powerpoint/2010/main" val="60300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8EB85E-BB31-4F10-A5DD-BD34E9CA9835}"/>
              </a:ext>
            </a:extLst>
          </p:cNvPr>
          <p:cNvSpPr/>
          <p:nvPr/>
        </p:nvSpPr>
        <p:spPr>
          <a:xfrm>
            <a:off x="1" y="0"/>
            <a:ext cx="12192000" cy="12932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8E9160A-F8C1-4BAC-81FF-340F4693D538}"/>
              </a:ext>
            </a:extLst>
          </p:cNvPr>
          <p:cNvSpPr/>
          <p:nvPr/>
        </p:nvSpPr>
        <p:spPr>
          <a:xfrm>
            <a:off x="363523" y="165497"/>
            <a:ext cx="11464954" cy="954107"/>
          </a:xfrm>
          <a:prstGeom prst="rect">
            <a:avLst/>
          </a:prstGeom>
          <a:ln>
            <a:noFill/>
          </a:ln>
        </p:spPr>
        <p:txBody>
          <a:bodyPr wrap="square" lIns="91440" tIns="45720" rIns="91440" bIns="45720" anchor="t">
            <a:spAutoFit/>
          </a:bodyPr>
          <a:lstStyle/>
          <a:p>
            <a:r>
              <a:rPr lang="en-GB" sz="2800" spc="300" dirty="0">
                <a:solidFill>
                  <a:schemeClr val="bg1"/>
                </a:solidFill>
                <a:latin typeface="Roboto Condensed Light"/>
                <a:ea typeface="Roboto"/>
                <a:cs typeface="Roboto"/>
              </a:rPr>
              <a:t>SOS SAVE OUR SOLENT</a:t>
            </a:r>
          </a:p>
          <a:p>
            <a:r>
              <a:rPr lang="en-GB" sz="2800" spc="300" dirty="0">
                <a:solidFill>
                  <a:schemeClr val="bg1"/>
                </a:solidFill>
                <a:latin typeface="Roboto Condensed Light"/>
                <a:ea typeface="Roboto"/>
                <a:cs typeface="Roboto"/>
              </a:rPr>
              <a:t>The Campaign</a:t>
            </a:r>
            <a:endParaRPr lang="en-GB" sz="2800" spc="300" dirty="0">
              <a:solidFill>
                <a:schemeClr val="bg1"/>
              </a:solidFill>
              <a:latin typeface="Roboto Condensed Light"/>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73AC7C09-51E5-CAB8-1B9F-F3BA7834A1D1}"/>
              </a:ext>
            </a:extLst>
          </p:cNvPr>
          <p:cNvSpPr txBox="1"/>
          <p:nvPr/>
        </p:nvSpPr>
        <p:spPr>
          <a:xfrm>
            <a:off x="4021495" y="1626592"/>
            <a:ext cx="7959012" cy="3785652"/>
          </a:xfrm>
          <a:prstGeom prst="rect">
            <a:avLst/>
          </a:prstGeom>
          <a:noFill/>
        </p:spPr>
        <p:txBody>
          <a:bodyPr wrap="square">
            <a:spAutoFit/>
          </a:bodyPr>
          <a:lstStyle/>
          <a:p>
            <a:pPr algn="l"/>
            <a:r>
              <a:rPr lang="en-US" sz="2000" dirty="0">
                <a:solidFill>
                  <a:srgbClr val="1D1C1D"/>
                </a:solidFill>
                <a:latin typeface="Slack-Lato"/>
              </a:rPr>
              <a:t>Portsmouth’s’ Youth Cabinet have created </a:t>
            </a:r>
          </a:p>
          <a:p>
            <a:pPr algn="l"/>
            <a:r>
              <a:rPr lang="en-US" sz="2000" b="1" dirty="0">
                <a:solidFill>
                  <a:srgbClr val="1D1C1D"/>
                </a:solidFill>
                <a:latin typeface="Slack-Lato"/>
              </a:rPr>
              <a:t>SOS Save Our Solent </a:t>
            </a:r>
            <a:r>
              <a:rPr lang="en-US" sz="2000" dirty="0">
                <a:solidFill>
                  <a:srgbClr val="1D1C1D"/>
                </a:solidFill>
                <a:latin typeface="Slack-Lato"/>
              </a:rPr>
              <a:t>raising awareness of the climate change risks effecting our local coasts.</a:t>
            </a:r>
          </a:p>
          <a:p>
            <a:pPr algn="l"/>
            <a:endParaRPr lang="en-US" sz="2000" dirty="0">
              <a:solidFill>
                <a:srgbClr val="1D1C1D"/>
              </a:solidFill>
              <a:latin typeface="Slack-Lato"/>
            </a:endParaRPr>
          </a:p>
          <a:p>
            <a:pPr algn="l"/>
            <a:r>
              <a:rPr lang="en-US" sz="2000" b="1" dirty="0">
                <a:solidFill>
                  <a:srgbClr val="1D1C1D"/>
                </a:solidFill>
                <a:latin typeface="Slack-Lato"/>
              </a:rPr>
              <a:t>The campaign…</a:t>
            </a:r>
          </a:p>
          <a:p>
            <a:pPr algn="l"/>
            <a:r>
              <a:rPr lang="en-US" sz="2000" dirty="0">
                <a:solidFill>
                  <a:srgbClr val="1D1C1D"/>
                </a:solidFill>
                <a:latin typeface="Slack-Lato"/>
              </a:rPr>
              <a:t>We want Southern Water to take local action and support climate change adaptation in Portsmouth by supplying water butts to homes.</a:t>
            </a:r>
          </a:p>
          <a:p>
            <a:pPr algn="l"/>
            <a:endParaRPr lang="en-US" sz="2000" dirty="0">
              <a:solidFill>
                <a:srgbClr val="1D1C1D"/>
              </a:solidFill>
              <a:latin typeface="Slack-Lato"/>
            </a:endParaRPr>
          </a:p>
          <a:p>
            <a:pPr algn="l"/>
            <a:r>
              <a:rPr lang="en-US" sz="2000" b="1" dirty="0">
                <a:solidFill>
                  <a:srgbClr val="1D1C1D"/>
                </a:solidFill>
                <a:latin typeface="Slack-Lato"/>
              </a:rPr>
              <a:t>The solution…</a:t>
            </a:r>
          </a:p>
          <a:p>
            <a:pPr algn="l"/>
            <a:r>
              <a:rPr lang="en-US" sz="2000" dirty="0">
                <a:solidFill>
                  <a:srgbClr val="1D1C1D"/>
                </a:solidFill>
                <a:latin typeface="Slack-Lato"/>
              </a:rPr>
              <a:t>Water butts are a simple solution that store the rainwater falling on roofs, and stop it over-whelming the sewer systems. Southern Waters own experiment on the Isle of Wight showed it reduced sewage release by 70%!</a:t>
            </a:r>
          </a:p>
        </p:txBody>
      </p:sp>
      <p:sp>
        <p:nvSpPr>
          <p:cNvPr id="8" name="TextBox 7">
            <a:extLst>
              <a:ext uri="{FF2B5EF4-FFF2-40B4-BE49-F238E27FC236}">
                <a16:creationId xmlns:a16="http://schemas.microsoft.com/office/drawing/2014/main" id="{A7137DF8-42D6-F4F8-BC31-8D5581947588}"/>
              </a:ext>
            </a:extLst>
          </p:cNvPr>
          <p:cNvSpPr txBox="1"/>
          <p:nvPr/>
        </p:nvSpPr>
        <p:spPr>
          <a:xfrm>
            <a:off x="363524" y="1609817"/>
            <a:ext cx="3527342" cy="4708981"/>
          </a:xfrm>
          <a:prstGeom prst="rect">
            <a:avLst/>
          </a:prstGeom>
          <a:solidFill>
            <a:srgbClr val="996633"/>
          </a:solidFill>
        </p:spPr>
        <p:txBody>
          <a:bodyPr wrap="square">
            <a:spAutoFit/>
          </a:bodyPr>
          <a:lstStyle/>
          <a:p>
            <a:pPr algn="l"/>
            <a:r>
              <a:rPr lang="en-US" sz="2000" b="1" dirty="0">
                <a:solidFill>
                  <a:srgbClr val="1D1C1D"/>
                </a:solidFill>
                <a:latin typeface="Slack-Lato"/>
              </a:rPr>
              <a:t>Climate change </a:t>
            </a:r>
            <a:r>
              <a:rPr lang="en-US" sz="2000" dirty="0">
                <a:solidFill>
                  <a:srgbClr val="1D1C1D"/>
                </a:solidFill>
                <a:latin typeface="Slack-Lato"/>
              </a:rPr>
              <a:t>means we are experiencing more heavy rainfall and our drainage networks aren’t managing the extra water well.</a:t>
            </a:r>
          </a:p>
          <a:p>
            <a:pPr algn="l"/>
            <a:endParaRPr lang="en-US" sz="2000" dirty="0">
              <a:solidFill>
                <a:srgbClr val="1D1C1D"/>
              </a:solidFill>
              <a:latin typeface="Slack-Lato"/>
            </a:endParaRPr>
          </a:p>
          <a:p>
            <a:pPr algn="l"/>
            <a:r>
              <a:rPr lang="en-US" sz="2000" b="1" dirty="0">
                <a:solidFill>
                  <a:srgbClr val="1D1C1D"/>
                </a:solidFill>
                <a:latin typeface="Slack-Lato"/>
              </a:rPr>
              <a:t>The result…</a:t>
            </a:r>
          </a:p>
          <a:p>
            <a:pPr algn="l"/>
            <a:r>
              <a:rPr lang="en-US" sz="2000" dirty="0">
                <a:solidFill>
                  <a:srgbClr val="1D1C1D"/>
                </a:solidFill>
                <a:latin typeface="Slack-Lato"/>
              </a:rPr>
              <a:t>Southern Water are releasing untreated sewage into our sea. Our seas and beaches are some of the limited natural areas young people can access in Portsmouth, used all year round for swimming, walking, and water sports.</a:t>
            </a:r>
          </a:p>
        </p:txBody>
      </p:sp>
      <p:pic>
        <p:nvPicPr>
          <p:cNvPr id="2" name="Picture 1">
            <a:extLst>
              <a:ext uri="{FF2B5EF4-FFF2-40B4-BE49-F238E27FC236}">
                <a16:creationId xmlns:a16="http://schemas.microsoft.com/office/drawing/2014/main" id="{07BB6879-C1D7-C84C-99F7-DFAC9D65598D}"/>
              </a:ext>
            </a:extLst>
          </p:cNvPr>
          <p:cNvPicPr>
            <a:picLocks noChangeAspect="1"/>
          </p:cNvPicPr>
          <p:nvPr/>
        </p:nvPicPr>
        <p:blipFill>
          <a:blip r:embed="rId3"/>
          <a:stretch>
            <a:fillRect/>
          </a:stretch>
        </p:blipFill>
        <p:spPr>
          <a:xfrm>
            <a:off x="9486301" y="-97968"/>
            <a:ext cx="2523937" cy="1391207"/>
          </a:xfrm>
          <a:prstGeom prst="rect">
            <a:avLst/>
          </a:prstGeom>
        </p:spPr>
      </p:pic>
    </p:spTree>
    <p:extLst>
      <p:ext uri="{BB962C8B-B14F-4D97-AF65-F5344CB8AC3E}">
        <p14:creationId xmlns:p14="http://schemas.microsoft.com/office/powerpoint/2010/main" val="51815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8EB85E-BB31-4F10-A5DD-BD34E9CA9835}"/>
              </a:ext>
            </a:extLst>
          </p:cNvPr>
          <p:cNvSpPr/>
          <p:nvPr/>
        </p:nvSpPr>
        <p:spPr>
          <a:xfrm>
            <a:off x="1" y="0"/>
            <a:ext cx="12192000" cy="12932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8E9160A-F8C1-4BAC-81FF-340F4693D538}"/>
              </a:ext>
            </a:extLst>
          </p:cNvPr>
          <p:cNvSpPr/>
          <p:nvPr/>
        </p:nvSpPr>
        <p:spPr>
          <a:xfrm>
            <a:off x="363523" y="165497"/>
            <a:ext cx="11464954" cy="954107"/>
          </a:xfrm>
          <a:prstGeom prst="rect">
            <a:avLst/>
          </a:prstGeom>
          <a:ln>
            <a:noFill/>
          </a:ln>
        </p:spPr>
        <p:txBody>
          <a:bodyPr wrap="square" lIns="91440" tIns="45720" rIns="91440" bIns="45720" anchor="t">
            <a:spAutoFit/>
          </a:bodyPr>
          <a:lstStyle/>
          <a:p>
            <a:r>
              <a:rPr lang="en-GB" sz="2800" spc="300" dirty="0">
                <a:solidFill>
                  <a:schemeClr val="bg1"/>
                </a:solidFill>
                <a:latin typeface="Roboto Condensed Light"/>
                <a:ea typeface="Roboto"/>
                <a:cs typeface="Roboto"/>
              </a:rPr>
              <a:t>SOS SAVE OUR SOLENT</a:t>
            </a:r>
          </a:p>
          <a:p>
            <a:r>
              <a:rPr lang="en-GB" sz="2800" spc="300" dirty="0">
                <a:solidFill>
                  <a:schemeClr val="bg1"/>
                </a:solidFill>
                <a:latin typeface="Roboto Condensed Light"/>
                <a:ea typeface="Roboto"/>
                <a:cs typeface="Roboto"/>
              </a:rPr>
              <a:t>How to Get Involved</a:t>
            </a:r>
            <a:endParaRPr lang="en-GB" sz="2800" spc="300" dirty="0">
              <a:solidFill>
                <a:schemeClr val="bg1"/>
              </a:solidFill>
              <a:latin typeface="Roboto Condensed Light"/>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C1FEF9C7-170C-50F9-A4ED-25E4FB714C0F}"/>
              </a:ext>
            </a:extLst>
          </p:cNvPr>
          <p:cNvSpPr txBox="1"/>
          <p:nvPr/>
        </p:nvSpPr>
        <p:spPr>
          <a:xfrm>
            <a:off x="363523" y="1810139"/>
            <a:ext cx="5682342" cy="4401205"/>
          </a:xfrm>
          <a:prstGeom prst="rect">
            <a:avLst/>
          </a:prstGeom>
          <a:noFill/>
        </p:spPr>
        <p:txBody>
          <a:bodyPr wrap="square">
            <a:spAutoFit/>
          </a:bodyPr>
          <a:lstStyle/>
          <a:p>
            <a:pPr algn="l"/>
            <a:r>
              <a:rPr lang="en-US" sz="2000" b="1" dirty="0">
                <a:solidFill>
                  <a:srgbClr val="1D1C1D"/>
                </a:solidFill>
                <a:latin typeface="Slack-Lato"/>
              </a:rPr>
              <a:t>SOS Save Our Solent </a:t>
            </a:r>
            <a:r>
              <a:rPr lang="en-US" sz="2000" dirty="0">
                <a:solidFill>
                  <a:srgbClr val="1D1C1D"/>
                </a:solidFill>
                <a:latin typeface="Slack-Lato"/>
              </a:rPr>
              <a:t>is a youth-led campaign.</a:t>
            </a:r>
            <a:endParaRPr lang="en-US" sz="2000" b="1" dirty="0">
              <a:solidFill>
                <a:srgbClr val="1D1C1D"/>
              </a:solidFill>
              <a:latin typeface="Slack-Lato"/>
            </a:endParaRPr>
          </a:p>
          <a:p>
            <a:pPr algn="l"/>
            <a:endParaRPr lang="en-US" sz="2000" b="1" dirty="0">
              <a:solidFill>
                <a:srgbClr val="1D1C1D"/>
              </a:solidFill>
              <a:latin typeface="Slack-Lato"/>
            </a:endParaRPr>
          </a:p>
          <a:p>
            <a:pPr algn="l"/>
            <a:endParaRPr lang="en-US" sz="2000" b="1" dirty="0">
              <a:solidFill>
                <a:srgbClr val="1D1C1D"/>
              </a:solidFill>
              <a:latin typeface="Slack-Lato"/>
            </a:endParaRPr>
          </a:p>
          <a:p>
            <a:pPr algn="l"/>
            <a:endParaRPr lang="en-US" sz="2000" b="1" dirty="0">
              <a:solidFill>
                <a:srgbClr val="1D1C1D"/>
              </a:solidFill>
              <a:latin typeface="Slack-Lato"/>
            </a:endParaRPr>
          </a:p>
          <a:p>
            <a:pPr algn="l"/>
            <a:r>
              <a:rPr lang="en-US" sz="2000" dirty="0">
                <a:solidFill>
                  <a:srgbClr val="1D1C1D"/>
                </a:solidFill>
                <a:latin typeface="Slack-Lato"/>
              </a:rPr>
              <a:t>We would like your support in this campaign by:</a:t>
            </a:r>
          </a:p>
          <a:p>
            <a:pPr algn="l"/>
            <a:endParaRPr lang="en-US" sz="2000" dirty="0">
              <a:solidFill>
                <a:srgbClr val="1D1C1D"/>
              </a:solidFill>
              <a:latin typeface="Slack-Lato"/>
            </a:endParaRPr>
          </a:p>
          <a:p>
            <a:pPr marL="342900" indent="-342900" algn="l">
              <a:buFont typeface="Arial" panose="020B0604020202020204" pitchFamily="34" charset="0"/>
              <a:buChar char="•"/>
            </a:pPr>
            <a:r>
              <a:rPr lang="en-US" sz="2000" b="1" dirty="0">
                <a:solidFill>
                  <a:srgbClr val="1D1C1D"/>
                </a:solidFill>
                <a:latin typeface="Slack-Lato"/>
              </a:rPr>
              <a:t>Screening</a:t>
            </a:r>
            <a:r>
              <a:rPr lang="en-US" sz="2000" dirty="0">
                <a:solidFill>
                  <a:srgbClr val="1D1C1D"/>
                </a:solidFill>
                <a:latin typeface="Slack-Lato"/>
              </a:rPr>
              <a:t> our campaign </a:t>
            </a:r>
            <a:r>
              <a:rPr lang="en-US" sz="2000" dirty="0">
                <a:solidFill>
                  <a:srgbClr val="1D1C1D"/>
                </a:solidFill>
                <a:latin typeface="Slack-Lato"/>
                <a:hlinkClick r:id="rId3"/>
              </a:rPr>
              <a:t>video</a:t>
            </a:r>
            <a:r>
              <a:rPr lang="en-US" sz="2000" dirty="0">
                <a:solidFill>
                  <a:srgbClr val="1D1C1D"/>
                </a:solidFill>
                <a:latin typeface="Slack-Lato"/>
              </a:rPr>
              <a:t> in your school</a:t>
            </a:r>
          </a:p>
          <a:p>
            <a:pPr algn="l"/>
            <a:endParaRPr lang="en-US" sz="2000" dirty="0">
              <a:solidFill>
                <a:srgbClr val="1D1C1D"/>
              </a:solidFill>
              <a:latin typeface="Slack-Lato"/>
            </a:endParaRPr>
          </a:p>
          <a:p>
            <a:pPr marL="342900" indent="-342900" algn="l">
              <a:buFont typeface="Arial" panose="020B0604020202020204" pitchFamily="34" charset="0"/>
              <a:buChar char="•"/>
            </a:pPr>
            <a:r>
              <a:rPr lang="en-US" sz="2000" b="1" dirty="0">
                <a:solidFill>
                  <a:srgbClr val="1D1C1D"/>
                </a:solidFill>
                <a:latin typeface="Slack-Lato"/>
              </a:rPr>
              <a:t>Signing</a:t>
            </a:r>
            <a:r>
              <a:rPr lang="en-US" sz="2000" dirty="0">
                <a:solidFill>
                  <a:srgbClr val="1D1C1D"/>
                </a:solidFill>
                <a:latin typeface="Slack-Lato"/>
              </a:rPr>
              <a:t> and sharing our </a:t>
            </a:r>
            <a:r>
              <a:rPr lang="en-US" sz="2000" dirty="0">
                <a:solidFill>
                  <a:srgbClr val="1D1C1D"/>
                </a:solidFill>
                <a:latin typeface="Slack-Lato"/>
                <a:hlinkClick r:id="rId4"/>
              </a:rPr>
              <a:t>petition</a:t>
            </a:r>
            <a:r>
              <a:rPr lang="en-US" sz="2000" dirty="0">
                <a:solidFill>
                  <a:srgbClr val="1D1C1D"/>
                </a:solidFill>
                <a:latin typeface="Slack-Lato"/>
              </a:rPr>
              <a:t> for action</a:t>
            </a:r>
          </a:p>
          <a:p>
            <a:pPr algn="l"/>
            <a:endParaRPr lang="en-US" sz="2000" dirty="0">
              <a:solidFill>
                <a:srgbClr val="1D1C1D"/>
              </a:solidFill>
              <a:latin typeface="Slack-Lato"/>
            </a:endParaRPr>
          </a:p>
          <a:p>
            <a:pPr marL="342900" indent="-342900" algn="l">
              <a:buFont typeface="Arial" panose="020B0604020202020204" pitchFamily="34" charset="0"/>
              <a:buChar char="•"/>
            </a:pPr>
            <a:r>
              <a:rPr lang="en-US" sz="2000" b="1" dirty="0">
                <a:solidFill>
                  <a:srgbClr val="1D1C1D"/>
                </a:solidFill>
                <a:latin typeface="Slack-Lato"/>
              </a:rPr>
              <a:t>Follow</a:t>
            </a:r>
            <a:r>
              <a:rPr lang="en-US" sz="2000" dirty="0">
                <a:solidFill>
                  <a:srgbClr val="1D1C1D"/>
                </a:solidFill>
                <a:latin typeface="Slack-Lato"/>
              </a:rPr>
              <a:t> Portsmouth Youth Cabinet on </a:t>
            </a:r>
            <a:r>
              <a:rPr lang="en-US" sz="2000" dirty="0">
                <a:solidFill>
                  <a:srgbClr val="1D1C1D"/>
                </a:solidFill>
                <a:latin typeface="Slack-Lato"/>
                <a:hlinkClick r:id="rId5"/>
              </a:rPr>
              <a:t>Instagram</a:t>
            </a:r>
            <a:r>
              <a:rPr lang="en-US" sz="2000" dirty="0">
                <a:solidFill>
                  <a:srgbClr val="1D1C1D"/>
                </a:solidFill>
                <a:latin typeface="Slack-Lato"/>
              </a:rPr>
              <a:t>, </a:t>
            </a:r>
            <a:r>
              <a:rPr lang="en-US" sz="2000" dirty="0">
                <a:solidFill>
                  <a:srgbClr val="1D1C1D"/>
                </a:solidFill>
                <a:latin typeface="Slack-Lato"/>
                <a:hlinkClick r:id="rId6"/>
              </a:rPr>
              <a:t>Facebook</a:t>
            </a:r>
            <a:r>
              <a:rPr lang="en-US" sz="2000" dirty="0">
                <a:solidFill>
                  <a:srgbClr val="1D1C1D"/>
                </a:solidFill>
                <a:latin typeface="Slack-Lato"/>
              </a:rPr>
              <a:t>, </a:t>
            </a:r>
            <a:r>
              <a:rPr lang="en-US" sz="2000" dirty="0">
                <a:solidFill>
                  <a:srgbClr val="1D1C1D"/>
                </a:solidFill>
                <a:latin typeface="Slack-Lato"/>
                <a:hlinkClick r:id="rId7"/>
              </a:rPr>
              <a:t>TikTok</a:t>
            </a:r>
            <a:r>
              <a:rPr lang="en-US" sz="2000" dirty="0">
                <a:solidFill>
                  <a:srgbClr val="1D1C1D"/>
                </a:solidFill>
                <a:latin typeface="Slack-Lato"/>
              </a:rPr>
              <a:t> or </a:t>
            </a:r>
            <a:r>
              <a:rPr lang="en-US" sz="2000" dirty="0">
                <a:solidFill>
                  <a:srgbClr val="1D1C1D"/>
                </a:solidFill>
                <a:latin typeface="Slack-Lato"/>
                <a:hlinkClick r:id="rId8"/>
              </a:rPr>
              <a:t>YouTube</a:t>
            </a:r>
            <a:r>
              <a:rPr lang="en-US" sz="2000" dirty="0">
                <a:solidFill>
                  <a:srgbClr val="1D1C1D"/>
                </a:solidFill>
                <a:latin typeface="Slack-Lato"/>
              </a:rPr>
              <a:t> for more updates</a:t>
            </a:r>
          </a:p>
          <a:p>
            <a:pPr algn="l"/>
            <a:endParaRPr lang="en-US" sz="2000" b="1" dirty="0">
              <a:solidFill>
                <a:srgbClr val="1D1C1D"/>
              </a:solidFill>
              <a:latin typeface="Slack-Lato"/>
            </a:endParaRPr>
          </a:p>
          <a:p>
            <a:pPr algn="l"/>
            <a:endParaRPr lang="en-US" sz="2000" b="1" dirty="0">
              <a:solidFill>
                <a:srgbClr val="1D1C1D"/>
              </a:solidFill>
              <a:latin typeface="Slack-Lato"/>
            </a:endParaRPr>
          </a:p>
        </p:txBody>
      </p:sp>
      <p:pic>
        <p:nvPicPr>
          <p:cNvPr id="5" name="Picture 4" descr="A qr code on a white background&#10;&#10;Description automatically generated">
            <a:extLst>
              <a:ext uri="{FF2B5EF4-FFF2-40B4-BE49-F238E27FC236}">
                <a16:creationId xmlns:a16="http://schemas.microsoft.com/office/drawing/2014/main" id="{F1FE8235-5464-DB8A-921F-A77A8845CB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5899" y="1810139"/>
            <a:ext cx="4401205" cy="4401205"/>
          </a:xfrm>
          <a:prstGeom prst="rect">
            <a:avLst/>
          </a:prstGeom>
        </p:spPr>
      </p:pic>
    </p:spTree>
    <p:extLst>
      <p:ext uri="{BB962C8B-B14F-4D97-AF65-F5344CB8AC3E}">
        <p14:creationId xmlns:p14="http://schemas.microsoft.com/office/powerpoint/2010/main" val="242161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8EB85E-BB31-4F10-A5DD-BD34E9CA9835}"/>
              </a:ext>
            </a:extLst>
          </p:cNvPr>
          <p:cNvSpPr/>
          <p:nvPr/>
        </p:nvSpPr>
        <p:spPr>
          <a:xfrm>
            <a:off x="1" y="0"/>
            <a:ext cx="12192000" cy="12932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8E9160A-F8C1-4BAC-81FF-340F4693D538}"/>
              </a:ext>
            </a:extLst>
          </p:cNvPr>
          <p:cNvSpPr/>
          <p:nvPr/>
        </p:nvSpPr>
        <p:spPr>
          <a:xfrm>
            <a:off x="363523" y="165497"/>
            <a:ext cx="11464954" cy="954107"/>
          </a:xfrm>
          <a:prstGeom prst="rect">
            <a:avLst/>
          </a:prstGeom>
          <a:ln>
            <a:noFill/>
          </a:ln>
        </p:spPr>
        <p:txBody>
          <a:bodyPr wrap="square" lIns="91440" tIns="45720" rIns="91440" bIns="45720" anchor="t">
            <a:spAutoFit/>
          </a:bodyPr>
          <a:lstStyle/>
          <a:p>
            <a:r>
              <a:rPr lang="en-GB" sz="2800" spc="300" dirty="0">
                <a:solidFill>
                  <a:schemeClr val="bg1"/>
                </a:solidFill>
                <a:latin typeface="Roboto Condensed Light"/>
                <a:ea typeface="Roboto"/>
                <a:cs typeface="Roboto"/>
              </a:rPr>
              <a:t>LETTERS TO TOMORROW</a:t>
            </a:r>
          </a:p>
          <a:p>
            <a:r>
              <a:rPr lang="en-GB" sz="2800" spc="300" dirty="0">
                <a:solidFill>
                  <a:schemeClr val="bg1"/>
                </a:solidFill>
                <a:latin typeface="Roboto Condensed Light"/>
                <a:ea typeface="Roboto"/>
                <a:cs typeface="Roboto"/>
              </a:rPr>
              <a:t>How to Get Involved</a:t>
            </a:r>
            <a:endParaRPr lang="en-GB" sz="2800" spc="300" dirty="0">
              <a:solidFill>
                <a:schemeClr val="bg1"/>
              </a:solidFill>
              <a:latin typeface="Roboto Condensed Light"/>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C1FEF9C7-170C-50F9-A4ED-25E4FB714C0F}"/>
              </a:ext>
            </a:extLst>
          </p:cNvPr>
          <p:cNvSpPr txBox="1"/>
          <p:nvPr/>
        </p:nvSpPr>
        <p:spPr>
          <a:xfrm>
            <a:off x="167952" y="1785307"/>
            <a:ext cx="5682342" cy="5016758"/>
          </a:xfrm>
          <a:prstGeom prst="rect">
            <a:avLst/>
          </a:prstGeom>
          <a:noFill/>
        </p:spPr>
        <p:txBody>
          <a:bodyPr wrap="square">
            <a:spAutoFit/>
          </a:bodyPr>
          <a:lstStyle/>
          <a:p>
            <a:pPr algn="l"/>
            <a:r>
              <a:rPr lang="en-US" sz="2000" dirty="0">
                <a:solidFill>
                  <a:srgbClr val="1D1C1D"/>
                </a:solidFill>
                <a:latin typeface="Slack-Lato"/>
              </a:rPr>
              <a:t>Join us by hosting a </a:t>
            </a:r>
            <a:r>
              <a:rPr lang="en-US" sz="2000" b="1" dirty="0">
                <a:solidFill>
                  <a:srgbClr val="1D1C1D"/>
                </a:solidFill>
                <a:latin typeface="Slack-Lato"/>
              </a:rPr>
              <a:t>Letters to Tomorrow </a:t>
            </a:r>
            <a:r>
              <a:rPr lang="en-US" sz="2000" dirty="0">
                <a:solidFill>
                  <a:srgbClr val="1D1C1D"/>
                </a:solidFill>
                <a:latin typeface="Slack-Lato"/>
              </a:rPr>
              <a:t>event that provides a platform for youth voices to be heard.</a:t>
            </a:r>
          </a:p>
          <a:p>
            <a:pPr algn="l"/>
            <a:endParaRPr lang="en-US" sz="2000" dirty="0">
              <a:solidFill>
                <a:srgbClr val="1D1C1D"/>
              </a:solidFill>
              <a:latin typeface="Slack-Lato"/>
            </a:endParaRPr>
          </a:p>
          <a:p>
            <a:pPr algn="l"/>
            <a:r>
              <a:rPr lang="en-US" sz="2000" b="1" dirty="0">
                <a:solidFill>
                  <a:srgbClr val="1D1C1D"/>
                </a:solidFill>
                <a:latin typeface="Slack-Lato"/>
              </a:rPr>
              <a:t>What are Letters to Tomorrow?</a:t>
            </a:r>
          </a:p>
          <a:p>
            <a:pPr algn="l"/>
            <a:r>
              <a:rPr lang="en-US" sz="2000" dirty="0">
                <a:solidFill>
                  <a:srgbClr val="1D1C1D"/>
                </a:solidFill>
                <a:latin typeface="Slack-Lato"/>
              </a:rPr>
              <a:t>Giving youth a platform to explain their </a:t>
            </a:r>
            <a:r>
              <a:rPr lang="en-GB" sz="2000" dirty="0">
                <a:solidFill>
                  <a:srgbClr val="1D1C1D"/>
                </a:solidFill>
                <a:latin typeface="Slack-Lato"/>
              </a:rPr>
              <a:t>hopes for future generations if our leaders step up to protect the environment – and their fears about what life could be like if we don’t slow down climate change.</a:t>
            </a:r>
          </a:p>
          <a:p>
            <a:pPr algn="l"/>
            <a:endParaRPr lang="en-GB" sz="2000" b="1" dirty="0">
              <a:solidFill>
                <a:srgbClr val="1D1C1D"/>
              </a:solidFill>
              <a:latin typeface="Slack-Lato"/>
            </a:endParaRPr>
          </a:p>
          <a:p>
            <a:pPr algn="l"/>
            <a:r>
              <a:rPr lang="en-GB" sz="2000" dirty="0">
                <a:solidFill>
                  <a:srgbClr val="1D1C1D"/>
                </a:solidFill>
                <a:latin typeface="Slack-Lato"/>
              </a:rPr>
              <a:t>It could be a short letter to their friend, their family, their future self, their MP, or local Councillor.</a:t>
            </a:r>
          </a:p>
          <a:p>
            <a:pPr algn="l"/>
            <a:endParaRPr lang="en-GB" sz="2000" dirty="0">
              <a:solidFill>
                <a:srgbClr val="1D1C1D"/>
              </a:solidFill>
              <a:latin typeface="Slack-Lato"/>
            </a:endParaRPr>
          </a:p>
          <a:p>
            <a:pPr algn="l"/>
            <a:r>
              <a:rPr lang="en-GB" sz="2000" b="1" dirty="0">
                <a:solidFill>
                  <a:srgbClr val="1D1C1D"/>
                </a:solidFill>
                <a:latin typeface="Slack-Lato"/>
              </a:rPr>
              <a:t>What’s Next?</a:t>
            </a:r>
          </a:p>
          <a:p>
            <a:pPr algn="l"/>
            <a:r>
              <a:rPr lang="en-GB" sz="2000" dirty="0">
                <a:solidFill>
                  <a:srgbClr val="1D1C1D"/>
                </a:solidFill>
                <a:latin typeface="Slack-Lato"/>
              </a:rPr>
              <a:t>Portsmouth City Council will collect letters from across Portsmouth schools, present to local leaders and publish them. </a:t>
            </a:r>
          </a:p>
        </p:txBody>
      </p:sp>
      <p:sp>
        <p:nvSpPr>
          <p:cNvPr id="4" name="TextBox 3">
            <a:extLst>
              <a:ext uri="{FF2B5EF4-FFF2-40B4-BE49-F238E27FC236}">
                <a16:creationId xmlns:a16="http://schemas.microsoft.com/office/drawing/2014/main" id="{F057E177-4596-7C75-2CE9-3BBCE56220BD}"/>
              </a:ext>
            </a:extLst>
          </p:cNvPr>
          <p:cNvSpPr txBox="1"/>
          <p:nvPr/>
        </p:nvSpPr>
        <p:spPr>
          <a:xfrm>
            <a:off x="6096000" y="2251837"/>
            <a:ext cx="5682342" cy="3785652"/>
          </a:xfrm>
          <a:prstGeom prst="rect">
            <a:avLst/>
          </a:prstGeom>
          <a:noFill/>
          <a:ln>
            <a:solidFill>
              <a:srgbClr val="BC4F90"/>
            </a:solidFill>
          </a:ln>
        </p:spPr>
        <p:txBody>
          <a:bodyPr wrap="square">
            <a:spAutoFit/>
          </a:bodyPr>
          <a:lstStyle/>
          <a:p>
            <a:pPr algn="l"/>
            <a:r>
              <a:rPr lang="en-US" sz="2000" b="1" dirty="0">
                <a:solidFill>
                  <a:srgbClr val="1D1C1D"/>
                </a:solidFill>
                <a:latin typeface="Slack-Lato"/>
              </a:rPr>
              <a:t>Need More Help?</a:t>
            </a:r>
          </a:p>
          <a:p>
            <a:pPr marL="342900" indent="-342900" algn="l">
              <a:buFont typeface="Arial" panose="020B0604020202020204" pitchFamily="34" charset="0"/>
              <a:buChar char="•"/>
            </a:pPr>
            <a:r>
              <a:rPr lang="en-US" sz="2000" dirty="0">
                <a:solidFill>
                  <a:srgbClr val="1D1C1D"/>
                </a:solidFill>
                <a:latin typeface="Slack-Lato"/>
              </a:rPr>
              <a:t>There is guidance from Save the Children </a:t>
            </a:r>
            <a:r>
              <a:rPr lang="en-US" sz="2000" dirty="0">
                <a:solidFill>
                  <a:srgbClr val="1D1C1D"/>
                </a:solidFill>
                <a:latin typeface="Slack-Lato"/>
                <a:hlinkClick r:id="rId3"/>
              </a:rPr>
              <a:t>here</a:t>
            </a:r>
            <a:endParaRPr lang="en-US" sz="2000" dirty="0">
              <a:solidFill>
                <a:srgbClr val="1D1C1D"/>
              </a:solidFill>
              <a:latin typeface="Slack-Lato"/>
            </a:endParaRPr>
          </a:p>
          <a:p>
            <a:pPr marL="342900" indent="-342900" algn="l">
              <a:buFont typeface="Arial" panose="020B0604020202020204" pitchFamily="34" charset="0"/>
              <a:buChar char="•"/>
            </a:pPr>
            <a:endParaRPr lang="en-US" sz="2000" dirty="0">
              <a:solidFill>
                <a:srgbClr val="1D1C1D"/>
              </a:solidFill>
              <a:latin typeface="Slack-Lato"/>
            </a:endParaRPr>
          </a:p>
          <a:p>
            <a:pPr marL="342900" indent="-342900" algn="l">
              <a:buFont typeface="Arial" panose="020B0604020202020204" pitchFamily="34" charset="0"/>
              <a:buChar char="•"/>
            </a:pPr>
            <a:r>
              <a:rPr lang="en-US" sz="2000" dirty="0">
                <a:solidFill>
                  <a:srgbClr val="1D1C1D"/>
                </a:solidFill>
                <a:latin typeface="Slack-Lato"/>
              </a:rPr>
              <a:t>If requested, an officer or Councillor from Portsmouth City Council, or a member from Youth Cabinet may be able to help facilitate the event. </a:t>
            </a:r>
          </a:p>
          <a:p>
            <a:pPr marL="342900" indent="-342900" algn="l">
              <a:buFont typeface="Arial" panose="020B0604020202020204" pitchFamily="34" charset="0"/>
              <a:buChar char="•"/>
            </a:pPr>
            <a:endParaRPr lang="en-US" sz="2000" dirty="0">
              <a:solidFill>
                <a:srgbClr val="1D1C1D"/>
              </a:solidFill>
              <a:latin typeface="Slack-Lato"/>
            </a:endParaRPr>
          </a:p>
          <a:p>
            <a:pPr marL="342900" indent="-342900" algn="l">
              <a:buFont typeface="Arial" panose="020B0604020202020204" pitchFamily="34" charset="0"/>
              <a:buChar char="•"/>
            </a:pPr>
            <a:r>
              <a:rPr lang="en-US" sz="2000" dirty="0">
                <a:solidFill>
                  <a:srgbClr val="1D1C1D"/>
                </a:solidFill>
                <a:latin typeface="Slack-Lato"/>
              </a:rPr>
              <a:t>Contact for any questions, collecting letters or for help in facilitation </a:t>
            </a:r>
            <a:r>
              <a:rPr lang="en-US" sz="2000" dirty="0">
                <a:solidFill>
                  <a:srgbClr val="1D1C1D"/>
                </a:solidFill>
                <a:latin typeface="Slack-Lato"/>
                <a:hlinkClick r:id="rId4"/>
              </a:rPr>
              <a:t>Kristina.downey@portsmouthcc.gov.uk</a:t>
            </a:r>
            <a:r>
              <a:rPr lang="en-US" sz="2000" dirty="0">
                <a:solidFill>
                  <a:srgbClr val="1D1C1D"/>
                </a:solidFill>
                <a:latin typeface="Slack-Lato"/>
              </a:rPr>
              <a:t> </a:t>
            </a:r>
          </a:p>
          <a:p>
            <a:pPr algn="l"/>
            <a:endParaRPr lang="en-US" sz="2000" b="1" dirty="0">
              <a:solidFill>
                <a:srgbClr val="1D1C1D"/>
              </a:solidFill>
              <a:latin typeface="Slack-Lato"/>
            </a:endParaRPr>
          </a:p>
        </p:txBody>
      </p:sp>
    </p:spTree>
    <p:extLst>
      <p:ext uri="{BB962C8B-B14F-4D97-AF65-F5344CB8AC3E}">
        <p14:creationId xmlns:p14="http://schemas.microsoft.com/office/powerpoint/2010/main" val="220713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8EB85E-BB31-4F10-A5DD-BD34E9CA9835}"/>
              </a:ext>
            </a:extLst>
          </p:cNvPr>
          <p:cNvSpPr/>
          <p:nvPr/>
        </p:nvSpPr>
        <p:spPr>
          <a:xfrm>
            <a:off x="1" y="0"/>
            <a:ext cx="12192000" cy="12932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8E9160A-F8C1-4BAC-81FF-340F4693D538}"/>
              </a:ext>
            </a:extLst>
          </p:cNvPr>
          <p:cNvSpPr/>
          <p:nvPr/>
        </p:nvSpPr>
        <p:spPr>
          <a:xfrm>
            <a:off x="363523" y="165497"/>
            <a:ext cx="11464954" cy="954107"/>
          </a:xfrm>
          <a:prstGeom prst="rect">
            <a:avLst/>
          </a:prstGeom>
          <a:ln>
            <a:noFill/>
          </a:ln>
        </p:spPr>
        <p:txBody>
          <a:bodyPr wrap="square" lIns="91440" tIns="45720" rIns="91440" bIns="45720" anchor="t">
            <a:spAutoFit/>
          </a:bodyPr>
          <a:lstStyle/>
          <a:p>
            <a:r>
              <a:rPr lang="en-GB" sz="2800" spc="300" dirty="0">
                <a:solidFill>
                  <a:schemeClr val="bg1"/>
                </a:solidFill>
                <a:latin typeface="Roboto Condensed Light"/>
                <a:ea typeface="Roboto"/>
                <a:cs typeface="Roboto"/>
              </a:rPr>
              <a:t>OTHER YOUTH CABINET WORK</a:t>
            </a:r>
          </a:p>
          <a:p>
            <a:r>
              <a:rPr lang="en-GB" sz="2800" spc="300" dirty="0">
                <a:solidFill>
                  <a:schemeClr val="bg1"/>
                </a:solidFill>
                <a:latin typeface="Roboto Condensed Light"/>
                <a:ea typeface="Roboto"/>
                <a:cs typeface="Roboto"/>
              </a:rPr>
              <a:t>How to Get Involved</a:t>
            </a:r>
            <a:endParaRPr lang="en-GB" sz="2800" spc="300" dirty="0">
              <a:solidFill>
                <a:schemeClr val="bg1"/>
              </a:solidFill>
              <a:latin typeface="Roboto Condensed Light"/>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C1FEF9C7-170C-50F9-A4ED-25E4FB714C0F}"/>
              </a:ext>
            </a:extLst>
          </p:cNvPr>
          <p:cNvSpPr txBox="1"/>
          <p:nvPr/>
        </p:nvSpPr>
        <p:spPr>
          <a:xfrm>
            <a:off x="363523" y="1747984"/>
            <a:ext cx="11560629" cy="2862322"/>
          </a:xfrm>
          <a:prstGeom prst="rect">
            <a:avLst/>
          </a:prstGeom>
          <a:solidFill>
            <a:schemeClr val="accent1">
              <a:lumMod val="20000"/>
              <a:lumOff val="80000"/>
            </a:schemeClr>
          </a:solidFill>
        </p:spPr>
        <p:txBody>
          <a:bodyPr wrap="square">
            <a:spAutoFit/>
          </a:bodyPr>
          <a:lstStyle/>
          <a:p>
            <a:pPr marL="342900" indent="-342900" algn="l">
              <a:buFont typeface="Arial" panose="020B0604020202020204" pitchFamily="34" charset="0"/>
              <a:buChar char="•"/>
            </a:pPr>
            <a:r>
              <a:rPr lang="en-US" sz="2000" dirty="0">
                <a:solidFill>
                  <a:srgbClr val="1D1C1D"/>
                </a:solidFill>
                <a:latin typeface="Slack-Lato"/>
              </a:rPr>
              <a:t>Upcoming projects on:</a:t>
            </a:r>
          </a:p>
          <a:p>
            <a:pPr marL="800100" lvl="1" indent="-342900">
              <a:buFont typeface="Arial" panose="020B0604020202020204" pitchFamily="34" charset="0"/>
              <a:buChar char="•"/>
            </a:pPr>
            <a:r>
              <a:rPr lang="en-US" sz="2000" dirty="0">
                <a:solidFill>
                  <a:srgbClr val="1D1C1D"/>
                </a:solidFill>
                <a:latin typeface="Slack-Lato"/>
              </a:rPr>
              <a:t>LGBTIQA+ inclusion</a:t>
            </a:r>
          </a:p>
          <a:p>
            <a:pPr marL="800100" lvl="1" indent="-342900">
              <a:buFont typeface="Arial" panose="020B0604020202020204" pitchFamily="34" charset="0"/>
              <a:buChar char="•"/>
            </a:pPr>
            <a:r>
              <a:rPr lang="en-US" sz="2000" dirty="0">
                <a:solidFill>
                  <a:srgbClr val="1D1C1D"/>
                </a:solidFill>
                <a:latin typeface="Slack-Lato"/>
              </a:rPr>
              <a:t>Supporting asylum seekers</a:t>
            </a:r>
          </a:p>
          <a:p>
            <a:pPr marL="800100" lvl="1" indent="-342900">
              <a:buFont typeface="Arial" panose="020B0604020202020204" pitchFamily="34" charset="0"/>
              <a:buChar char="•"/>
            </a:pPr>
            <a:r>
              <a:rPr lang="en-US" sz="2000" dirty="0">
                <a:solidFill>
                  <a:srgbClr val="1D1C1D"/>
                </a:solidFill>
                <a:latin typeface="Slack-Lato"/>
              </a:rPr>
              <a:t>Free school meals for all</a:t>
            </a:r>
          </a:p>
          <a:p>
            <a:pPr marL="342900" indent="-342900" algn="l">
              <a:buFont typeface="Arial" panose="020B0604020202020204" pitchFamily="34" charset="0"/>
              <a:buChar char="•"/>
            </a:pPr>
            <a:endParaRPr lang="en-US" sz="2000" dirty="0">
              <a:solidFill>
                <a:srgbClr val="1D1C1D"/>
              </a:solidFill>
              <a:latin typeface="Slack-Lato"/>
            </a:endParaRPr>
          </a:p>
          <a:p>
            <a:pPr marL="342900" indent="-342900" algn="l">
              <a:buFont typeface="Arial" panose="020B0604020202020204" pitchFamily="34" charset="0"/>
              <a:buChar char="•"/>
            </a:pPr>
            <a:r>
              <a:rPr lang="en-US" sz="2000" dirty="0">
                <a:solidFill>
                  <a:srgbClr val="1D1C1D"/>
                </a:solidFill>
                <a:latin typeface="Slack-Lato"/>
              </a:rPr>
              <a:t>Follow other Youth Cabinet projects </a:t>
            </a:r>
            <a:r>
              <a:rPr lang="en-US" sz="2000" dirty="0">
                <a:solidFill>
                  <a:srgbClr val="1D1C1D"/>
                </a:solidFill>
                <a:latin typeface="Slack-Lato"/>
                <a:hlinkClick r:id="rId3"/>
              </a:rPr>
              <a:t>here</a:t>
            </a:r>
            <a:endParaRPr lang="en-US" sz="2000" dirty="0">
              <a:solidFill>
                <a:srgbClr val="1D1C1D"/>
              </a:solidFill>
              <a:latin typeface="Slack-Lato"/>
            </a:endParaRPr>
          </a:p>
          <a:p>
            <a:pPr algn="l"/>
            <a:endParaRPr lang="en-US" sz="2000" dirty="0">
              <a:solidFill>
                <a:srgbClr val="1D1C1D"/>
              </a:solidFill>
              <a:latin typeface="Slack-Lato"/>
            </a:endParaRPr>
          </a:p>
          <a:p>
            <a:pPr algn="l"/>
            <a:endParaRPr lang="en-US" sz="2000" dirty="0">
              <a:solidFill>
                <a:srgbClr val="1D1C1D"/>
              </a:solidFill>
              <a:latin typeface="Slack-Lato"/>
            </a:endParaRPr>
          </a:p>
          <a:p>
            <a:pPr algn="l"/>
            <a:r>
              <a:rPr lang="en-US" sz="2000" dirty="0">
                <a:solidFill>
                  <a:srgbClr val="1D1C1D"/>
                </a:solidFill>
                <a:latin typeface="Slack-Lato"/>
              </a:rPr>
              <a:t>Please contact Jo Morgan </a:t>
            </a:r>
            <a:r>
              <a:rPr lang="en-US" sz="2000" dirty="0">
                <a:solidFill>
                  <a:srgbClr val="1D1C1D"/>
                </a:solidFill>
                <a:latin typeface="Slack-Lato"/>
                <a:hlinkClick r:id="rId4"/>
              </a:rPr>
              <a:t>engenderingchangeconsultancy@gmail.com</a:t>
            </a:r>
            <a:r>
              <a:rPr lang="en-US" sz="2000" dirty="0">
                <a:solidFill>
                  <a:srgbClr val="1D1C1D"/>
                </a:solidFill>
                <a:latin typeface="Slack-Lato"/>
              </a:rPr>
              <a:t> </a:t>
            </a:r>
          </a:p>
        </p:txBody>
      </p:sp>
    </p:spTree>
    <p:extLst>
      <p:ext uri="{BB962C8B-B14F-4D97-AF65-F5344CB8AC3E}">
        <p14:creationId xmlns:p14="http://schemas.microsoft.com/office/powerpoint/2010/main" val="3496013582"/>
      </p:ext>
    </p:extLst>
  </p:cSld>
  <p:clrMapOvr>
    <a:masterClrMapping/>
  </p:clrMapOvr>
</p:sld>
</file>

<file path=ppt/theme/theme1.xml><?xml version="1.0" encoding="utf-8"?>
<a:theme xmlns:a="http://schemas.openxmlformats.org/drawingml/2006/main" name="Office Theme">
  <a:themeElements>
    <a:clrScheme name="City Science">
      <a:dk1>
        <a:sysClr val="windowText" lastClr="000000"/>
      </a:dk1>
      <a:lt1>
        <a:sysClr val="window" lastClr="FFFFFF"/>
      </a:lt1>
      <a:dk2>
        <a:srgbClr val="394C6C"/>
      </a:dk2>
      <a:lt2>
        <a:srgbClr val="E7E6E6"/>
      </a:lt2>
      <a:accent1>
        <a:srgbClr val="9F8570"/>
      </a:accent1>
      <a:accent2>
        <a:srgbClr val="D3DA3D"/>
      </a:accent2>
      <a:accent3>
        <a:srgbClr val="89C0B7"/>
      </a:accent3>
      <a:accent4>
        <a:srgbClr val="394C6C"/>
      </a:accent4>
      <a:accent5>
        <a:srgbClr val="F2979A"/>
      </a:accent5>
      <a:accent6>
        <a:srgbClr val="FFFFFF"/>
      </a:accent6>
      <a:hlink>
        <a:srgbClr val="89C0B7"/>
      </a:hlink>
      <a:folHlink>
        <a:srgbClr val="9F85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707bb5-03d9-47ca-8d96-9b12bd04825f" xsi:nil="true"/>
    <lcf76f155ced4ddcb4097134ff3c332f xmlns="119383f5-fff4-446d-9e2e-7c468dc16a2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502F02BFCCC41AFA62150B6BEEECC" ma:contentTypeVersion="16" ma:contentTypeDescription="Create a new document." ma:contentTypeScope="" ma:versionID="8b5068c73acce29561c64d7efd404942">
  <xsd:schema xmlns:xsd="http://www.w3.org/2001/XMLSchema" xmlns:xs="http://www.w3.org/2001/XMLSchema" xmlns:p="http://schemas.microsoft.com/office/2006/metadata/properties" xmlns:ns2="119383f5-fff4-446d-9e2e-7c468dc16a2f" xmlns:ns3="9a707bb5-03d9-47ca-8d96-9b12bd04825f" targetNamespace="http://schemas.microsoft.com/office/2006/metadata/properties" ma:root="true" ma:fieldsID="f29c55680736e3d040ecfe608d5015c9" ns2:_="" ns3:_="">
    <xsd:import namespace="119383f5-fff4-446d-9e2e-7c468dc16a2f"/>
    <xsd:import namespace="9a707bb5-03d9-47ca-8d96-9b12bd0482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383f5-fff4-446d-9e2e-7c468dc16a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5656d1-e107-416e-801a-016d0e4b8505"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07bb5-03d9-47ca-8d96-9b12bd04825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643507b-e82b-4d75-89b5-a49562b16dd3}" ma:internalName="TaxCatchAll" ma:showField="CatchAllData" ma:web="9a707bb5-03d9-47ca-8d96-9b12bd0482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2B7DB7-52E6-412F-A806-09D10869A185}">
  <ds:schemaRefs>
    <ds:schemaRef ds:uri="http://schemas.microsoft.com/sharepoint/v3/contenttype/forms"/>
  </ds:schemaRefs>
</ds:datastoreItem>
</file>

<file path=customXml/itemProps2.xml><?xml version="1.0" encoding="utf-8"?>
<ds:datastoreItem xmlns:ds="http://schemas.openxmlformats.org/officeDocument/2006/customXml" ds:itemID="{233A45D5-095C-4540-A33B-B1D52D58F0D5}">
  <ds:schemaRefs>
    <ds:schemaRef ds:uri="http://purl.org/dc/terms/"/>
    <ds:schemaRef ds:uri="http://schemas.microsoft.com/office/infopath/2007/PartnerControls"/>
    <ds:schemaRef ds:uri="119383f5-fff4-446d-9e2e-7c468dc16a2f"/>
    <ds:schemaRef ds:uri="http://purl.org/dc/elements/1.1/"/>
    <ds:schemaRef ds:uri="http://www.w3.org/XML/1998/namespace"/>
    <ds:schemaRef ds:uri="http://schemas.microsoft.com/office/2006/documentManagement/types"/>
    <ds:schemaRef ds:uri="http://schemas.openxmlformats.org/package/2006/metadata/core-properties"/>
    <ds:schemaRef ds:uri="9a707bb5-03d9-47ca-8d96-9b12bd04825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DB84BCA-2DF3-4097-87C6-F0A82258C211}">
  <ds:schemaRefs>
    <ds:schemaRef ds:uri="119383f5-fff4-446d-9e2e-7c468dc16a2f"/>
    <ds:schemaRef ds:uri="9a707bb5-03d9-47ca-8d96-9b12bd048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4473</TotalTime>
  <Words>635</Words>
  <Application>Microsoft Office PowerPoint</Application>
  <PresentationFormat>Widescreen</PresentationFormat>
  <Paragraphs>87</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Arial</vt:lpstr>
      <vt:lpstr>Calibri Light</vt:lpstr>
      <vt:lpstr>Roboto Condensed</vt:lpstr>
      <vt:lpstr>Slack-Lato</vt:lpstr>
      <vt:lpstr>Roboto 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atkins</dc:creator>
  <cp:lastModifiedBy>Downey, Kristina</cp:lastModifiedBy>
  <cp:revision>444</cp:revision>
  <cp:lastPrinted>2023-05-09T16:09:46Z</cp:lastPrinted>
  <dcterms:created xsi:type="dcterms:W3CDTF">2021-06-03T12:14:44Z</dcterms:created>
  <dcterms:modified xsi:type="dcterms:W3CDTF">2023-06-13T12:40:27Z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0x010100B8A502F02BFCCC41AFA62150B6BEEECC</vt:lpwstr>
  </property>
  <property fmtid="{D5CDD505-2E9C-101B-9397-08002B2CF9AE}" pid="3" name="MediaServiceImageTags">
    <vt:lpwstr/>
  </property>
  <property fmtid="{D5CDD505-2E9C-101B-9397-08002B2CF9AE}" pid="4" name="MSIP_Label_e83f8a96-e51b-4334-92a5-11244a58d044_Enabled">
    <vt:lpwstr>true</vt:lpwstr>
  </property>
  <property fmtid="{D5CDD505-2E9C-101B-9397-08002B2CF9AE}" pid="5" name="MSIP_Label_e83f8a96-e51b-4334-92a5-11244a58d044_SetDate">
    <vt:lpwstr>2023-06-02T07:30:13Z</vt:lpwstr>
  </property>
  <property fmtid="{D5CDD505-2E9C-101B-9397-08002B2CF9AE}" pid="6" name="MSIP_Label_e83f8a96-e51b-4334-92a5-11244a58d044_Method">
    <vt:lpwstr>Privileged</vt:lpwstr>
  </property>
  <property fmtid="{D5CDD505-2E9C-101B-9397-08002B2CF9AE}" pid="7" name="MSIP_Label_e83f8a96-e51b-4334-92a5-11244a58d044_Name">
    <vt:lpwstr>Official</vt:lpwstr>
  </property>
  <property fmtid="{D5CDD505-2E9C-101B-9397-08002B2CF9AE}" pid="8" name="MSIP_Label_e83f8a96-e51b-4334-92a5-11244a58d044_SiteId">
    <vt:lpwstr>d6674c51-daa4-4142-8047-15a78bbe9306</vt:lpwstr>
  </property>
  <property fmtid="{D5CDD505-2E9C-101B-9397-08002B2CF9AE}" pid="9" name="MSIP_Label_e83f8a96-e51b-4334-92a5-11244a58d044_ActionId">
    <vt:lpwstr>c03a1c8f-511f-42fa-a6ef-430e5758b4b2</vt:lpwstr>
  </property>
  <property fmtid="{D5CDD505-2E9C-101B-9397-08002B2CF9AE}" pid="10" name="MSIP_Label_e83f8a96-e51b-4334-92a5-11244a58d044_ContentBits">
    <vt:lpwstr>1</vt:lpwstr>
  </property>
  <property fmtid="{D5CDD505-2E9C-101B-9397-08002B2CF9AE}" pid="11" name="ClassificationContentMarkingHeaderLocations">
    <vt:lpwstr>Office Theme:8</vt:lpwstr>
  </property>
  <property fmtid="{D5CDD505-2E9C-101B-9397-08002B2CF9AE}" pid="12" name="ClassificationContentMarkingHeaderText">
    <vt:lpwstr>- Official -</vt:lpwstr>
  </property>
</Properties>
</file>