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57" r:id="rId6"/>
    <p:sldId id="266" r:id="rId7"/>
    <p:sldId id="261" r:id="rId8"/>
    <p:sldId id="262" r:id="rId9"/>
    <p:sldId id="263" r:id="rId10"/>
    <p:sldId id="264" r:id="rId11"/>
    <p:sldId id="267"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9400"/>
    <a:srgbClr val="1533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66DFE2-A74F-4EC8-BF99-77DD78D08BBF}" v="34" dt="2022-11-10T12:49:10.0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46" autoAdjust="0"/>
    <p:restoredTop sz="52174" autoAdjust="0"/>
  </p:normalViewPr>
  <p:slideViewPr>
    <p:cSldViewPr snapToGrid="0">
      <p:cViewPr varScale="1">
        <p:scale>
          <a:sx n="32" d="100"/>
          <a:sy n="32" d="100"/>
        </p:scale>
        <p:origin x="2244" y="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EBA7F7-4D04-4D89-972E-A178267B0BF4}" type="datetimeFigureOut">
              <a:rPr lang="en-GB" smtClean="0"/>
              <a:t>23/02/2023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C1F4CA-04D5-4DBF-87B0-B06E868D91D8}" type="slidenum">
              <a:rPr lang="en-GB" smtClean="0"/>
              <a:t>‹#›</a:t>
            </a:fld>
            <a:endParaRPr lang="en-GB"/>
          </a:p>
        </p:txBody>
      </p:sp>
    </p:spTree>
    <p:extLst>
      <p:ext uri="{BB962C8B-B14F-4D97-AF65-F5344CB8AC3E}">
        <p14:creationId xmlns:p14="http://schemas.microsoft.com/office/powerpoint/2010/main" val="1333109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a:t>
            </a:r>
            <a:r>
              <a:rPr lang="en-GB" dirty="0">
                <a:solidFill>
                  <a:schemeClr val="tx1"/>
                </a:solidFill>
              </a:rPr>
              <a:t>could</a:t>
            </a:r>
            <a:r>
              <a:rPr lang="en-GB" dirty="0"/>
              <a:t> invite a young adult carer to help you deliver the presentation to give their story/input where relevant – notes of suggested input from a young carer </a:t>
            </a:r>
            <a:r>
              <a:rPr lang="en-GB"/>
              <a:t>are on </a:t>
            </a:r>
            <a:r>
              <a:rPr lang="en-GB" dirty="0"/>
              <a:t>the relevant slides (slides 3 – 5 and 7)</a:t>
            </a:r>
            <a:endParaRPr lang="en-US" dirty="0"/>
          </a:p>
          <a:p>
            <a:endParaRPr lang="en-GB" dirty="0"/>
          </a:p>
        </p:txBody>
      </p:sp>
      <p:sp>
        <p:nvSpPr>
          <p:cNvPr id="4" name="Slide Number Placeholder 3"/>
          <p:cNvSpPr>
            <a:spLocks noGrp="1"/>
          </p:cNvSpPr>
          <p:nvPr>
            <p:ph type="sldNum" sz="quarter" idx="5"/>
          </p:nvPr>
        </p:nvSpPr>
        <p:spPr/>
        <p:txBody>
          <a:bodyPr/>
          <a:lstStyle/>
          <a:p>
            <a:fld id="{BDC1F4CA-04D5-4DBF-87B0-B06E868D91D8}" type="slidenum">
              <a:rPr lang="en-GB" smtClean="0"/>
              <a:t>1</a:t>
            </a:fld>
            <a:endParaRPr lang="en-GB"/>
          </a:p>
        </p:txBody>
      </p:sp>
    </p:spTree>
    <p:extLst>
      <p:ext uri="{BB962C8B-B14F-4D97-AF65-F5344CB8AC3E}">
        <p14:creationId xmlns:p14="http://schemas.microsoft.com/office/powerpoint/2010/main" val="1116840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altLang="en-US" sz="1800" dirty="0"/>
              <a:t>Prior to showing the video, staff may wish to explain:</a:t>
            </a:r>
          </a:p>
          <a:p>
            <a:pPr marL="171450" indent="-171450">
              <a:buFont typeface="Arial" panose="020B0604020202020204" pitchFamily="34" charset="0"/>
              <a:buChar char="•"/>
              <a:defRPr/>
            </a:pPr>
            <a:r>
              <a:rPr lang="en-GB" altLang="en-US" sz="1800" dirty="0"/>
              <a:t>A young carer is someone under 18 who looks after someone at home who is ill, disabled, has a mental health condition or addiction problem.</a:t>
            </a:r>
            <a:endParaRPr lang="en-GB" altLang="en-US" sz="1800" dirty="0">
              <a:cs typeface="Calibri"/>
            </a:endParaRPr>
          </a:p>
          <a:p>
            <a:pPr marL="171450" indent="-171450">
              <a:buFont typeface="Arial" panose="020B0604020202020204" pitchFamily="34" charset="0"/>
              <a:buChar char="•"/>
              <a:defRPr/>
            </a:pPr>
            <a:r>
              <a:rPr lang="en-GB" altLang="en-US" sz="1800" dirty="0"/>
              <a:t>Young carers are just young people with caring responsibilities. They look the same as everyone else but can lead very different lives!</a:t>
            </a:r>
            <a:endParaRPr lang="en-GB" altLang="en-US" sz="1800" dirty="0">
              <a:cs typeface="Calibri"/>
            </a:endParaRPr>
          </a:p>
          <a:p>
            <a:pPr marL="0" indent="0">
              <a:buFont typeface="Arial" panose="020B0604020202020204" pitchFamily="34" charset="0"/>
              <a:buNone/>
              <a:defRPr/>
            </a:pPr>
            <a:endParaRPr lang="en-GB" altLang="en-US" sz="18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ltLang="en-US" sz="1800" b="1" dirty="0"/>
              <a:t>It is likely that there will be many young carers at every school.</a:t>
            </a:r>
            <a:endParaRPr lang="en-GB" altLang="en-US" sz="1800" dirty="0"/>
          </a:p>
          <a:p>
            <a:pPr marL="0" indent="0">
              <a:buFont typeface="Arial" panose="020B0604020202020204" pitchFamily="34" charset="0"/>
              <a:buNone/>
              <a:defRPr/>
            </a:pPr>
            <a:endParaRPr lang="en-GB" altLang="en-US" sz="1800" dirty="0"/>
          </a:p>
          <a:p>
            <a:pPr>
              <a:defRPr/>
            </a:pPr>
            <a:r>
              <a:rPr lang="en-GB" altLang="en-US" sz="1800" dirty="0"/>
              <a:t>This short film could be played in an assembly to show who young carers are and what young carers do.</a:t>
            </a:r>
            <a:endParaRPr lang="en-GB" altLang="en-US" sz="1800" dirty="0">
              <a:cs typeface="Calibri"/>
            </a:endParaRPr>
          </a:p>
          <a:p>
            <a:pPr>
              <a:defRPr/>
            </a:pPr>
            <a:endParaRPr lang="en-GB" altLang="en-US" sz="1800" dirty="0"/>
          </a:p>
          <a:p>
            <a:pPr>
              <a:defRPr/>
            </a:pPr>
            <a:r>
              <a:rPr lang="en-GB" altLang="en-US" sz="1800" dirty="0"/>
              <a:t>Suggested questions staff could ask pupils/students after playing video include:</a:t>
            </a:r>
            <a:endParaRPr lang="en-GB" altLang="en-US" sz="1800" dirty="0">
              <a:cs typeface="Calibri"/>
            </a:endParaRPr>
          </a:p>
          <a:p>
            <a:pPr>
              <a:buFont typeface="Arial" panose="020B0604020202020204" pitchFamily="34" charset="0"/>
              <a:buNone/>
              <a:defRPr/>
            </a:pPr>
            <a:endParaRPr lang="en-GB" altLang="en-US" sz="1800" dirty="0"/>
          </a:p>
          <a:p>
            <a:pPr marL="171450" lvl="0" indent="-171450">
              <a:buFont typeface="Arial" panose="020B0604020202020204" pitchFamily="34" charset="0"/>
              <a:buChar char="•"/>
              <a:defRPr/>
            </a:pPr>
            <a:r>
              <a:rPr lang="en-GB" altLang="en-US" sz="1800" dirty="0"/>
              <a:t>How many young carers are there in the UK?</a:t>
            </a:r>
            <a:endParaRPr lang="en-GB" altLang="en-US" sz="1800" dirty="0">
              <a:cs typeface="Calibri"/>
            </a:endParaRPr>
          </a:p>
          <a:p>
            <a:pPr>
              <a:defRPr/>
            </a:pPr>
            <a:r>
              <a:rPr lang="en-GB" altLang="en-US" sz="1800" dirty="0"/>
              <a:t>ANSWER: The BBC and the university of Nottingham estimated there to be 800,000 young carers in secondary schools in the UK. This means the true number of all young carers under 18s across the UK is unknown.</a:t>
            </a:r>
            <a:endParaRPr lang="en-GB" altLang="en-US" sz="1800" dirty="0">
              <a:cs typeface="Calibri"/>
            </a:endParaRPr>
          </a:p>
          <a:p>
            <a:pPr>
              <a:defRPr/>
            </a:pPr>
            <a:endParaRPr lang="en-GB" altLang="en-US" sz="1800" dirty="0"/>
          </a:p>
          <a:p>
            <a:pPr marL="171450" indent="-171450">
              <a:buFont typeface="Arial" panose="020B0604020202020204" pitchFamily="34" charset="0"/>
              <a:buChar char="•"/>
              <a:defRPr/>
            </a:pPr>
            <a:r>
              <a:rPr lang="en-GB" altLang="en-US" sz="1800" dirty="0"/>
              <a:t>How many young carers would you expect in a secondary school of 1000 pupils?</a:t>
            </a:r>
            <a:endParaRPr lang="en-GB" altLang="en-US" sz="1800" dirty="0">
              <a:cs typeface="Calibri"/>
            </a:endParaRPr>
          </a:p>
          <a:p>
            <a:pPr>
              <a:defRPr/>
            </a:pPr>
            <a:r>
              <a:rPr lang="en-GB" altLang="en-US" sz="1800" dirty="0"/>
              <a:t>ANSWER: A recent survey estimated that 220 pupils in a secondary school of 1000 pupils would be young carers.</a:t>
            </a:r>
            <a:endParaRPr lang="en-GB" altLang="en-US" sz="1800" dirty="0">
              <a:cs typeface="Calibri"/>
            </a:endParaRPr>
          </a:p>
          <a:p>
            <a:pPr>
              <a:defRPr/>
            </a:pPr>
            <a:endParaRPr lang="en-GB" altLang="en-US" sz="1800" dirty="0"/>
          </a:p>
          <a:p>
            <a:pPr marL="171450" indent="-171450">
              <a:buFont typeface="Arial" panose="020B0604020202020204" pitchFamily="34" charset="0"/>
              <a:buChar char="•"/>
              <a:defRPr/>
            </a:pPr>
            <a:r>
              <a:rPr lang="en-GB" altLang="en-US" sz="1800" dirty="0"/>
              <a:t> </a:t>
            </a:r>
            <a:r>
              <a:rPr lang="en-GB" sz="1800" b="1" dirty="0"/>
              <a:t> </a:t>
            </a:r>
            <a:r>
              <a:rPr lang="en-GB" sz="1800" dirty="0"/>
              <a:t>Do any young carers spend more than 10 hours caring a week?</a:t>
            </a:r>
            <a:endParaRPr lang="en-GB" sz="1800" dirty="0">
              <a:cs typeface="Calibri"/>
            </a:endParaRPr>
          </a:p>
          <a:p>
            <a:pPr>
              <a:defRPr/>
            </a:pPr>
            <a:r>
              <a:rPr lang="en-GB" sz="1800" dirty="0"/>
              <a:t>ANSWER: Yes. 1 in 2 young carers spend 20+ hours each week caring.  </a:t>
            </a:r>
            <a:endParaRPr lang="en-GB" sz="1800" dirty="0">
              <a:cs typeface="Calibri"/>
            </a:endParaRPr>
          </a:p>
        </p:txBody>
      </p:sp>
      <p:sp>
        <p:nvSpPr>
          <p:cNvPr id="4" name="Slide Number Placeholder 3"/>
          <p:cNvSpPr>
            <a:spLocks noGrp="1"/>
          </p:cNvSpPr>
          <p:nvPr>
            <p:ph type="sldNum" sz="quarter" idx="5"/>
          </p:nvPr>
        </p:nvSpPr>
        <p:spPr/>
        <p:txBody>
          <a:bodyPr/>
          <a:lstStyle/>
          <a:p>
            <a:fld id="{BDC1F4CA-04D5-4DBF-87B0-B06E868D91D8}" type="slidenum">
              <a:rPr lang="en-GB" smtClean="0"/>
              <a:t>2</a:t>
            </a:fld>
            <a:endParaRPr lang="en-GB"/>
          </a:p>
        </p:txBody>
      </p:sp>
    </p:spTree>
    <p:extLst>
      <p:ext uri="{BB962C8B-B14F-4D97-AF65-F5344CB8AC3E}">
        <p14:creationId xmlns:p14="http://schemas.microsoft.com/office/powerpoint/2010/main" val="1572532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altLang="en-US" sz="1200" dirty="0"/>
              <a:t>If a young carer is helping: let them give examples of their caring responsibilities before mentioning other examples.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a typeface="Calibri"/>
              <a:cs typeface="Calibri"/>
            </a:endParaRPr>
          </a:p>
          <a:p>
            <a:pPr>
              <a:defRPr/>
            </a:pPr>
            <a:r>
              <a:rPr lang="en-GB" altLang="en-US" sz="1200" dirty="0"/>
              <a:t>The tasks and level of caring undertaken by young carers can vary according to the nature of the illness or disability, the level and frequency of need for care, and the structure of the family as a whole.</a:t>
            </a:r>
            <a:endParaRPr lang="en-GB" altLang="en-US" sz="1200" dirty="0">
              <a:cs typeface="Calibri"/>
            </a:endParaRPr>
          </a:p>
          <a:p>
            <a:pPr>
              <a:defRPr/>
            </a:pPr>
            <a:endParaRPr lang="en-GB" altLang="en-US" sz="1200" dirty="0"/>
          </a:p>
          <a:p>
            <a:pPr>
              <a:defRPr/>
            </a:pPr>
            <a:r>
              <a:rPr lang="en-GB" altLang="en-US" sz="1200" dirty="0"/>
              <a:t>These can include:</a:t>
            </a:r>
            <a:endParaRPr lang="en-GB" altLang="en-US" sz="1200" dirty="0">
              <a:cs typeface="Calibri"/>
            </a:endParaRPr>
          </a:p>
          <a:p>
            <a:pPr marL="171450" indent="-171450">
              <a:buFont typeface="Arial,Sans-Serif" panose="020B0604020202020204" pitchFamily="34" charset="0"/>
              <a:buChar char="•"/>
              <a:defRPr/>
            </a:pPr>
            <a:r>
              <a:rPr lang="en-GB" sz="1200" dirty="0"/>
              <a:t>Shopping, cooking, cleaning</a:t>
            </a:r>
            <a:endParaRPr lang="en-GB" sz="1200" dirty="0">
              <a:cs typeface="Calibri"/>
            </a:endParaRPr>
          </a:p>
          <a:p>
            <a:pPr marL="171450" indent="-171450">
              <a:buFont typeface="Arial,Sans-Serif" panose="020B0604020202020204" pitchFamily="34" charset="0"/>
              <a:buChar char="•"/>
              <a:defRPr/>
            </a:pPr>
            <a:r>
              <a:rPr lang="en-GB" sz="1200" dirty="0"/>
              <a:t>Managing medicines or money</a:t>
            </a:r>
            <a:endParaRPr lang="en-GB" sz="1200" dirty="0">
              <a:cs typeface="Calibri"/>
            </a:endParaRPr>
          </a:p>
          <a:p>
            <a:pPr marL="171450" indent="-171450">
              <a:buFont typeface="Arial,Sans-Serif" panose="020B0604020202020204" pitchFamily="34" charset="0"/>
              <a:buChar char="•"/>
              <a:defRPr/>
            </a:pPr>
            <a:r>
              <a:rPr lang="en-GB" sz="1200" dirty="0"/>
              <a:t>Providing personal care</a:t>
            </a:r>
            <a:endParaRPr lang="en-GB" sz="1200" dirty="0">
              <a:cs typeface="Calibri"/>
            </a:endParaRPr>
          </a:p>
          <a:p>
            <a:pPr marL="171450" indent="-171450">
              <a:buFont typeface="Arial,Sans-Serif" panose="020B0604020202020204" pitchFamily="34" charset="0"/>
              <a:buChar char="•"/>
              <a:defRPr/>
            </a:pPr>
            <a:r>
              <a:rPr lang="en-GB" sz="1200" dirty="0"/>
              <a:t>Helping get people out the house</a:t>
            </a:r>
            <a:endParaRPr lang="en-GB" sz="1200" dirty="0">
              <a:cs typeface="Calibri"/>
            </a:endParaRPr>
          </a:p>
          <a:p>
            <a:pPr marL="171450" indent="-171450">
              <a:buFont typeface="Arial,Sans-Serif" panose="020B0604020202020204" pitchFamily="34" charset="0"/>
              <a:buChar char="•"/>
              <a:defRPr/>
            </a:pPr>
            <a:r>
              <a:rPr lang="en-GB" sz="1200" dirty="0"/>
              <a:t>Keeping an eye on someone</a:t>
            </a:r>
            <a:endParaRPr lang="en-GB" sz="1200" dirty="0">
              <a:cs typeface="Calibri"/>
            </a:endParaRPr>
          </a:p>
          <a:p>
            <a:pPr marL="171450" indent="-171450">
              <a:buFont typeface="Arial,Sans-Serif" panose="020B0604020202020204" pitchFamily="34" charset="0"/>
              <a:buChar char="•"/>
              <a:defRPr/>
            </a:pPr>
            <a:r>
              <a:rPr lang="en-GB" sz="1200" dirty="0"/>
              <a:t>Providing emotional support</a:t>
            </a:r>
          </a:p>
          <a:p>
            <a:pPr>
              <a:defRPr/>
            </a:pPr>
            <a:endParaRPr lang="en-GB" altLang="en-US" sz="1200" dirty="0"/>
          </a:p>
          <a:p>
            <a:pPr>
              <a:defRPr/>
            </a:pPr>
            <a:r>
              <a:rPr lang="en-GB" altLang="en-US" sz="1200" dirty="0"/>
              <a:t>Young carers have to juggle caring roles ON TOP OF all the other responsibilities – such as their school work.</a:t>
            </a:r>
            <a:endParaRPr lang="en-GB" altLang="en-US" sz="1200" dirty="0">
              <a:cs typeface="Calibri"/>
            </a:endParaRPr>
          </a:p>
          <a:p>
            <a:pPr>
              <a:defRPr/>
            </a:pPr>
            <a:endParaRPr lang="en-GB" altLang="en-US" sz="1200" dirty="0"/>
          </a:p>
          <a:p>
            <a:endParaRPr lang="en-GB" dirty="0"/>
          </a:p>
        </p:txBody>
      </p:sp>
      <p:sp>
        <p:nvSpPr>
          <p:cNvPr id="4" name="Slide Number Placeholder 3"/>
          <p:cNvSpPr>
            <a:spLocks noGrp="1"/>
          </p:cNvSpPr>
          <p:nvPr>
            <p:ph type="sldNum" sz="quarter" idx="5"/>
          </p:nvPr>
        </p:nvSpPr>
        <p:spPr/>
        <p:txBody>
          <a:bodyPr/>
          <a:lstStyle/>
          <a:p>
            <a:fld id="{BDC1F4CA-04D5-4DBF-87B0-B06E868D91D8}" type="slidenum">
              <a:rPr lang="en-GB" smtClean="0"/>
              <a:t>3</a:t>
            </a:fld>
            <a:endParaRPr lang="en-GB"/>
          </a:p>
        </p:txBody>
      </p:sp>
    </p:spTree>
    <p:extLst>
      <p:ext uri="{BB962C8B-B14F-4D97-AF65-F5344CB8AC3E}">
        <p14:creationId xmlns:p14="http://schemas.microsoft.com/office/powerpoint/2010/main" val="1917152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a:t>If a young carer is helping: let them give examples from their experiences before mentioning other examples.</a:t>
            </a:r>
            <a:endParaRPr lang="en-GB" sz="1800" dirty="0"/>
          </a:p>
          <a:p>
            <a:pPr>
              <a:defRPr/>
            </a:pPr>
            <a:endParaRPr lang="en-GB" altLang="en-US" sz="1800" dirty="0">
              <a:ea typeface="Calibri"/>
              <a:cs typeface="Calibri"/>
            </a:endParaRPr>
          </a:p>
          <a:p>
            <a:pPr>
              <a:defRPr/>
            </a:pPr>
            <a:r>
              <a:rPr lang="en-GB" altLang="en-US" sz="1800" b="1" i="0" dirty="0"/>
              <a:t>Key points to discuss:</a:t>
            </a:r>
            <a:endParaRPr lang="en-GB" altLang="en-US" sz="1800" b="1" i="0" dirty="0">
              <a:cs typeface="Calibri"/>
            </a:endParaRPr>
          </a:p>
          <a:p>
            <a:pPr>
              <a:defRPr/>
            </a:pPr>
            <a:endParaRPr lang="en-GB" altLang="en-US" sz="1800" b="0" i="0" dirty="0"/>
          </a:p>
          <a:p>
            <a:pPr>
              <a:defRPr/>
            </a:pPr>
            <a:r>
              <a:rPr lang="en-GB" altLang="en-US" sz="1800" b="0" i="0" dirty="0"/>
              <a:t>Caring can affect a young person’s:</a:t>
            </a:r>
            <a:endParaRPr lang="en-GB" altLang="en-US" sz="1800" b="0" i="0" dirty="0">
              <a:cs typeface="Calibri"/>
            </a:endParaRPr>
          </a:p>
          <a:p>
            <a:pPr marL="171450" indent="-171450">
              <a:buFont typeface="Arial" panose="020B0604020202020204" pitchFamily="34" charset="0"/>
              <a:buChar char="•"/>
              <a:defRPr/>
            </a:pPr>
            <a:r>
              <a:rPr lang="en-GB" altLang="en-US" sz="1800" b="1" i="0" dirty="0"/>
              <a:t>Physical health</a:t>
            </a:r>
            <a:r>
              <a:rPr lang="en-GB" altLang="en-US" sz="1800" b="0" i="0" dirty="0"/>
              <a:t>: </a:t>
            </a:r>
            <a:r>
              <a:rPr lang="en-GB" altLang="en-US" sz="1800" i="0" dirty="0"/>
              <a:t>Young carers are often severely affected by caring through the night, repeatedly lifting a heavy adult, poor diet and lack of sleep.</a:t>
            </a:r>
            <a:endParaRPr lang="en-GB" altLang="en-US" sz="1800" i="0" dirty="0">
              <a:cs typeface="Calibri"/>
            </a:endParaRPr>
          </a:p>
          <a:p>
            <a:pPr marL="171450" indent="-171450">
              <a:buFont typeface="Arial" panose="020B0604020202020204" pitchFamily="34" charset="0"/>
              <a:buChar char="•"/>
              <a:defRPr/>
            </a:pPr>
            <a:r>
              <a:rPr lang="en-GB" altLang="en-US" sz="1800" b="1" i="0" dirty="0"/>
              <a:t>Emotional wellbeing</a:t>
            </a:r>
            <a:r>
              <a:rPr lang="en-GB" altLang="en-US" sz="1800" b="0" i="0" dirty="0"/>
              <a:t>: </a:t>
            </a:r>
            <a:r>
              <a:rPr lang="en-GB" altLang="en-US" sz="1800" i="0" dirty="0"/>
              <a:t>Stress, tiredness and mental ill-health are common for young carers.</a:t>
            </a:r>
            <a:endParaRPr lang="en-GB" altLang="en-US" sz="1800" i="0" dirty="0">
              <a:cs typeface="Calibri"/>
            </a:endParaRPr>
          </a:p>
          <a:p>
            <a:pPr marL="171450" indent="-171450">
              <a:buFont typeface="Arial" panose="020B0604020202020204" pitchFamily="34" charset="0"/>
              <a:buChar char="•"/>
              <a:defRPr/>
            </a:pPr>
            <a:r>
              <a:rPr lang="en-GB" altLang="en-US" sz="1800" b="1" i="0" dirty="0"/>
              <a:t>Socialisation</a:t>
            </a:r>
            <a:r>
              <a:rPr lang="en-GB" altLang="en-US" sz="1800" b="0" i="0" dirty="0"/>
              <a:t>: </a:t>
            </a:r>
            <a:r>
              <a:rPr lang="en-GB" altLang="en-US" sz="1800" i="0" dirty="0"/>
              <a:t>Young carers often feel different or isolated from their peers and have limited opportunities for socialising.</a:t>
            </a:r>
            <a:r>
              <a:rPr lang="en-GB" altLang="en-US" sz="1800" dirty="0"/>
              <a:t> </a:t>
            </a:r>
            <a:endParaRPr lang="en-GB" altLang="en-US" sz="1800" i="0" dirty="0">
              <a:cs typeface="Calibri"/>
            </a:endParaRPr>
          </a:p>
          <a:p>
            <a:pPr marL="171450" indent="-171450">
              <a:buFont typeface="Arial" panose="020B0604020202020204" pitchFamily="34" charset="0"/>
              <a:buChar char="•"/>
              <a:defRPr/>
            </a:pPr>
            <a:r>
              <a:rPr lang="en-GB" altLang="en-US" sz="1800" b="1" i="0" dirty="0"/>
              <a:t>Stable environment</a:t>
            </a:r>
            <a:r>
              <a:rPr lang="en-GB" altLang="en-US" sz="1800" b="0" i="0" dirty="0"/>
              <a:t>: </a:t>
            </a:r>
            <a:r>
              <a:rPr lang="en-GB" altLang="en-US" sz="1800" i="0" dirty="0"/>
              <a:t>Young carers can experience traumatic life changes such as bereavement, family break-up, losing income and housing, or seeing the effects of an illness or addiction on the person they care for.</a:t>
            </a:r>
            <a:endParaRPr lang="en-GB" altLang="en-US" sz="1800" i="0" dirty="0">
              <a:cs typeface="Calibri"/>
            </a:endParaRPr>
          </a:p>
          <a:p>
            <a:pPr marL="171450" indent="-171450">
              <a:buFont typeface="Arial" panose="020B0604020202020204" pitchFamily="34" charset="0"/>
              <a:buChar char="•"/>
              <a:defRPr/>
            </a:pPr>
            <a:r>
              <a:rPr lang="en-GB" altLang="en-US" sz="1800" b="1" i="0" dirty="0"/>
              <a:t>Aspirations and life chances</a:t>
            </a:r>
            <a:r>
              <a:rPr lang="en-GB" altLang="en-US" sz="1800" b="0" i="0" dirty="0"/>
              <a:t>:</a:t>
            </a:r>
            <a:r>
              <a:rPr lang="en-GB" altLang="en-US" sz="1800" i="0" dirty="0"/>
              <a:t> Young </a:t>
            </a:r>
            <a:r>
              <a:rPr lang="en-GB" altLang="en-US" sz="1800" dirty="0"/>
              <a:t>carers have to juggle their caring role with other responsibilities, such as school work.</a:t>
            </a:r>
            <a:endParaRPr lang="en-GB" altLang="en-US" sz="1800" dirty="0">
              <a:cs typeface="Calibri"/>
            </a:endParaRPr>
          </a:p>
          <a:p>
            <a:pPr>
              <a:defRPr/>
            </a:pPr>
            <a:endParaRPr lang="en-GB" sz="1800" dirty="0"/>
          </a:p>
          <a:p>
            <a:pPr>
              <a:defRPr/>
            </a:pPr>
            <a:r>
              <a:rPr lang="en-GB" sz="1800" dirty="0"/>
              <a:t>As a result, caring responsibilities have a significant impact on a pupil’s learning. If left unsupported, young carers can continue to struggle with school and have significantly lower educational attainment at GCSE level – the difference between nine Cs and nine Ds (The Children’s Society, 2013).</a:t>
            </a:r>
            <a:endParaRPr lang="en-GB" sz="1800" dirty="0">
              <a:cs typeface="Calibri"/>
            </a:endParaRPr>
          </a:p>
          <a:p>
            <a:pPr marR="0" lvl="0" algn="l" defTabSz="914400">
              <a:lnSpc>
                <a:spcPct val="100000"/>
              </a:lnSpc>
              <a:spcBef>
                <a:spcPts val="0"/>
              </a:spcBef>
              <a:spcAft>
                <a:spcPts val="0"/>
              </a:spcAft>
              <a:buClrTx/>
              <a:buSzTx/>
              <a:buFont typeface="Arial" panose="020B0604020202020204" pitchFamily="34" charset="0"/>
              <a:tabLst/>
              <a:defRPr/>
            </a:pPr>
            <a:endParaRPr lang="en-GB" altLang="en-US" sz="1800" dirty="0">
              <a:cs typeface="Calibri"/>
            </a:endParaRPr>
          </a:p>
          <a:p>
            <a:pPr>
              <a:defRPr/>
            </a:pPr>
            <a:endParaRPr lang="en-GB" altLang="en-US" sz="1800" dirty="0">
              <a:cs typeface="Calibri"/>
            </a:endParaRPr>
          </a:p>
        </p:txBody>
      </p:sp>
      <p:sp>
        <p:nvSpPr>
          <p:cNvPr id="4" name="Slide Number Placeholder 3"/>
          <p:cNvSpPr>
            <a:spLocks noGrp="1"/>
          </p:cNvSpPr>
          <p:nvPr>
            <p:ph type="sldNum" sz="quarter" idx="5"/>
          </p:nvPr>
        </p:nvSpPr>
        <p:spPr/>
        <p:txBody>
          <a:bodyPr/>
          <a:lstStyle/>
          <a:p>
            <a:fld id="{BDC1F4CA-04D5-4DBF-87B0-B06E868D91D8}" type="slidenum">
              <a:rPr lang="en-GB" smtClean="0"/>
              <a:t>4</a:t>
            </a:fld>
            <a:endParaRPr lang="en-GB"/>
          </a:p>
        </p:txBody>
      </p:sp>
    </p:spTree>
    <p:extLst>
      <p:ext uri="{BB962C8B-B14F-4D97-AF65-F5344CB8AC3E}">
        <p14:creationId xmlns:p14="http://schemas.microsoft.com/office/powerpoint/2010/main" val="1388402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altLang="en-US" sz="1800" dirty="0"/>
              <a:t>Talk through each skill one by one. </a:t>
            </a:r>
          </a:p>
          <a:p>
            <a:pPr>
              <a:defRPr/>
            </a:pPr>
            <a:endParaRPr lang="en-GB" sz="1800" dirty="0"/>
          </a:p>
          <a:p>
            <a:pPr>
              <a:defRPr/>
            </a:pPr>
            <a:r>
              <a:rPr lang="en-GB" altLang="en-US" sz="1800" dirty="0"/>
              <a:t>If a young carer is helping: let them give examples from their experiences before mentioning other examples</a:t>
            </a:r>
            <a:endParaRPr lang="en-GB" dirty="0"/>
          </a:p>
        </p:txBody>
      </p:sp>
      <p:sp>
        <p:nvSpPr>
          <p:cNvPr id="4" name="Slide Number Placeholder 3"/>
          <p:cNvSpPr>
            <a:spLocks noGrp="1"/>
          </p:cNvSpPr>
          <p:nvPr>
            <p:ph type="sldNum" sz="quarter" idx="5"/>
          </p:nvPr>
        </p:nvSpPr>
        <p:spPr/>
        <p:txBody>
          <a:bodyPr/>
          <a:lstStyle/>
          <a:p>
            <a:fld id="{BDC1F4CA-04D5-4DBF-87B0-B06E868D91D8}" type="slidenum">
              <a:rPr lang="en-GB" smtClean="0"/>
              <a:t>5</a:t>
            </a:fld>
            <a:endParaRPr lang="en-GB"/>
          </a:p>
        </p:txBody>
      </p:sp>
    </p:spTree>
    <p:extLst>
      <p:ext uri="{BB962C8B-B14F-4D97-AF65-F5344CB8AC3E}">
        <p14:creationId xmlns:p14="http://schemas.microsoft.com/office/powerpoint/2010/main" val="123279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ltLang="en-US" sz="1800" dirty="0"/>
              <a:t>Before you play the video consider emphasizing why young </a:t>
            </a:r>
            <a:r>
              <a:rPr lang="en-US" altLang="en-US" sz="1800" dirty="0" err="1"/>
              <a:t>carers</a:t>
            </a:r>
            <a:r>
              <a:rPr lang="en-US" altLang="en-US" sz="1800" dirty="0"/>
              <a:t> need support – it can be difficult to balance caring responsibilities alongside other things such as school and </a:t>
            </a:r>
            <a:r>
              <a:rPr lang="en-US" altLang="en-US" sz="1800" dirty="0" err="1"/>
              <a:t>socialising</a:t>
            </a:r>
            <a:r>
              <a:rPr lang="en-US" altLang="en-US" sz="1800" dirty="0"/>
              <a:t>.</a:t>
            </a:r>
            <a:endParaRPr lang="en-US" altLang="en-US" sz="1800" dirty="0">
              <a:latin typeface="Calibri"/>
              <a:cs typeface="Calibri"/>
            </a:endParaRPr>
          </a:p>
          <a:p>
            <a:endParaRPr lang="en-GB" dirty="0"/>
          </a:p>
        </p:txBody>
      </p:sp>
      <p:sp>
        <p:nvSpPr>
          <p:cNvPr id="4" name="Slide Number Placeholder 3"/>
          <p:cNvSpPr>
            <a:spLocks noGrp="1"/>
          </p:cNvSpPr>
          <p:nvPr>
            <p:ph type="sldNum" sz="quarter" idx="5"/>
          </p:nvPr>
        </p:nvSpPr>
        <p:spPr/>
        <p:txBody>
          <a:bodyPr/>
          <a:lstStyle/>
          <a:p>
            <a:fld id="{BDC1F4CA-04D5-4DBF-87B0-B06E868D91D8}" type="slidenum">
              <a:rPr lang="en-GB" smtClean="0"/>
              <a:t>6</a:t>
            </a:fld>
            <a:endParaRPr lang="en-GB"/>
          </a:p>
        </p:txBody>
      </p:sp>
    </p:spTree>
    <p:extLst>
      <p:ext uri="{BB962C8B-B14F-4D97-AF65-F5344CB8AC3E}">
        <p14:creationId xmlns:p14="http://schemas.microsoft.com/office/powerpoint/2010/main" val="936757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sz="1800" dirty="0">
                <a:ea typeface="Calibri"/>
                <a:cs typeface="Calibri"/>
              </a:rPr>
              <a:t>If a young carer is helping: ask them about their experience of the support they've had at your school</a:t>
            </a:r>
            <a:endParaRPr lang="en-GB" altLang="en-US" sz="1800" dirty="0"/>
          </a:p>
        </p:txBody>
      </p:sp>
      <p:sp>
        <p:nvSpPr>
          <p:cNvPr id="4" name="Slide Number Placeholder 3"/>
          <p:cNvSpPr>
            <a:spLocks noGrp="1"/>
          </p:cNvSpPr>
          <p:nvPr>
            <p:ph type="sldNum" sz="quarter" idx="5"/>
          </p:nvPr>
        </p:nvSpPr>
        <p:spPr/>
        <p:txBody>
          <a:bodyPr/>
          <a:lstStyle/>
          <a:p>
            <a:fld id="{BDC1F4CA-04D5-4DBF-87B0-B06E868D91D8}" type="slidenum">
              <a:rPr lang="en-GB" smtClean="0"/>
              <a:t>7</a:t>
            </a:fld>
            <a:endParaRPr lang="en-GB"/>
          </a:p>
        </p:txBody>
      </p:sp>
    </p:spTree>
    <p:extLst>
      <p:ext uri="{BB962C8B-B14F-4D97-AF65-F5344CB8AC3E}">
        <p14:creationId xmlns:p14="http://schemas.microsoft.com/office/powerpoint/2010/main" val="226411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sz="1800" dirty="0">
                <a:ea typeface="Calibri"/>
                <a:cs typeface="Calibri"/>
              </a:rPr>
              <a:t>If a young carer is helping: ask them about their experience of the support they've had at your school</a:t>
            </a:r>
            <a:endParaRPr lang="en-GB" altLang="en-US" sz="1800" dirty="0"/>
          </a:p>
        </p:txBody>
      </p:sp>
      <p:sp>
        <p:nvSpPr>
          <p:cNvPr id="4" name="Slide Number Placeholder 3"/>
          <p:cNvSpPr>
            <a:spLocks noGrp="1"/>
          </p:cNvSpPr>
          <p:nvPr>
            <p:ph type="sldNum" sz="quarter" idx="5"/>
          </p:nvPr>
        </p:nvSpPr>
        <p:spPr/>
        <p:txBody>
          <a:bodyPr/>
          <a:lstStyle/>
          <a:p>
            <a:fld id="{BDC1F4CA-04D5-4DBF-87B0-B06E868D91D8}" type="slidenum">
              <a:rPr lang="en-GB" smtClean="0"/>
              <a:t>8</a:t>
            </a:fld>
            <a:endParaRPr lang="en-GB"/>
          </a:p>
        </p:txBody>
      </p:sp>
    </p:spTree>
    <p:extLst>
      <p:ext uri="{BB962C8B-B14F-4D97-AF65-F5344CB8AC3E}">
        <p14:creationId xmlns:p14="http://schemas.microsoft.com/office/powerpoint/2010/main" val="4190966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DC1F4CA-04D5-4DBF-87B0-B06E868D91D8}" type="slidenum">
              <a:rPr lang="en-GB" smtClean="0"/>
              <a:t>9</a:t>
            </a:fld>
            <a:endParaRPr lang="en-GB"/>
          </a:p>
        </p:txBody>
      </p:sp>
    </p:spTree>
    <p:extLst>
      <p:ext uri="{BB962C8B-B14F-4D97-AF65-F5344CB8AC3E}">
        <p14:creationId xmlns:p14="http://schemas.microsoft.com/office/powerpoint/2010/main" val="78268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60385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Logo, company name&#10;&#10;Description automatically generated">
            <a:extLst>
              <a:ext uri="{FF2B5EF4-FFF2-40B4-BE49-F238E27FC236}">
                <a16:creationId xmlns:a16="http://schemas.microsoft.com/office/drawing/2014/main" id="{2DD490DC-F60D-15D1-BC06-8B48D4AF150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050" y="185509"/>
            <a:ext cx="1846949" cy="1426744"/>
          </a:xfrm>
          <a:prstGeom prst="rect">
            <a:avLst/>
          </a:prstGeom>
        </p:spPr>
      </p:pic>
      <p:sp>
        <p:nvSpPr>
          <p:cNvPr id="11" name="TextBox 10">
            <a:extLst>
              <a:ext uri="{FF2B5EF4-FFF2-40B4-BE49-F238E27FC236}">
                <a16:creationId xmlns:a16="http://schemas.microsoft.com/office/drawing/2014/main" id="{CE99C526-0A6F-D53D-2948-9B656EE988FF}"/>
              </a:ext>
            </a:extLst>
          </p:cNvPr>
          <p:cNvSpPr txBox="1"/>
          <p:nvPr userDrawn="1"/>
        </p:nvSpPr>
        <p:spPr>
          <a:xfrm>
            <a:off x="0" y="6582331"/>
            <a:ext cx="1848592" cy="261610"/>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 Carers Trust 2022</a:t>
            </a:r>
            <a:endParaRPr lang="en-GB" sz="1100" dirty="0">
              <a:latin typeface="Arial" panose="020B0604020202020204" pitchFamily="34" charset="0"/>
              <a:cs typeface="Arial" panose="020B0604020202020204" pitchFamily="34" charset="0"/>
            </a:endParaRPr>
          </a:p>
        </p:txBody>
      </p:sp>
      <p:pic>
        <p:nvPicPr>
          <p:cNvPr id="5" name="Picture 4" descr="A picture containing graphical user interface&#10;&#10;Description automatically generated">
            <a:extLst>
              <a:ext uri="{FF2B5EF4-FFF2-40B4-BE49-F238E27FC236}">
                <a16:creationId xmlns:a16="http://schemas.microsoft.com/office/drawing/2014/main" id="{B95F6B80-48F5-B467-6240-B447D4427AC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451671" y="400021"/>
            <a:ext cx="2571753" cy="597506"/>
          </a:xfrm>
          <a:prstGeom prst="rect">
            <a:avLst/>
          </a:prstGeom>
        </p:spPr>
      </p:pic>
    </p:spTree>
    <p:extLst>
      <p:ext uri="{BB962C8B-B14F-4D97-AF65-F5344CB8AC3E}">
        <p14:creationId xmlns:p14="http://schemas.microsoft.com/office/powerpoint/2010/main" val="3827358395"/>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ideo" Target="https://www.youtube.com/embed/S1jXe1vemMw?feature=oembed" TargetMode="Externa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video" Target="https://www.youtube.com/embed/vOkKY82doEc?feature=oembed" TargetMode="Externa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DD26A-B88D-6F68-D47C-35A5D874B763}"/>
              </a:ext>
            </a:extLst>
          </p:cNvPr>
          <p:cNvSpPr>
            <a:spLocks noGrp="1"/>
          </p:cNvSpPr>
          <p:nvPr>
            <p:ph type="ctrTitle" idx="4294967295"/>
          </p:nvPr>
        </p:nvSpPr>
        <p:spPr>
          <a:xfrm>
            <a:off x="2013131" y="252185"/>
            <a:ext cx="7210697" cy="1295401"/>
          </a:xfrm>
          <a:prstGeom prst="rect">
            <a:avLst/>
          </a:prstGeom>
        </p:spPr>
        <p:txBody>
          <a:bodyPr>
            <a:normAutofit/>
          </a:bodyPr>
          <a:lstStyle/>
          <a:p>
            <a:r>
              <a:rPr lang="en-US" dirty="0">
                <a:solidFill>
                  <a:srgbClr val="153340"/>
                </a:solidFill>
                <a:latin typeface="Neufreit ExtraBold" panose="00000900000000000000" pitchFamily="50" charset="0"/>
              </a:rPr>
              <a:t>Young </a:t>
            </a:r>
            <a:r>
              <a:rPr lang="en-US" dirty="0" err="1">
                <a:solidFill>
                  <a:srgbClr val="153340"/>
                </a:solidFill>
                <a:latin typeface="Neufreit ExtraBold" panose="00000900000000000000" pitchFamily="50" charset="0"/>
              </a:rPr>
              <a:t>carers</a:t>
            </a:r>
            <a:r>
              <a:rPr lang="en-US" dirty="0">
                <a:solidFill>
                  <a:srgbClr val="153340"/>
                </a:solidFill>
                <a:latin typeface="Neufreit ExtraBold" panose="00000900000000000000" pitchFamily="50" charset="0"/>
              </a:rPr>
              <a:t> in school – assembly/tutor presentation</a:t>
            </a:r>
            <a:endParaRPr lang="en-GB" dirty="0">
              <a:solidFill>
                <a:srgbClr val="153340"/>
              </a:solidFill>
              <a:latin typeface="Neufreit ExtraBold" panose="00000900000000000000" pitchFamily="50" charset="0"/>
            </a:endParaRPr>
          </a:p>
        </p:txBody>
      </p:sp>
      <p:sp>
        <p:nvSpPr>
          <p:cNvPr id="3" name="Subtitle 2">
            <a:extLst>
              <a:ext uri="{FF2B5EF4-FFF2-40B4-BE49-F238E27FC236}">
                <a16:creationId xmlns:a16="http://schemas.microsoft.com/office/drawing/2014/main" id="{1642281A-73EC-45BA-6F9E-BF740902D470}"/>
              </a:ext>
            </a:extLst>
          </p:cNvPr>
          <p:cNvSpPr>
            <a:spLocks noGrp="1"/>
          </p:cNvSpPr>
          <p:nvPr>
            <p:ph type="subTitle" idx="4294967295"/>
          </p:nvPr>
        </p:nvSpPr>
        <p:spPr>
          <a:xfrm>
            <a:off x="865415" y="1907074"/>
            <a:ext cx="10205356" cy="4428412"/>
          </a:xfrm>
          <a:prstGeom prst="rect">
            <a:avLst/>
          </a:prstGeom>
        </p:spPr>
        <p:txBody>
          <a:bodyPr/>
          <a:lstStyle/>
          <a:p>
            <a:pPr marL="0" indent="0">
              <a:buNone/>
            </a:pPr>
            <a:r>
              <a:rPr lang="en-US" sz="1800" dirty="0">
                <a:solidFill>
                  <a:srgbClr val="F39400"/>
                </a:solidFill>
                <a:latin typeface="Nunito Sans SemiBold" pitchFamily="2" charset="0"/>
              </a:rPr>
              <a:t>This PowerPoint aims to support schools to:</a:t>
            </a:r>
          </a:p>
          <a:p>
            <a:r>
              <a:rPr lang="en-US" sz="1800" dirty="0">
                <a:solidFill>
                  <a:srgbClr val="F39400"/>
                </a:solidFill>
                <a:latin typeface="Nunito Sans SemiBold" pitchFamily="2" charset="0"/>
              </a:rPr>
              <a:t>Raise pupil awareness about who young </a:t>
            </a:r>
            <a:r>
              <a:rPr lang="en-US" sz="1800" dirty="0" err="1">
                <a:solidFill>
                  <a:srgbClr val="F39400"/>
                </a:solidFill>
                <a:latin typeface="Nunito Sans SemiBold" pitchFamily="2" charset="0"/>
              </a:rPr>
              <a:t>carers</a:t>
            </a:r>
            <a:r>
              <a:rPr lang="en-US" sz="1800" dirty="0">
                <a:solidFill>
                  <a:srgbClr val="F39400"/>
                </a:solidFill>
                <a:latin typeface="Nunito Sans SemiBold" pitchFamily="2" charset="0"/>
              </a:rPr>
              <a:t> are and the sorts of caring responsibilities they may have.</a:t>
            </a:r>
          </a:p>
          <a:p>
            <a:r>
              <a:rPr lang="en-US" sz="1800" dirty="0">
                <a:solidFill>
                  <a:srgbClr val="F39400"/>
                </a:solidFill>
                <a:latin typeface="Nunito Sans SemiBold" pitchFamily="2" charset="0"/>
              </a:rPr>
              <a:t>Support pupils to </a:t>
            </a:r>
            <a:r>
              <a:rPr lang="en-US" sz="1800" dirty="0" err="1">
                <a:solidFill>
                  <a:srgbClr val="F39400"/>
                </a:solidFill>
                <a:latin typeface="Nunito Sans SemiBold" pitchFamily="2" charset="0"/>
              </a:rPr>
              <a:t>recognise</a:t>
            </a:r>
            <a:r>
              <a:rPr lang="en-US" sz="1800" dirty="0">
                <a:solidFill>
                  <a:srgbClr val="F39400"/>
                </a:solidFill>
                <a:latin typeface="Nunito Sans SemiBold" pitchFamily="2" charset="0"/>
              </a:rPr>
              <a:t> if they are a young </a:t>
            </a:r>
            <a:r>
              <a:rPr lang="en-US" sz="1800" dirty="0" err="1">
                <a:solidFill>
                  <a:srgbClr val="F39400"/>
                </a:solidFill>
                <a:latin typeface="Nunito Sans SemiBold" pitchFamily="2" charset="0"/>
              </a:rPr>
              <a:t>carer</a:t>
            </a:r>
            <a:r>
              <a:rPr lang="en-US" sz="1800" dirty="0">
                <a:solidFill>
                  <a:srgbClr val="F39400"/>
                </a:solidFill>
                <a:latin typeface="Nunito Sans SemiBold" pitchFamily="2" charset="0"/>
              </a:rPr>
              <a:t> and how to get help.</a:t>
            </a:r>
          </a:p>
          <a:p>
            <a:r>
              <a:rPr lang="en-US" sz="1800" dirty="0">
                <a:solidFill>
                  <a:srgbClr val="F39400"/>
                </a:solidFill>
                <a:latin typeface="Nunito Sans SemiBold" pitchFamily="2" charset="0"/>
              </a:rPr>
              <a:t>Help pupils understand the challenges faced by young </a:t>
            </a:r>
            <a:r>
              <a:rPr lang="en-US" sz="1800" dirty="0" err="1">
                <a:solidFill>
                  <a:srgbClr val="F39400"/>
                </a:solidFill>
                <a:latin typeface="Nunito Sans SemiBold" pitchFamily="2" charset="0"/>
              </a:rPr>
              <a:t>carers</a:t>
            </a:r>
            <a:r>
              <a:rPr lang="en-US" sz="1800" dirty="0">
                <a:solidFill>
                  <a:srgbClr val="F39400"/>
                </a:solidFill>
                <a:latin typeface="Nunito Sans SemiBold" pitchFamily="2" charset="0"/>
              </a:rPr>
              <a:t> and the impact, both positive and negative of being a young </a:t>
            </a:r>
            <a:r>
              <a:rPr lang="en-US" sz="1800" dirty="0" err="1">
                <a:solidFill>
                  <a:srgbClr val="F39400"/>
                </a:solidFill>
                <a:latin typeface="Nunito Sans SemiBold" pitchFamily="2" charset="0"/>
              </a:rPr>
              <a:t>carer</a:t>
            </a:r>
            <a:r>
              <a:rPr lang="en-US" sz="1800" dirty="0">
                <a:solidFill>
                  <a:srgbClr val="F39400"/>
                </a:solidFill>
                <a:latin typeface="Nunito Sans SemiBold" pitchFamily="2" charset="0"/>
              </a:rPr>
              <a:t>.</a:t>
            </a:r>
          </a:p>
          <a:p>
            <a:endParaRPr lang="en-US" sz="800" dirty="0">
              <a:solidFill>
                <a:srgbClr val="F39400"/>
              </a:solidFill>
              <a:latin typeface="Nunito Sans SemiBold" pitchFamily="2" charset="0"/>
            </a:endParaRPr>
          </a:p>
          <a:p>
            <a:pPr marL="0" indent="0">
              <a:buNone/>
            </a:pPr>
            <a:r>
              <a:rPr lang="en-US" sz="1800" dirty="0">
                <a:solidFill>
                  <a:srgbClr val="F39400"/>
                </a:solidFill>
                <a:latin typeface="Nunito Sans SemiBold" pitchFamily="2" charset="0"/>
              </a:rPr>
              <a:t>It contains information and activities for use in assemblies/tutor time.  Accompanying notes for staff can be found below each slide.  When using the slides with pupils/students, staff can select an activity or activities, and hide the rest of the slides.</a:t>
            </a:r>
          </a:p>
          <a:p>
            <a:pPr marL="0" indent="0">
              <a:buNone/>
            </a:pPr>
            <a:endParaRPr lang="en-US" sz="800" dirty="0">
              <a:solidFill>
                <a:srgbClr val="F39400"/>
              </a:solidFill>
              <a:latin typeface="Nunito Sans SemiBold" pitchFamily="2" charset="0"/>
            </a:endParaRPr>
          </a:p>
          <a:p>
            <a:pPr marL="0" indent="0">
              <a:buNone/>
            </a:pPr>
            <a:r>
              <a:rPr lang="en-US" sz="1800" dirty="0">
                <a:solidFill>
                  <a:srgbClr val="F39400"/>
                </a:solidFill>
                <a:latin typeface="Nunito Sans SemiBold" pitchFamily="2" charset="0"/>
              </a:rPr>
              <a:t>N.B. Outside agencies, such as a local young </a:t>
            </a:r>
            <a:r>
              <a:rPr lang="en-US" sz="1800" dirty="0" err="1">
                <a:solidFill>
                  <a:srgbClr val="F39400"/>
                </a:solidFill>
                <a:latin typeface="Nunito Sans SemiBold" pitchFamily="2" charset="0"/>
              </a:rPr>
              <a:t>carers</a:t>
            </a:r>
            <a:r>
              <a:rPr lang="en-US" sz="1800" dirty="0">
                <a:solidFill>
                  <a:srgbClr val="F39400"/>
                </a:solidFill>
                <a:latin typeface="Nunito Sans SemiBold" pitchFamily="2" charset="0"/>
              </a:rPr>
              <a:t> service, may also be able to provide support or deliver an assembly themselves. The Young Carers School Operational Lead may wish to invite relevant local services to make presentations about topics, such as mental ill health. </a:t>
            </a:r>
            <a:endParaRPr lang="en-GB" sz="1800" dirty="0">
              <a:solidFill>
                <a:srgbClr val="F39400"/>
              </a:solidFill>
              <a:latin typeface="Nunito Sans SemiBold" pitchFamily="2" charset="0"/>
            </a:endParaRPr>
          </a:p>
        </p:txBody>
      </p:sp>
    </p:spTree>
    <p:extLst>
      <p:ext uri="{BB962C8B-B14F-4D97-AF65-F5344CB8AC3E}">
        <p14:creationId xmlns:p14="http://schemas.microsoft.com/office/powerpoint/2010/main" val="1402167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CDB833-81D3-7B65-F779-267C1A89AC72}"/>
              </a:ext>
            </a:extLst>
          </p:cNvPr>
          <p:cNvSpPr txBox="1"/>
          <p:nvPr/>
        </p:nvSpPr>
        <p:spPr>
          <a:xfrm>
            <a:off x="2156099" y="532518"/>
            <a:ext cx="6540137" cy="707886"/>
          </a:xfrm>
          <a:prstGeom prst="rect">
            <a:avLst/>
          </a:prstGeom>
          <a:noFill/>
        </p:spPr>
        <p:txBody>
          <a:bodyPr wrap="square" rtlCol="0">
            <a:spAutoFit/>
          </a:bodyPr>
          <a:lstStyle/>
          <a:p>
            <a:r>
              <a:rPr lang="en-US" sz="4000" dirty="0">
                <a:solidFill>
                  <a:srgbClr val="153340"/>
                </a:solidFill>
                <a:latin typeface="Neufreit ExtraBold" panose="00000900000000000000" pitchFamily="50" charset="0"/>
                <a:cs typeface="Arial" panose="020B0604020202020204" pitchFamily="34" charset="0"/>
              </a:rPr>
              <a:t>Who are young </a:t>
            </a:r>
            <a:r>
              <a:rPr lang="en-US" sz="4000" dirty="0" err="1">
                <a:solidFill>
                  <a:srgbClr val="153340"/>
                </a:solidFill>
                <a:latin typeface="Neufreit ExtraBold" panose="00000900000000000000" pitchFamily="50" charset="0"/>
                <a:cs typeface="Arial" panose="020B0604020202020204" pitchFamily="34" charset="0"/>
              </a:rPr>
              <a:t>carers</a:t>
            </a:r>
            <a:r>
              <a:rPr lang="en-US" sz="4000" dirty="0">
                <a:solidFill>
                  <a:srgbClr val="153340"/>
                </a:solidFill>
                <a:latin typeface="Neufreit ExtraBold" panose="00000900000000000000" pitchFamily="50" charset="0"/>
                <a:cs typeface="Arial" panose="020B0604020202020204" pitchFamily="34" charset="0"/>
              </a:rPr>
              <a:t>?</a:t>
            </a:r>
            <a:endParaRPr lang="en-GB" sz="4000" dirty="0">
              <a:solidFill>
                <a:srgbClr val="153340"/>
              </a:solidFill>
              <a:latin typeface="Neufreit ExtraBold" panose="00000900000000000000" pitchFamily="50" charset="0"/>
              <a:cs typeface="Arial" panose="020B0604020202020204" pitchFamily="34" charset="0"/>
            </a:endParaRPr>
          </a:p>
        </p:txBody>
      </p:sp>
      <p:pic>
        <p:nvPicPr>
          <p:cNvPr id="4" name="Online Media 4" title="Day in the life of a young carer">
            <a:hlinkClick r:id="" action="ppaction://media"/>
            <a:extLst>
              <a:ext uri="{FF2B5EF4-FFF2-40B4-BE49-F238E27FC236}">
                <a16:creationId xmlns:a16="http://schemas.microsoft.com/office/drawing/2014/main" id="{4376E662-3CC0-AAF7-609B-481FE1DB1D17}"/>
              </a:ext>
            </a:extLst>
          </p:cNvPr>
          <p:cNvPicPr>
            <a:picLocks noRot="1" noChangeAspect="1"/>
          </p:cNvPicPr>
          <p:nvPr>
            <a:videoFile r:link="rId1"/>
          </p:nvPr>
        </p:nvPicPr>
        <p:blipFill>
          <a:blip r:embed="rId4"/>
          <a:stretch>
            <a:fillRect/>
          </a:stretch>
        </p:blipFill>
        <p:spPr>
          <a:xfrm>
            <a:off x="2237744" y="2752727"/>
            <a:ext cx="5295482" cy="3466667"/>
          </a:xfrm>
          <a:prstGeom prst="rect">
            <a:avLst/>
          </a:prstGeom>
        </p:spPr>
      </p:pic>
      <p:sp>
        <p:nvSpPr>
          <p:cNvPr id="8" name="TextBox 7">
            <a:extLst>
              <a:ext uri="{FF2B5EF4-FFF2-40B4-BE49-F238E27FC236}">
                <a16:creationId xmlns:a16="http://schemas.microsoft.com/office/drawing/2014/main" id="{1BE27E46-F0DD-DD70-09E4-32B957F6D794}"/>
              </a:ext>
            </a:extLst>
          </p:cNvPr>
          <p:cNvSpPr txBox="1"/>
          <p:nvPr/>
        </p:nvSpPr>
        <p:spPr>
          <a:xfrm>
            <a:off x="2156099" y="1673400"/>
            <a:ext cx="6955244" cy="923330"/>
          </a:xfrm>
          <a:prstGeom prst="rect">
            <a:avLst/>
          </a:prstGeom>
          <a:noFill/>
        </p:spPr>
        <p:txBody>
          <a:bodyPr wrap="square">
            <a:spAutoFit/>
          </a:bodyPr>
          <a:lstStyle/>
          <a:p>
            <a:r>
              <a:rPr lang="en-US" sz="1800" dirty="0">
                <a:solidFill>
                  <a:srgbClr val="F39400"/>
                </a:solidFill>
                <a:latin typeface="Nunito Sans SemiBold" pitchFamily="2" charset="0"/>
                <a:cs typeface="Arial"/>
              </a:rPr>
              <a:t>A young </a:t>
            </a:r>
            <a:r>
              <a:rPr lang="en-US" sz="1800" dirty="0" err="1">
                <a:solidFill>
                  <a:srgbClr val="F39400"/>
                </a:solidFill>
                <a:latin typeface="Nunito Sans SemiBold" pitchFamily="2" charset="0"/>
                <a:cs typeface="Arial"/>
              </a:rPr>
              <a:t>carer</a:t>
            </a:r>
            <a:r>
              <a:rPr lang="en-US" sz="1800" dirty="0">
                <a:solidFill>
                  <a:srgbClr val="F39400"/>
                </a:solidFill>
                <a:latin typeface="Nunito Sans SemiBold" pitchFamily="2" charset="0"/>
                <a:cs typeface="Arial"/>
              </a:rPr>
              <a:t> is someone under 18 who looks after someone at home who is ill, </a:t>
            </a:r>
            <a:r>
              <a:rPr lang="en-GB" sz="1800" dirty="0">
                <a:solidFill>
                  <a:srgbClr val="F39400"/>
                </a:solidFill>
                <a:latin typeface="Nunito Sans SemiBold" pitchFamily="2" charset="0"/>
                <a:cs typeface="Arial"/>
              </a:rPr>
              <a:t>disabled</a:t>
            </a:r>
            <a:r>
              <a:rPr lang="en-US" sz="1800" dirty="0">
                <a:solidFill>
                  <a:srgbClr val="F39400"/>
                </a:solidFill>
                <a:latin typeface="Nunito Sans SemiBold" pitchFamily="2" charset="0"/>
                <a:cs typeface="Arial"/>
              </a:rPr>
              <a:t>, has a mental health condition or addiction problem.</a:t>
            </a:r>
            <a:endParaRPr lang="en-GB" sz="1800" dirty="0">
              <a:solidFill>
                <a:srgbClr val="F39400"/>
              </a:solidFill>
              <a:latin typeface="Nunito Sans SemiBold" pitchFamily="2" charset="0"/>
              <a:cs typeface="Arial"/>
            </a:endParaRPr>
          </a:p>
        </p:txBody>
      </p:sp>
    </p:spTree>
    <p:extLst>
      <p:ext uri="{BB962C8B-B14F-4D97-AF65-F5344CB8AC3E}">
        <p14:creationId xmlns:p14="http://schemas.microsoft.com/office/powerpoint/2010/main" val="3807068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668C5E6-B672-C553-8EF9-26AD49C438C2}"/>
              </a:ext>
            </a:extLst>
          </p:cNvPr>
          <p:cNvSpPr txBox="1"/>
          <p:nvPr/>
        </p:nvSpPr>
        <p:spPr>
          <a:xfrm>
            <a:off x="2193201" y="1803542"/>
            <a:ext cx="7114085" cy="1200329"/>
          </a:xfrm>
          <a:prstGeom prst="rect">
            <a:avLst/>
          </a:prstGeom>
          <a:noFill/>
        </p:spPr>
        <p:txBody>
          <a:bodyPr wrap="square">
            <a:spAutoFit/>
          </a:bodyPr>
          <a:lstStyle/>
          <a:p>
            <a:r>
              <a:rPr lang="en-US" sz="2400" dirty="0">
                <a:solidFill>
                  <a:srgbClr val="F39400"/>
                </a:solidFill>
                <a:latin typeface="Nunito Sans SemiBold" pitchFamily="2" charset="0"/>
                <a:ea typeface="+mn-lt"/>
                <a:cs typeface="+mn-lt"/>
              </a:rPr>
              <a:t>Young </a:t>
            </a:r>
            <a:r>
              <a:rPr lang="en-US" sz="2400" dirty="0" err="1">
                <a:solidFill>
                  <a:srgbClr val="F39400"/>
                </a:solidFill>
                <a:latin typeface="Nunito Sans SemiBold" pitchFamily="2" charset="0"/>
                <a:ea typeface="+mn-lt"/>
                <a:cs typeface="+mn-lt"/>
              </a:rPr>
              <a:t>carers</a:t>
            </a:r>
            <a:r>
              <a:rPr lang="en-US" sz="2400" dirty="0">
                <a:solidFill>
                  <a:srgbClr val="F39400"/>
                </a:solidFill>
                <a:latin typeface="Nunito Sans SemiBold" pitchFamily="2" charset="0"/>
                <a:ea typeface="+mn-lt"/>
                <a:cs typeface="+mn-lt"/>
              </a:rPr>
              <a:t> often take on practical and/or emotional caring responsibilities that would normally be expected of an adult,</a:t>
            </a:r>
            <a:endParaRPr lang="en-GB" sz="2400" dirty="0">
              <a:solidFill>
                <a:srgbClr val="F39400"/>
              </a:solidFill>
              <a:latin typeface="Nunito Sans SemiBold" pitchFamily="2" charset="0"/>
            </a:endParaRPr>
          </a:p>
        </p:txBody>
      </p:sp>
      <p:sp>
        <p:nvSpPr>
          <p:cNvPr id="9" name="TextBox 8">
            <a:extLst>
              <a:ext uri="{FF2B5EF4-FFF2-40B4-BE49-F238E27FC236}">
                <a16:creationId xmlns:a16="http://schemas.microsoft.com/office/drawing/2014/main" id="{FACF9EB1-550E-8085-A0E6-1D19D7C441D8}"/>
              </a:ext>
            </a:extLst>
          </p:cNvPr>
          <p:cNvSpPr txBox="1"/>
          <p:nvPr/>
        </p:nvSpPr>
        <p:spPr>
          <a:xfrm>
            <a:off x="2193201" y="475490"/>
            <a:ext cx="6512650" cy="707886"/>
          </a:xfrm>
          <a:prstGeom prst="rect">
            <a:avLst/>
          </a:prstGeom>
          <a:noFill/>
        </p:spPr>
        <p:txBody>
          <a:bodyPr wrap="square" rtlCol="0">
            <a:spAutoFit/>
          </a:bodyPr>
          <a:lstStyle/>
          <a:p>
            <a:r>
              <a:rPr lang="en-US" sz="4000" dirty="0">
                <a:solidFill>
                  <a:srgbClr val="153340"/>
                </a:solidFill>
                <a:latin typeface="Neufreit ExtraBold" panose="00000900000000000000" pitchFamily="50" charset="0"/>
                <a:cs typeface="Arial" panose="020B0604020202020204" pitchFamily="34" charset="0"/>
              </a:rPr>
              <a:t>What do young </a:t>
            </a:r>
            <a:r>
              <a:rPr lang="en-US" sz="4000" dirty="0" err="1">
                <a:solidFill>
                  <a:srgbClr val="153340"/>
                </a:solidFill>
                <a:latin typeface="Neufreit ExtraBold" panose="00000900000000000000" pitchFamily="50" charset="0"/>
                <a:cs typeface="Arial" panose="020B0604020202020204" pitchFamily="34" charset="0"/>
              </a:rPr>
              <a:t>carers</a:t>
            </a:r>
            <a:r>
              <a:rPr lang="en-US" sz="4000" dirty="0">
                <a:solidFill>
                  <a:srgbClr val="153340"/>
                </a:solidFill>
                <a:latin typeface="Neufreit ExtraBold" panose="00000900000000000000" pitchFamily="50" charset="0"/>
                <a:cs typeface="Arial" panose="020B0604020202020204" pitchFamily="34" charset="0"/>
              </a:rPr>
              <a:t> do?</a:t>
            </a:r>
            <a:endParaRPr lang="en-GB" sz="4000" dirty="0">
              <a:solidFill>
                <a:srgbClr val="153340"/>
              </a:solidFill>
              <a:latin typeface="Neufreit ExtraBold" panose="00000900000000000000" pitchFamily="50" charset="0"/>
              <a:cs typeface="Arial" panose="020B0604020202020204" pitchFamily="34" charset="0"/>
            </a:endParaRPr>
          </a:p>
        </p:txBody>
      </p:sp>
      <p:sp>
        <p:nvSpPr>
          <p:cNvPr id="10" name="TextBox 9">
            <a:extLst>
              <a:ext uri="{FF2B5EF4-FFF2-40B4-BE49-F238E27FC236}">
                <a16:creationId xmlns:a16="http://schemas.microsoft.com/office/drawing/2014/main" id="{ABF02B44-5266-6889-7963-F3452838EA46}"/>
              </a:ext>
            </a:extLst>
          </p:cNvPr>
          <p:cNvSpPr txBox="1"/>
          <p:nvPr/>
        </p:nvSpPr>
        <p:spPr>
          <a:xfrm>
            <a:off x="2193200" y="3249386"/>
            <a:ext cx="7114085" cy="3046988"/>
          </a:xfrm>
          <a:prstGeom prst="rect">
            <a:avLst/>
          </a:prstGeom>
          <a:noFill/>
        </p:spPr>
        <p:txBody>
          <a:bodyPr wrap="square">
            <a:spAutoFit/>
          </a:bodyPr>
          <a:lstStyle/>
          <a:p>
            <a:pPr marL="342900" indent="-342900">
              <a:buFont typeface="Arial" panose="020B0604020202020204" pitchFamily="34" charset="0"/>
              <a:buChar char="•"/>
            </a:pPr>
            <a:r>
              <a:rPr lang="en-US" sz="2400" dirty="0">
                <a:solidFill>
                  <a:srgbClr val="F39400"/>
                </a:solidFill>
                <a:latin typeface="Nunito Sans SemiBold" pitchFamily="2" charset="0"/>
                <a:ea typeface="+mn-lt"/>
                <a:cs typeface="+mn-lt"/>
              </a:rPr>
              <a:t>Shopping, cooking, cleaning</a:t>
            </a:r>
          </a:p>
          <a:p>
            <a:pPr marL="342900" indent="-342900">
              <a:buFont typeface="Arial" panose="020B0604020202020204" pitchFamily="34" charset="0"/>
              <a:buChar char="•"/>
            </a:pPr>
            <a:r>
              <a:rPr lang="en-US" sz="2400" dirty="0">
                <a:solidFill>
                  <a:srgbClr val="F39400"/>
                </a:solidFill>
                <a:latin typeface="Nunito Sans SemiBold" pitchFamily="2" charset="0"/>
                <a:ea typeface="+mn-lt"/>
                <a:cs typeface="+mn-lt"/>
              </a:rPr>
              <a:t>Managing medicines or money</a:t>
            </a:r>
          </a:p>
          <a:p>
            <a:pPr marL="342900" indent="-342900">
              <a:buFont typeface="Arial" panose="020B0604020202020204" pitchFamily="34" charset="0"/>
              <a:buChar char="•"/>
            </a:pPr>
            <a:r>
              <a:rPr lang="en-US" sz="2400" dirty="0">
                <a:solidFill>
                  <a:srgbClr val="F39400"/>
                </a:solidFill>
                <a:latin typeface="Nunito Sans SemiBold" pitchFamily="2" charset="0"/>
                <a:ea typeface="+mn-lt"/>
                <a:cs typeface="+mn-lt"/>
              </a:rPr>
              <a:t>Providing personal care</a:t>
            </a:r>
          </a:p>
          <a:p>
            <a:pPr marL="342900" indent="-342900">
              <a:buFont typeface="Arial" panose="020B0604020202020204" pitchFamily="34" charset="0"/>
              <a:buChar char="•"/>
            </a:pPr>
            <a:r>
              <a:rPr lang="en-US" sz="2400" dirty="0">
                <a:solidFill>
                  <a:srgbClr val="F39400"/>
                </a:solidFill>
                <a:latin typeface="Nunito Sans SemiBold" pitchFamily="2" charset="0"/>
                <a:ea typeface="+mn-lt"/>
                <a:cs typeface="+mn-lt"/>
              </a:rPr>
              <a:t>Helping get people out the house</a:t>
            </a:r>
          </a:p>
          <a:p>
            <a:pPr marL="342900" indent="-342900">
              <a:buFont typeface="Arial" panose="020B0604020202020204" pitchFamily="34" charset="0"/>
              <a:buChar char="•"/>
            </a:pPr>
            <a:r>
              <a:rPr lang="en-US" sz="2400" dirty="0">
                <a:solidFill>
                  <a:srgbClr val="F39400"/>
                </a:solidFill>
                <a:latin typeface="Nunito Sans SemiBold" pitchFamily="2" charset="0"/>
                <a:ea typeface="+mn-lt"/>
                <a:cs typeface="+mn-lt"/>
              </a:rPr>
              <a:t>Keeping an eye on someone</a:t>
            </a:r>
          </a:p>
          <a:p>
            <a:pPr marL="342900" indent="-342900">
              <a:buFont typeface="Arial" panose="020B0604020202020204" pitchFamily="34" charset="0"/>
              <a:buChar char="•"/>
            </a:pPr>
            <a:r>
              <a:rPr lang="en-US" sz="2400" dirty="0">
                <a:solidFill>
                  <a:srgbClr val="F39400"/>
                </a:solidFill>
                <a:latin typeface="Nunito Sans SemiBold" pitchFamily="2" charset="0"/>
                <a:ea typeface="+mn-lt"/>
                <a:cs typeface="+mn-lt"/>
              </a:rPr>
              <a:t>Providing emotional support</a:t>
            </a:r>
            <a:endParaRPr lang="en-GB" sz="2400" dirty="0">
              <a:solidFill>
                <a:srgbClr val="F39400"/>
              </a:solidFill>
              <a:latin typeface="Nunito Sans SemiBold" pitchFamily="2" charset="0"/>
              <a:ea typeface="+mn-lt"/>
              <a:cs typeface="+mn-lt"/>
            </a:endParaRPr>
          </a:p>
          <a:p>
            <a:br>
              <a:rPr lang="en-US" sz="2400" dirty="0">
                <a:solidFill>
                  <a:srgbClr val="F39400"/>
                </a:solidFill>
                <a:latin typeface="Nunito Sans SemiBold" pitchFamily="2" charset="0"/>
              </a:rPr>
            </a:br>
            <a:endParaRPr lang="en-GB" sz="2400" dirty="0">
              <a:solidFill>
                <a:srgbClr val="F39400"/>
              </a:solidFill>
              <a:latin typeface="Nunito Sans SemiBold" pitchFamily="2" charset="0"/>
            </a:endParaRPr>
          </a:p>
        </p:txBody>
      </p:sp>
    </p:spTree>
    <p:extLst>
      <p:ext uri="{BB962C8B-B14F-4D97-AF65-F5344CB8AC3E}">
        <p14:creationId xmlns:p14="http://schemas.microsoft.com/office/powerpoint/2010/main" val="256991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F6873D-2D82-36C8-4D26-3284D61966C5}"/>
              </a:ext>
            </a:extLst>
          </p:cNvPr>
          <p:cNvSpPr txBox="1"/>
          <p:nvPr/>
        </p:nvSpPr>
        <p:spPr>
          <a:xfrm>
            <a:off x="2286726" y="418221"/>
            <a:ext cx="6540137" cy="707886"/>
          </a:xfrm>
          <a:prstGeom prst="rect">
            <a:avLst/>
          </a:prstGeom>
          <a:noFill/>
        </p:spPr>
        <p:txBody>
          <a:bodyPr wrap="square" rtlCol="0">
            <a:spAutoFit/>
          </a:bodyPr>
          <a:lstStyle/>
          <a:p>
            <a:r>
              <a:rPr lang="en-US" sz="4000" dirty="0">
                <a:solidFill>
                  <a:srgbClr val="153340"/>
                </a:solidFill>
                <a:latin typeface="Neufreit ExtraBold" panose="00000900000000000000" pitchFamily="50" charset="0"/>
                <a:cs typeface="Arial" panose="020B0604020202020204" pitchFamily="34" charset="0"/>
              </a:rPr>
              <a:t>Potential impacts</a:t>
            </a:r>
            <a:endParaRPr lang="en-GB" sz="4000" dirty="0">
              <a:solidFill>
                <a:srgbClr val="153340"/>
              </a:solidFill>
              <a:latin typeface="Neufreit ExtraBold" panose="00000900000000000000" pitchFamily="50" charset="0"/>
              <a:cs typeface="Arial" panose="020B0604020202020204" pitchFamily="34" charset="0"/>
            </a:endParaRPr>
          </a:p>
        </p:txBody>
      </p:sp>
      <p:sp>
        <p:nvSpPr>
          <p:cNvPr id="4" name="Speech Bubble: Oval 3">
            <a:extLst>
              <a:ext uri="{FF2B5EF4-FFF2-40B4-BE49-F238E27FC236}">
                <a16:creationId xmlns:a16="http://schemas.microsoft.com/office/drawing/2014/main" id="{0AFE7353-0C5D-CB52-CF77-9C8FCE751E3C}"/>
              </a:ext>
            </a:extLst>
          </p:cNvPr>
          <p:cNvSpPr/>
          <p:nvPr/>
        </p:nvSpPr>
        <p:spPr>
          <a:xfrm>
            <a:off x="8654143" y="1721227"/>
            <a:ext cx="3205844" cy="2687487"/>
          </a:xfrm>
          <a:prstGeom prst="wedgeEllipseCallout">
            <a:avLst/>
          </a:prstGeom>
          <a:solidFill>
            <a:srgbClr val="F39400"/>
          </a:solidFill>
          <a:ln>
            <a:solidFill>
              <a:srgbClr val="F39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latin typeface="Nunito Sans SemiBold" pitchFamily="2" charset="0"/>
              </a:rPr>
              <a:t>“As a young </a:t>
            </a:r>
            <a:r>
              <a:rPr lang="en-US" sz="2000" dirty="0" err="1">
                <a:latin typeface="Nunito Sans SemiBold" pitchFamily="2" charset="0"/>
              </a:rPr>
              <a:t>carer</a:t>
            </a:r>
            <a:r>
              <a:rPr lang="en-US" sz="2000" dirty="0">
                <a:latin typeface="Nunito Sans SemiBold" pitchFamily="2" charset="0"/>
              </a:rPr>
              <a:t> you often have many worries which can limit concentration”</a:t>
            </a:r>
          </a:p>
          <a:p>
            <a:r>
              <a:rPr lang="en-US" sz="2000" dirty="0">
                <a:latin typeface="Neufreit ExtraBold" panose="00000900000000000000" pitchFamily="50" charset="0"/>
              </a:rPr>
              <a:t>Young </a:t>
            </a:r>
            <a:r>
              <a:rPr lang="en-US" sz="2000" dirty="0" err="1">
                <a:latin typeface="Neufreit ExtraBold" panose="00000900000000000000" pitchFamily="50" charset="0"/>
              </a:rPr>
              <a:t>carer</a:t>
            </a:r>
            <a:endParaRPr lang="en-US" sz="2000" dirty="0">
              <a:latin typeface="Neufreit ExtraBold" panose="00000900000000000000" pitchFamily="50" charset="0"/>
            </a:endParaRPr>
          </a:p>
        </p:txBody>
      </p:sp>
      <p:sp>
        <p:nvSpPr>
          <p:cNvPr id="3" name="Content Placeholder 19">
            <a:extLst>
              <a:ext uri="{FF2B5EF4-FFF2-40B4-BE49-F238E27FC236}">
                <a16:creationId xmlns:a16="http://schemas.microsoft.com/office/drawing/2014/main" id="{73900D6C-F811-8A63-0C12-BB16B2D705EF}"/>
              </a:ext>
            </a:extLst>
          </p:cNvPr>
          <p:cNvSpPr txBox="1">
            <a:spLocks/>
          </p:cNvSpPr>
          <p:nvPr/>
        </p:nvSpPr>
        <p:spPr>
          <a:xfrm>
            <a:off x="2286726" y="2088441"/>
            <a:ext cx="6438565"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altLang="en-US" b="1" dirty="0">
                <a:solidFill>
                  <a:srgbClr val="F39400"/>
                </a:solidFill>
                <a:latin typeface="Nunito Sans SemiBold" pitchFamily="2" charset="0"/>
                <a:cs typeface="Arial" panose="020B0604020202020204" pitchFamily="34" charset="0"/>
              </a:rPr>
              <a:t>Caring can impact a young person’s:</a:t>
            </a:r>
            <a:endParaRPr lang="en-US" altLang="en-US" dirty="0">
              <a:solidFill>
                <a:srgbClr val="F39400"/>
              </a:solidFill>
              <a:latin typeface="Nunito Sans SemiBold" pitchFamily="2" charset="0"/>
              <a:cs typeface="Arial" panose="020B0604020202020204" pitchFamily="34" charset="0"/>
            </a:endParaRPr>
          </a:p>
          <a:p>
            <a:pPr>
              <a:defRPr/>
            </a:pPr>
            <a:r>
              <a:rPr lang="en-US" altLang="en-US" dirty="0">
                <a:solidFill>
                  <a:srgbClr val="F39400"/>
                </a:solidFill>
                <a:latin typeface="Nunito Sans SemiBold" pitchFamily="2" charset="0"/>
                <a:cs typeface="Arial" panose="020B0604020202020204" pitchFamily="34" charset="0"/>
              </a:rPr>
              <a:t>Physical health</a:t>
            </a:r>
          </a:p>
          <a:p>
            <a:pPr>
              <a:defRPr/>
            </a:pPr>
            <a:r>
              <a:rPr lang="en-US" altLang="en-US" dirty="0">
                <a:solidFill>
                  <a:srgbClr val="F39400"/>
                </a:solidFill>
                <a:latin typeface="Nunito Sans SemiBold" pitchFamily="2" charset="0"/>
                <a:cs typeface="Arial" panose="020B0604020202020204" pitchFamily="34" charset="0"/>
              </a:rPr>
              <a:t>Emotional wellbeing</a:t>
            </a:r>
          </a:p>
          <a:p>
            <a:pPr>
              <a:defRPr/>
            </a:pPr>
            <a:r>
              <a:rPr lang="en-GB" altLang="en-US" dirty="0">
                <a:solidFill>
                  <a:srgbClr val="F39400"/>
                </a:solidFill>
                <a:latin typeface="Nunito Sans SemiBold" pitchFamily="2" charset="0"/>
                <a:cs typeface="Arial" panose="020B0604020202020204" pitchFamily="34" charset="0"/>
              </a:rPr>
              <a:t>Socialisation</a:t>
            </a:r>
          </a:p>
          <a:p>
            <a:pPr>
              <a:defRPr/>
            </a:pPr>
            <a:r>
              <a:rPr lang="en-US" altLang="en-US" dirty="0">
                <a:solidFill>
                  <a:srgbClr val="F39400"/>
                </a:solidFill>
                <a:latin typeface="Nunito Sans SemiBold" pitchFamily="2" charset="0"/>
                <a:cs typeface="Arial" panose="020B0604020202020204" pitchFamily="34" charset="0"/>
              </a:rPr>
              <a:t>Stable environment</a:t>
            </a:r>
          </a:p>
          <a:p>
            <a:pPr>
              <a:defRPr/>
            </a:pPr>
            <a:r>
              <a:rPr lang="en-GB" altLang="en-US" dirty="0">
                <a:solidFill>
                  <a:srgbClr val="F39400"/>
                </a:solidFill>
                <a:latin typeface="Nunito Sans SemiBold" pitchFamily="2" charset="0"/>
                <a:cs typeface="Arial" panose="020B0604020202020204" pitchFamily="34" charset="0"/>
              </a:rPr>
              <a:t>Aspirations and life chances</a:t>
            </a:r>
          </a:p>
        </p:txBody>
      </p:sp>
    </p:spTree>
    <p:extLst>
      <p:ext uri="{BB962C8B-B14F-4D97-AF65-F5344CB8AC3E}">
        <p14:creationId xmlns:p14="http://schemas.microsoft.com/office/powerpoint/2010/main" val="3184822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F5FBD61-F431-DADB-4AB8-2FCF8408256A}"/>
              </a:ext>
            </a:extLst>
          </p:cNvPr>
          <p:cNvSpPr txBox="1"/>
          <p:nvPr/>
        </p:nvSpPr>
        <p:spPr>
          <a:xfrm>
            <a:off x="2193201" y="2032145"/>
            <a:ext cx="7114085" cy="4093428"/>
          </a:xfrm>
          <a:prstGeom prst="rect">
            <a:avLst/>
          </a:prstGeom>
          <a:noFill/>
        </p:spPr>
        <p:txBody>
          <a:bodyPr wrap="square">
            <a:spAutoFit/>
          </a:bodyPr>
          <a:lstStyle/>
          <a:p>
            <a:r>
              <a:rPr lang="en-GB" sz="2000" dirty="0">
                <a:solidFill>
                  <a:srgbClr val="F39400"/>
                </a:solidFill>
                <a:latin typeface="Nunito Sans SemiBold" pitchFamily="2" charset="0"/>
                <a:ea typeface="+mn-lt"/>
                <a:cs typeface="+mn-lt"/>
              </a:rPr>
              <a:t>Young carers can also develop important life skills such as:</a:t>
            </a:r>
            <a:endParaRPr lang="en-US" sz="2000" dirty="0">
              <a:solidFill>
                <a:srgbClr val="F39400"/>
              </a:solidFill>
              <a:latin typeface="Nunito Sans SemiBold" pitchFamily="2" charset="0"/>
              <a:ea typeface="+mn-lt"/>
              <a:cs typeface="+mn-lt"/>
            </a:endParaRPr>
          </a:p>
          <a:p>
            <a:pPr marL="171450" indent="-171450">
              <a:buFont typeface="Arial,Sans-Serif"/>
              <a:buChar char="•"/>
            </a:pPr>
            <a:r>
              <a:rPr lang="en-GB" sz="2000" dirty="0">
                <a:solidFill>
                  <a:srgbClr val="F39400"/>
                </a:solidFill>
                <a:latin typeface="Nunito Sans SemiBold" pitchFamily="2" charset="0"/>
                <a:ea typeface="+mn-lt"/>
                <a:cs typeface="+mn-lt"/>
              </a:rPr>
              <a:t>Financial skills</a:t>
            </a:r>
            <a:endParaRPr lang="en-US" sz="2000" dirty="0">
              <a:solidFill>
                <a:srgbClr val="F39400"/>
              </a:solidFill>
              <a:latin typeface="Nunito Sans SemiBold" pitchFamily="2" charset="0"/>
              <a:ea typeface="+mn-lt"/>
              <a:cs typeface="+mn-lt"/>
            </a:endParaRPr>
          </a:p>
          <a:p>
            <a:pPr marL="171450" indent="-171450">
              <a:buFont typeface="Arial,Sans-Serif"/>
              <a:buChar char="•"/>
            </a:pPr>
            <a:r>
              <a:rPr lang="en-GB" sz="2000" dirty="0">
                <a:solidFill>
                  <a:srgbClr val="F39400"/>
                </a:solidFill>
                <a:latin typeface="Nunito Sans SemiBold" pitchFamily="2" charset="0"/>
                <a:ea typeface="+mn-lt"/>
                <a:cs typeface="+mn-lt"/>
              </a:rPr>
              <a:t>Cooking</a:t>
            </a:r>
            <a:endParaRPr lang="en-US" sz="2000" dirty="0">
              <a:solidFill>
                <a:srgbClr val="F39400"/>
              </a:solidFill>
              <a:latin typeface="Nunito Sans SemiBold" pitchFamily="2" charset="0"/>
              <a:ea typeface="+mn-lt"/>
              <a:cs typeface="+mn-lt"/>
            </a:endParaRPr>
          </a:p>
          <a:p>
            <a:pPr marL="171450" indent="-171450">
              <a:buFont typeface="Arial,Sans-Serif"/>
              <a:buChar char="•"/>
            </a:pPr>
            <a:r>
              <a:rPr lang="en-GB" sz="2000" dirty="0">
                <a:solidFill>
                  <a:srgbClr val="F39400"/>
                </a:solidFill>
                <a:latin typeface="Nunito Sans SemiBold" pitchFamily="2" charset="0"/>
                <a:ea typeface="+mn-lt"/>
                <a:cs typeface="+mn-lt"/>
              </a:rPr>
              <a:t>Managing house</a:t>
            </a:r>
            <a:endParaRPr lang="en-US" sz="2000" dirty="0">
              <a:solidFill>
                <a:srgbClr val="F39400"/>
              </a:solidFill>
              <a:latin typeface="Nunito Sans SemiBold" pitchFamily="2" charset="0"/>
              <a:ea typeface="+mn-lt"/>
              <a:cs typeface="+mn-lt"/>
            </a:endParaRPr>
          </a:p>
          <a:p>
            <a:pPr marL="171450" indent="-171450">
              <a:buFont typeface="Arial,Sans-Serif"/>
              <a:buChar char="•"/>
            </a:pPr>
            <a:r>
              <a:rPr lang="en-GB" sz="2000" dirty="0">
                <a:solidFill>
                  <a:srgbClr val="F39400"/>
                </a:solidFill>
                <a:latin typeface="Nunito Sans SemiBold" pitchFamily="2" charset="0"/>
                <a:ea typeface="+mn-lt"/>
                <a:cs typeface="+mn-lt"/>
              </a:rPr>
              <a:t>Ability to multi-task </a:t>
            </a:r>
            <a:endParaRPr lang="en-US" sz="2000" dirty="0">
              <a:solidFill>
                <a:srgbClr val="F39400"/>
              </a:solidFill>
              <a:latin typeface="Nunito Sans SemiBold" pitchFamily="2" charset="0"/>
              <a:ea typeface="+mn-lt"/>
              <a:cs typeface="+mn-lt"/>
            </a:endParaRPr>
          </a:p>
          <a:p>
            <a:pPr marL="171450" indent="-171450">
              <a:buFont typeface="Arial,Sans-Serif"/>
              <a:buChar char="•"/>
            </a:pPr>
            <a:r>
              <a:rPr lang="en-GB" sz="2000" dirty="0">
                <a:solidFill>
                  <a:srgbClr val="F39400"/>
                </a:solidFill>
                <a:latin typeface="Nunito Sans SemiBold" pitchFamily="2" charset="0"/>
                <a:ea typeface="+mn-lt"/>
                <a:cs typeface="+mn-lt"/>
              </a:rPr>
              <a:t>Effective communication skills</a:t>
            </a:r>
            <a:endParaRPr lang="en-US" sz="2000" dirty="0">
              <a:solidFill>
                <a:srgbClr val="F39400"/>
              </a:solidFill>
              <a:latin typeface="Nunito Sans SemiBold" pitchFamily="2" charset="0"/>
              <a:ea typeface="+mn-lt"/>
              <a:cs typeface="+mn-lt"/>
            </a:endParaRPr>
          </a:p>
          <a:p>
            <a:pPr marL="171450" indent="-171450">
              <a:buFont typeface="Arial,Sans-Serif"/>
              <a:buChar char="•"/>
            </a:pPr>
            <a:r>
              <a:rPr lang="en-GB" sz="2000" dirty="0">
                <a:solidFill>
                  <a:srgbClr val="F39400"/>
                </a:solidFill>
                <a:latin typeface="Nunito Sans SemiBold" pitchFamily="2" charset="0"/>
                <a:ea typeface="+mn-lt"/>
                <a:cs typeface="+mn-lt"/>
              </a:rPr>
              <a:t>Time management</a:t>
            </a:r>
            <a:endParaRPr lang="en-US" sz="2000" dirty="0">
              <a:solidFill>
                <a:srgbClr val="F39400"/>
              </a:solidFill>
              <a:latin typeface="Nunito Sans SemiBold" pitchFamily="2" charset="0"/>
              <a:ea typeface="+mn-lt"/>
              <a:cs typeface="+mn-lt"/>
            </a:endParaRPr>
          </a:p>
          <a:p>
            <a:pPr marL="171450" indent="-171450">
              <a:buFont typeface="Arial,Sans-Serif"/>
              <a:buChar char="•"/>
            </a:pPr>
            <a:r>
              <a:rPr lang="en-GB" sz="2000" dirty="0">
                <a:solidFill>
                  <a:srgbClr val="F39400"/>
                </a:solidFill>
                <a:latin typeface="Nunito Sans SemiBold" pitchFamily="2" charset="0"/>
                <a:ea typeface="+mn-lt"/>
                <a:cs typeface="+mn-lt"/>
              </a:rPr>
              <a:t>Mature outlook</a:t>
            </a:r>
            <a:endParaRPr lang="en-US" sz="2000" dirty="0">
              <a:solidFill>
                <a:srgbClr val="F39400"/>
              </a:solidFill>
              <a:latin typeface="Nunito Sans SemiBold" pitchFamily="2" charset="0"/>
              <a:ea typeface="+mn-lt"/>
              <a:cs typeface="+mn-lt"/>
            </a:endParaRPr>
          </a:p>
          <a:p>
            <a:pPr marL="171450" indent="-171450">
              <a:buFont typeface="Arial,Sans-Serif"/>
              <a:buChar char="•"/>
            </a:pPr>
            <a:r>
              <a:rPr lang="en-GB" sz="2000" dirty="0">
                <a:solidFill>
                  <a:srgbClr val="F39400"/>
                </a:solidFill>
                <a:latin typeface="Nunito Sans SemiBold" pitchFamily="2" charset="0"/>
                <a:ea typeface="+mn-lt"/>
                <a:cs typeface="+mn-lt"/>
              </a:rPr>
              <a:t>Compassion, consideration, determination, empathy, understanding and tolerance of disability and illness can also all be acquired through a caring role.</a:t>
            </a:r>
          </a:p>
          <a:p>
            <a:br>
              <a:rPr lang="en-US" sz="2000" dirty="0">
                <a:solidFill>
                  <a:srgbClr val="F39400"/>
                </a:solidFill>
                <a:latin typeface="Nunito Sans SemiBold" pitchFamily="2" charset="0"/>
              </a:rPr>
            </a:br>
            <a:endParaRPr lang="en-GB" sz="2000" dirty="0">
              <a:solidFill>
                <a:srgbClr val="F39400"/>
              </a:solidFill>
              <a:latin typeface="Nunito Sans SemiBold" pitchFamily="2" charset="0"/>
            </a:endParaRPr>
          </a:p>
        </p:txBody>
      </p:sp>
      <p:sp>
        <p:nvSpPr>
          <p:cNvPr id="3" name="TextBox 2">
            <a:extLst>
              <a:ext uri="{FF2B5EF4-FFF2-40B4-BE49-F238E27FC236}">
                <a16:creationId xmlns:a16="http://schemas.microsoft.com/office/drawing/2014/main" id="{AC61054E-1655-FD95-B9DF-AEE5EEC693E8}"/>
              </a:ext>
            </a:extLst>
          </p:cNvPr>
          <p:cNvSpPr txBox="1"/>
          <p:nvPr/>
        </p:nvSpPr>
        <p:spPr>
          <a:xfrm>
            <a:off x="2193201" y="475490"/>
            <a:ext cx="6512650" cy="707886"/>
          </a:xfrm>
          <a:prstGeom prst="rect">
            <a:avLst/>
          </a:prstGeom>
          <a:noFill/>
        </p:spPr>
        <p:txBody>
          <a:bodyPr wrap="square" rtlCol="0">
            <a:spAutoFit/>
          </a:bodyPr>
          <a:lstStyle/>
          <a:p>
            <a:r>
              <a:rPr lang="en-US" sz="4000" dirty="0">
                <a:solidFill>
                  <a:srgbClr val="153340"/>
                </a:solidFill>
                <a:latin typeface="Neufreit ExtraBold" panose="00000900000000000000" pitchFamily="50" charset="0"/>
                <a:cs typeface="Arial" panose="020B0604020202020204" pitchFamily="34" charset="0"/>
              </a:rPr>
              <a:t>Skills young </a:t>
            </a:r>
            <a:r>
              <a:rPr lang="en-US" sz="4000" dirty="0" err="1">
                <a:solidFill>
                  <a:srgbClr val="153340"/>
                </a:solidFill>
                <a:latin typeface="Neufreit ExtraBold" panose="00000900000000000000" pitchFamily="50" charset="0"/>
                <a:cs typeface="Arial" panose="020B0604020202020204" pitchFamily="34" charset="0"/>
              </a:rPr>
              <a:t>carers</a:t>
            </a:r>
            <a:r>
              <a:rPr lang="en-US" sz="4000" dirty="0">
                <a:solidFill>
                  <a:srgbClr val="153340"/>
                </a:solidFill>
                <a:latin typeface="Neufreit ExtraBold" panose="00000900000000000000" pitchFamily="50" charset="0"/>
                <a:cs typeface="Arial" panose="020B0604020202020204" pitchFamily="34" charset="0"/>
              </a:rPr>
              <a:t> develop</a:t>
            </a:r>
            <a:endParaRPr lang="en-GB" sz="4000" dirty="0">
              <a:solidFill>
                <a:srgbClr val="153340"/>
              </a:solidFill>
              <a:latin typeface="Neufreit ExtraBold" panose="00000900000000000000" pitchFamily="50" charset="0"/>
              <a:cs typeface="Arial" panose="020B0604020202020204" pitchFamily="34" charset="0"/>
            </a:endParaRPr>
          </a:p>
        </p:txBody>
      </p:sp>
    </p:spTree>
    <p:extLst>
      <p:ext uri="{BB962C8B-B14F-4D97-AF65-F5344CB8AC3E}">
        <p14:creationId xmlns:p14="http://schemas.microsoft.com/office/powerpoint/2010/main" val="4105467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C24A29-88D9-C02D-A637-547467CD87F1}"/>
              </a:ext>
            </a:extLst>
          </p:cNvPr>
          <p:cNvSpPr txBox="1"/>
          <p:nvPr/>
        </p:nvSpPr>
        <p:spPr>
          <a:xfrm>
            <a:off x="2193201" y="426504"/>
            <a:ext cx="6512650" cy="707886"/>
          </a:xfrm>
          <a:prstGeom prst="rect">
            <a:avLst/>
          </a:prstGeom>
          <a:noFill/>
        </p:spPr>
        <p:txBody>
          <a:bodyPr wrap="square" rtlCol="0">
            <a:spAutoFit/>
          </a:bodyPr>
          <a:lstStyle/>
          <a:p>
            <a:r>
              <a:rPr lang="en-US" sz="4000" dirty="0">
                <a:solidFill>
                  <a:srgbClr val="153340"/>
                </a:solidFill>
                <a:latin typeface="Neufreit ExtraBold" panose="00000900000000000000" pitchFamily="50" charset="0"/>
                <a:cs typeface="Arial" panose="020B0604020202020204" pitchFamily="34" charset="0"/>
              </a:rPr>
              <a:t>Support for young </a:t>
            </a:r>
            <a:r>
              <a:rPr lang="en-US" sz="4000" dirty="0" err="1">
                <a:solidFill>
                  <a:srgbClr val="153340"/>
                </a:solidFill>
                <a:latin typeface="Neufreit ExtraBold" panose="00000900000000000000" pitchFamily="50" charset="0"/>
                <a:cs typeface="Arial" panose="020B0604020202020204" pitchFamily="34" charset="0"/>
              </a:rPr>
              <a:t>carers</a:t>
            </a:r>
            <a:endParaRPr lang="en-GB" sz="4000" dirty="0">
              <a:solidFill>
                <a:srgbClr val="153340"/>
              </a:solidFill>
              <a:latin typeface="Neufreit ExtraBold" panose="00000900000000000000" pitchFamily="50" charset="0"/>
              <a:cs typeface="Arial" panose="020B0604020202020204" pitchFamily="34" charset="0"/>
            </a:endParaRPr>
          </a:p>
        </p:txBody>
      </p:sp>
      <p:pic>
        <p:nvPicPr>
          <p:cNvPr id="3" name="Online Media 7" title="YCF 2022 - Young Carers Festival 2022">
            <a:hlinkClick r:id="" action="ppaction://media"/>
            <a:extLst>
              <a:ext uri="{FF2B5EF4-FFF2-40B4-BE49-F238E27FC236}">
                <a16:creationId xmlns:a16="http://schemas.microsoft.com/office/drawing/2014/main" id="{1157BECE-FFB8-8CA0-8A9C-EF5A5BED59B2}"/>
              </a:ext>
            </a:extLst>
          </p:cNvPr>
          <p:cNvPicPr>
            <a:picLocks noRot="1" noChangeAspect="1"/>
          </p:cNvPicPr>
          <p:nvPr>
            <a:videoFile r:link="rId1"/>
          </p:nvPr>
        </p:nvPicPr>
        <p:blipFill>
          <a:blip r:embed="rId4"/>
          <a:stretch>
            <a:fillRect/>
          </a:stretch>
        </p:blipFill>
        <p:spPr>
          <a:xfrm>
            <a:off x="2099309" y="2051643"/>
            <a:ext cx="6606542" cy="3732698"/>
          </a:xfrm>
          <a:prstGeom prst="rect">
            <a:avLst/>
          </a:prstGeom>
        </p:spPr>
      </p:pic>
    </p:spTree>
    <p:extLst>
      <p:ext uri="{BB962C8B-B14F-4D97-AF65-F5344CB8AC3E}">
        <p14:creationId xmlns:p14="http://schemas.microsoft.com/office/powerpoint/2010/main" val="253746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3"/>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3"/>
                                        </p:tgtEl>
                                      </p:cBhvr>
                                    </p:cmd>
                                  </p:childTnLst>
                                </p:cTn>
                              </p:par>
                            </p:childTnLst>
                          </p:cTn>
                        </p:par>
                      </p:childTnLst>
                    </p:cTn>
                  </p:par>
                </p:childTnLst>
              </p:cTn>
              <p:nextCondLst>
                <p:cond evt="onClick" delay="0">
                  <p:tgtEl>
                    <p:spTgt spid="3"/>
                  </p:tgtEl>
                </p:cond>
              </p:nextCondLst>
            </p:seq>
            <p:video>
              <p:cMediaNode vol="80000">
                <p:cTn id="12" fill="hold" display="0">
                  <p:stCondLst>
                    <p:cond delay="indefinite"/>
                  </p:stCondLst>
                </p:cTn>
                <p:tgtEl>
                  <p:spTgt spid="3"/>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5E8176-3069-90D7-038C-89ED8F92B79E}"/>
              </a:ext>
            </a:extLst>
          </p:cNvPr>
          <p:cNvSpPr txBox="1"/>
          <p:nvPr/>
        </p:nvSpPr>
        <p:spPr>
          <a:xfrm>
            <a:off x="2193201" y="377521"/>
            <a:ext cx="6512650" cy="707886"/>
          </a:xfrm>
          <a:prstGeom prst="rect">
            <a:avLst/>
          </a:prstGeom>
          <a:noFill/>
        </p:spPr>
        <p:txBody>
          <a:bodyPr wrap="square" rtlCol="0">
            <a:spAutoFit/>
          </a:bodyPr>
          <a:lstStyle/>
          <a:p>
            <a:r>
              <a:rPr lang="en-US" sz="4000" dirty="0">
                <a:solidFill>
                  <a:srgbClr val="153340"/>
                </a:solidFill>
                <a:latin typeface="Neufreit ExtraBold" panose="00000900000000000000" pitchFamily="50" charset="0"/>
                <a:cs typeface="Arial" panose="020B0604020202020204" pitchFamily="34" charset="0"/>
              </a:rPr>
              <a:t>Support in school</a:t>
            </a:r>
            <a:endParaRPr lang="en-GB" sz="4000" dirty="0">
              <a:solidFill>
                <a:srgbClr val="153340"/>
              </a:solidFill>
              <a:latin typeface="Neufreit ExtraBold" panose="00000900000000000000" pitchFamily="50" charset="0"/>
              <a:cs typeface="Arial" panose="020B0604020202020204" pitchFamily="34" charset="0"/>
            </a:endParaRPr>
          </a:p>
        </p:txBody>
      </p:sp>
      <p:sp>
        <p:nvSpPr>
          <p:cNvPr id="5" name="Speech Bubble: Oval 4">
            <a:extLst>
              <a:ext uri="{FF2B5EF4-FFF2-40B4-BE49-F238E27FC236}">
                <a16:creationId xmlns:a16="http://schemas.microsoft.com/office/drawing/2014/main" id="{F601BA70-07B5-0B8D-A5D2-90AF29B28ADE}"/>
              </a:ext>
            </a:extLst>
          </p:cNvPr>
          <p:cNvSpPr/>
          <p:nvPr/>
        </p:nvSpPr>
        <p:spPr>
          <a:xfrm>
            <a:off x="8327572" y="1943100"/>
            <a:ext cx="3526971" cy="3219118"/>
          </a:xfrm>
          <a:prstGeom prst="wedgeEllipseCallout">
            <a:avLst/>
          </a:prstGeom>
          <a:solidFill>
            <a:srgbClr val="F39400"/>
          </a:solidFill>
          <a:ln>
            <a:solidFill>
              <a:srgbClr val="F39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effectLst/>
                <a:latin typeface="Nunito Sans SemiBold" pitchFamily="2" charset="0"/>
                <a:ea typeface="Rubik" panose="00000500000000000000" pitchFamily="2" charset="-79"/>
                <a:cs typeface="Times New Roman" panose="02020603050405020304" pitchFamily="18" charset="0"/>
              </a:rPr>
              <a:t>“I have witnessed young carers grow from strength to strength once they are identified and support is in place”.</a:t>
            </a:r>
          </a:p>
          <a:p>
            <a:r>
              <a:rPr lang="en-US" sz="2000" dirty="0">
                <a:latin typeface="Neufreit ExtraBold" panose="00000900000000000000" pitchFamily="50" charset="0"/>
              </a:rPr>
              <a:t>Young </a:t>
            </a:r>
            <a:r>
              <a:rPr lang="en-US" sz="2000" dirty="0" err="1">
                <a:latin typeface="Neufreit ExtraBold" panose="00000900000000000000" pitchFamily="50" charset="0"/>
              </a:rPr>
              <a:t>carer</a:t>
            </a:r>
            <a:endParaRPr lang="en-US" sz="2000" dirty="0">
              <a:latin typeface="Neufreit ExtraBold" panose="00000900000000000000" pitchFamily="50" charset="0"/>
            </a:endParaRPr>
          </a:p>
        </p:txBody>
      </p:sp>
      <p:sp>
        <p:nvSpPr>
          <p:cNvPr id="6" name="TextBox 5">
            <a:extLst>
              <a:ext uri="{FF2B5EF4-FFF2-40B4-BE49-F238E27FC236}">
                <a16:creationId xmlns:a16="http://schemas.microsoft.com/office/drawing/2014/main" id="{5CB6DDB9-91FA-81F1-EBAE-F46C36815293}"/>
              </a:ext>
            </a:extLst>
          </p:cNvPr>
          <p:cNvSpPr txBox="1"/>
          <p:nvPr/>
        </p:nvSpPr>
        <p:spPr>
          <a:xfrm>
            <a:off x="337457" y="2115230"/>
            <a:ext cx="7534334" cy="1200329"/>
          </a:xfrm>
          <a:prstGeom prst="rect">
            <a:avLst/>
          </a:prstGeom>
          <a:noFill/>
        </p:spPr>
        <p:txBody>
          <a:bodyPr wrap="square" lIns="91440" tIns="45720" rIns="91440" bIns="45720" rtlCol="0" anchor="t">
            <a:spAutoFit/>
          </a:bodyPr>
          <a:lstStyle/>
          <a:p>
            <a:r>
              <a:rPr lang="en-GB" altLang="en-US" sz="2400" dirty="0">
                <a:solidFill>
                  <a:srgbClr val="153340"/>
                </a:solidFill>
                <a:highlight>
                  <a:srgbClr val="F39400"/>
                </a:highlight>
                <a:latin typeface="Nunito Sans SemiBold" pitchFamily="2" charset="0"/>
                <a:cs typeface="Arial"/>
              </a:rPr>
              <a:t>You should include a slide here on the types of support available in your school for young carers.</a:t>
            </a:r>
            <a:endParaRPr lang="en-GB" altLang="en-US" sz="2400" dirty="0">
              <a:solidFill>
                <a:srgbClr val="153340"/>
              </a:solidFill>
              <a:highlight>
                <a:srgbClr val="F39400"/>
              </a:highlight>
              <a:latin typeface="Nunito Sans SemiBold" pitchFamily="2" charset="0"/>
              <a:cs typeface="Arial" panose="020B0604020202020204" pitchFamily="34" charset="0"/>
            </a:endParaRPr>
          </a:p>
          <a:p>
            <a:endParaRPr lang="en-GB" altLang="en-US" sz="2400" dirty="0">
              <a:solidFill>
                <a:srgbClr val="153340"/>
              </a:solidFill>
              <a:highlight>
                <a:srgbClr val="F39400"/>
              </a:highlight>
              <a:latin typeface="Nunito Sans SemiBold" pitchFamily="2" charset="0"/>
              <a:cs typeface="Arial" panose="020B0604020202020204" pitchFamily="34" charset="0"/>
            </a:endParaRPr>
          </a:p>
        </p:txBody>
      </p:sp>
    </p:spTree>
    <p:extLst>
      <p:ext uri="{BB962C8B-B14F-4D97-AF65-F5344CB8AC3E}">
        <p14:creationId xmlns:p14="http://schemas.microsoft.com/office/powerpoint/2010/main" val="2518056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5E8176-3069-90D7-038C-89ED8F92B79E}"/>
              </a:ext>
            </a:extLst>
          </p:cNvPr>
          <p:cNvSpPr txBox="1"/>
          <p:nvPr/>
        </p:nvSpPr>
        <p:spPr>
          <a:xfrm>
            <a:off x="2193201" y="377521"/>
            <a:ext cx="6512650" cy="1323439"/>
          </a:xfrm>
          <a:prstGeom prst="rect">
            <a:avLst/>
          </a:prstGeom>
          <a:noFill/>
        </p:spPr>
        <p:txBody>
          <a:bodyPr wrap="square" rtlCol="0">
            <a:spAutoFit/>
          </a:bodyPr>
          <a:lstStyle/>
          <a:p>
            <a:r>
              <a:rPr lang="en-US" sz="4000" dirty="0">
                <a:solidFill>
                  <a:srgbClr val="153340"/>
                </a:solidFill>
                <a:latin typeface="Neufreit ExtraBold" panose="00000900000000000000" pitchFamily="50" charset="0"/>
                <a:cs typeface="Arial" panose="020B0604020202020204" pitchFamily="34" charset="0"/>
              </a:rPr>
              <a:t>Support from Portsmouth Young Carers Service</a:t>
            </a:r>
            <a:endParaRPr lang="en-GB" sz="4000" dirty="0">
              <a:solidFill>
                <a:srgbClr val="153340"/>
              </a:solidFill>
              <a:latin typeface="Neufreit ExtraBold" panose="00000900000000000000" pitchFamily="50" charset="0"/>
              <a:cs typeface="Arial" panose="020B0604020202020204" pitchFamily="34" charset="0"/>
            </a:endParaRPr>
          </a:p>
        </p:txBody>
      </p:sp>
      <p:sp>
        <p:nvSpPr>
          <p:cNvPr id="5" name="Speech Bubble: Oval 4">
            <a:extLst>
              <a:ext uri="{FF2B5EF4-FFF2-40B4-BE49-F238E27FC236}">
                <a16:creationId xmlns:a16="http://schemas.microsoft.com/office/drawing/2014/main" id="{F601BA70-07B5-0B8D-A5D2-90AF29B28ADE}"/>
              </a:ext>
            </a:extLst>
          </p:cNvPr>
          <p:cNvSpPr/>
          <p:nvPr/>
        </p:nvSpPr>
        <p:spPr>
          <a:xfrm>
            <a:off x="8327572" y="1943100"/>
            <a:ext cx="3526971" cy="3219118"/>
          </a:xfrm>
          <a:prstGeom prst="wedgeEllipseCallout">
            <a:avLst/>
          </a:prstGeom>
          <a:solidFill>
            <a:srgbClr val="F39400"/>
          </a:solidFill>
          <a:ln>
            <a:solidFill>
              <a:srgbClr val="F39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000" dirty="0">
              <a:latin typeface="Nunito Sans SemiBold" pitchFamily="2" charset="0"/>
              <a:ea typeface="Rubik" panose="00000500000000000000" pitchFamily="2" charset="-79"/>
              <a:cs typeface="Times New Roman" panose="02020603050405020304" pitchFamily="18" charset="0"/>
            </a:endParaRPr>
          </a:p>
          <a:p>
            <a:r>
              <a:rPr lang="en-GB" sz="2000" dirty="0">
                <a:latin typeface="Nunito Sans SemiBold" pitchFamily="2" charset="0"/>
                <a:ea typeface="Rubik" panose="00000500000000000000" pitchFamily="2" charset="-79"/>
                <a:cs typeface="Times New Roman" panose="02020603050405020304" pitchFamily="18" charset="0"/>
              </a:rPr>
              <a:t>Include information here about who to ask in school for more information about Portsmouth Young Carers Service.</a:t>
            </a:r>
            <a:endParaRPr lang="en-GB" sz="2000" dirty="0">
              <a:effectLst/>
              <a:latin typeface="Nunito Sans SemiBold" pitchFamily="2" charset="0"/>
              <a:ea typeface="Rubik" panose="00000500000000000000" pitchFamily="2" charset="-79"/>
              <a:cs typeface="Times New Roman" panose="02020603050405020304" pitchFamily="18" charset="0"/>
            </a:endParaRPr>
          </a:p>
        </p:txBody>
      </p:sp>
      <p:sp>
        <p:nvSpPr>
          <p:cNvPr id="6" name="TextBox 5">
            <a:extLst>
              <a:ext uri="{FF2B5EF4-FFF2-40B4-BE49-F238E27FC236}">
                <a16:creationId xmlns:a16="http://schemas.microsoft.com/office/drawing/2014/main" id="{5CB6DDB9-91FA-81F1-EBAE-F46C36815293}"/>
              </a:ext>
            </a:extLst>
          </p:cNvPr>
          <p:cNvSpPr txBox="1"/>
          <p:nvPr/>
        </p:nvSpPr>
        <p:spPr>
          <a:xfrm>
            <a:off x="337457" y="2115230"/>
            <a:ext cx="7534334" cy="4893647"/>
          </a:xfrm>
          <a:prstGeom prst="rect">
            <a:avLst/>
          </a:prstGeom>
          <a:noFill/>
        </p:spPr>
        <p:txBody>
          <a:bodyPr wrap="square" lIns="91440" tIns="45720" rIns="91440" bIns="45720" rtlCol="0" anchor="t">
            <a:spAutoFit/>
          </a:bodyPr>
          <a:lstStyle/>
          <a:p>
            <a:r>
              <a:rPr lang="en-GB" altLang="en-US" sz="2400" dirty="0">
                <a:solidFill>
                  <a:srgbClr val="153340"/>
                </a:solidFill>
                <a:highlight>
                  <a:srgbClr val="F39400"/>
                </a:highlight>
                <a:latin typeface="Nunito Sans SemiBold" pitchFamily="2" charset="0"/>
                <a:cs typeface="Arial" panose="020B0604020202020204" pitchFamily="34" charset="0"/>
              </a:rPr>
              <a:t>Offer:</a:t>
            </a:r>
          </a:p>
          <a:p>
            <a:pPr marL="342900" indent="-342900">
              <a:buFont typeface="Arial" panose="020B0604020202020204" pitchFamily="34" charset="0"/>
              <a:buChar char="•"/>
            </a:pPr>
            <a:r>
              <a:rPr lang="en-GB" altLang="en-US" sz="2400" dirty="0">
                <a:solidFill>
                  <a:srgbClr val="153340"/>
                </a:solidFill>
                <a:highlight>
                  <a:srgbClr val="F39400"/>
                </a:highlight>
                <a:latin typeface="Nunito Sans SemiBold" pitchFamily="2" charset="0"/>
                <a:cs typeface="Arial" panose="020B0604020202020204" pitchFamily="34" charset="0"/>
              </a:rPr>
              <a:t>Regular emails for young carers and their families</a:t>
            </a:r>
          </a:p>
          <a:p>
            <a:pPr marL="342900" indent="-342900">
              <a:buFont typeface="Arial" panose="020B0604020202020204" pitchFamily="34" charset="0"/>
              <a:buChar char="•"/>
            </a:pPr>
            <a:r>
              <a:rPr lang="en-GB" altLang="en-US" sz="2400" dirty="0">
                <a:solidFill>
                  <a:srgbClr val="153340"/>
                </a:solidFill>
                <a:highlight>
                  <a:srgbClr val="F39400"/>
                </a:highlight>
                <a:latin typeface="Nunito Sans SemiBold" pitchFamily="2" charset="0"/>
                <a:cs typeface="Arial" panose="020B0604020202020204" pitchFamily="34" charset="0"/>
              </a:rPr>
              <a:t>Regular Groups for 8 to 18 year old young carers</a:t>
            </a:r>
          </a:p>
          <a:p>
            <a:pPr marL="342900" indent="-342900">
              <a:buFont typeface="Arial" panose="020B0604020202020204" pitchFamily="34" charset="0"/>
              <a:buChar char="•"/>
            </a:pPr>
            <a:r>
              <a:rPr lang="en-GB" altLang="en-US" sz="2400" dirty="0">
                <a:solidFill>
                  <a:srgbClr val="153340"/>
                </a:solidFill>
                <a:highlight>
                  <a:srgbClr val="F39400"/>
                </a:highlight>
                <a:latin typeface="Nunito Sans SemiBold" pitchFamily="2" charset="0"/>
                <a:cs typeface="Arial" panose="020B0604020202020204" pitchFamily="34" charset="0"/>
              </a:rPr>
              <a:t>Holiday activities for 5 to 18 year olds</a:t>
            </a:r>
          </a:p>
          <a:p>
            <a:endParaRPr lang="en-GB" altLang="en-US" sz="2400" dirty="0">
              <a:solidFill>
                <a:srgbClr val="153340"/>
              </a:solidFill>
              <a:highlight>
                <a:srgbClr val="F39400"/>
              </a:highlight>
              <a:latin typeface="Nunito Sans SemiBold" pitchFamily="2" charset="0"/>
              <a:cs typeface="Arial" panose="020B0604020202020204" pitchFamily="34" charset="0"/>
            </a:endParaRPr>
          </a:p>
          <a:p>
            <a:r>
              <a:rPr lang="en-GB" altLang="en-US" sz="2400" dirty="0">
                <a:solidFill>
                  <a:srgbClr val="153340"/>
                </a:solidFill>
                <a:highlight>
                  <a:srgbClr val="F39400"/>
                </a:highlight>
                <a:latin typeface="Nunito Sans SemiBold" pitchFamily="2" charset="0"/>
                <a:cs typeface="Arial" panose="020B0604020202020204" pitchFamily="34" charset="0"/>
              </a:rPr>
              <a:t>Young carers:</a:t>
            </a:r>
          </a:p>
          <a:p>
            <a:pPr marL="342900" indent="-342900">
              <a:buFont typeface="Arial" panose="020B0604020202020204" pitchFamily="34" charset="0"/>
              <a:buChar char="•"/>
            </a:pPr>
            <a:r>
              <a:rPr lang="en-GB" altLang="en-US" sz="2400" dirty="0">
                <a:solidFill>
                  <a:srgbClr val="153340"/>
                </a:solidFill>
                <a:highlight>
                  <a:srgbClr val="F39400"/>
                </a:highlight>
                <a:latin typeface="Nunito Sans SemiBold" pitchFamily="2" charset="0"/>
                <a:cs typeface="Arial" panose="020B0604020202020204" pitchFamily="34" charset="0"/>
              </a:rPr>
              <a:t>Have a break from their caring role</a:t>
            </a:r>
          </a:p>
          <a:p>
            <a:pPr marL="342900" indent="-342900">
              <a:buFont typeface="Arial" panose="020B0604020202020204" pitchFamily="34" charset="0"/>
              <a:buChar char="•"/>
            </a:pPr>
            <a:r>
              <a:rPr lang="en-GB" altLang="en-US" sz="2400" dirty="0">
                <a:solidFill>
                  <a:srgbClr val="153340"/>
                </a:solidFill>
                <a:highlight>
                  <a:srgbClr val="F39400"/>
                </a:highlight>
                <a:latin typeface="Nunito Sans SemiBold" pitchFamily="2" charset="0"/>
                <a:cs typeface="Arial" panose="020B0604020202020204" pitchFamily="34" charset="0"/>
              </a:rPr>
              <a:t>Meet other young carers</a:t>
            </a:r>
          </a:p>
          <a:p>
            <a:pPr marL="342900" indent="-342900">
              <a:buFont typeface="Arial" panose="020B0604020202020204" pitchFamily="34" charset="0"/>
              <a:buChar char="•"/>
            </a:pPr>
            <a:r>
              <a:rPr lang="en-GB" altLang="en-US" sz="2400" dirty="0">
                <a:solidFill>
                  <a:srgbClr val="153340"/>
                </a:solidFill>
                <a:highlight>
                  <a:srgbClr val="F39400"/>
                </a:highlight>
                <a:latin typeface="Nunito Sans SemiBold" pitchFamily="2" charset="0"/>
                <a:cs typeface="Arial" panose="020B0604020202020204" pitchFamily="34" charset="0"/>
              </a:rPr>
              <a:t>Can get support from their peers and workers</a:t>
            </a:r>
          </a:p>
          <a:p>
            <a:pPr marL="342900" indent="-342900">
              <a:buFont typeface="Arial" panose="020B0604020202020204" pitchFamily="34" charset="0"/>
              <a:buChar char="•"/>
            </a:pPr>
            <a:r>
              <a:rPr lang="en-GB" altLang="en-US" sz="2400" dirty="0">
                <a:solidFill>
                  <a:srgbClr val="153340"/>
                </a:solidFill>
                <a:highlight>
                  <a:srgbClr val="F39400"/>
                </a:highlight>
                <a:latin typeface="Nunito Sans SemiBold" pitchFamily="2" charset="0"/>
                <a:cs typeface="Arial" panose="020B0604020202020204" pitchFamily="34" charset="0"/>
              </a:rPr>
              <a:t>Learn new skill</a:t>
            </a:r>
          </a:p>
          <a:p>
            <a:pPr marL="342900" indent="-342900">
              <a:buFont typeface="Arial" panose="020B0604020202020204" pitchFamily="34" charset="0"/>
              <a:buChar char="•"/>
            </a:pPr>
            <a:r>
              <a:rPr lang="en-GB" altLang="en-US" sz="2400" dirty="0">
                <a:solidFill>
                  <a:srgbClr val="153340"/>
                </a:solidFill>
                <a:highlight>
                  <a:srgbClr val="F39400"/>
                </a:highlight>
                <a:latin typeface="Nunito Sans SemiBold" pitchFamily="2" charset="0"/>
                <a:cs typeface="Arial" panose="020B0604020202020204" pitchFamily="34" charset="0"/>
              </a:rPr>
              <a:t>… and have lots of FUN!</a:t>
            </a:r>
          </a:p>
          <a:p>
            <a:pPr marL="342900" indent="-342900">
              <a:buFont typeface="Arial" panose="020B0604020202020204" pitchFamily="34" charset="0"/>
              <a:buChar char="•"/>
            </a:pPr>
            <a:endParaRPr lang="en-GB" altLang="en-US" sz="2400" dirty="0">
              <a:solidFill>
                <a:srgbClr val="153340"/>
              </a:solidFill>
              <a:highlight>
                <a:srgbClr val="F39400"/>
              </a:highlight>
              <a:latin typeface="Nunito Sans SemiBold" pitchFamily="2" charset="0"/>
              <a:cs typeface="Arial" panose="020B0604020202020204" pitchFamily="34" charset="0"/>
            </a:endParaRPr>
          </a:p>
          <a:p>
            <a:endParaRPr lang="en-GB" altLang="en-US" sz="2400" dirty="0">
              <a:solidFill>
                <a:srgbClr val="153340"/>
              </a:solidFill>
              <a:highlight>
                <a:srgbClr val="F39400"/>
              </a:highlight>
              <a:latin typeface="Nunito Sans SemiBold" pitchFamily="2" charset="0"/>
              <a:cs typeface="Arial" panose="020B0604020202020204" pitchFamily="34" charset="0"/>
            </a:endParaRPr>
          </a:p>
        </p:txBody>
      </p:sp>
    </p:spTree>
    <p:extLst>
      <p:ext uri="{BB962C8B-B14F-4D97-AF65-F5344CB8AC3E}">
        <p14:creationId xmlns:p14="http://schemas.microsoft.com/office/powerpoint/2010/main" val="3671996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8FF787F9-0B6C-BECB-E1AF-9BB2938F0FDE}"/>
              </a:ext>
            </a:extLst>
          </p:cNvPr>
          <p:cNvSpPr txBox="1"/>
          <p:nvPr/>
        </p:nvSpPr>
        <p:spPr>
          <a:xfrm>
            <a:off x="2274844" y="2957428"/>
            <a:ext cx="5824127" cy="2246769"/>
          </a:xfrm>
          <a:prstGeom prst="rect">
            <a:avLst/>
          </a:prstGeom>
          <a:noFill/>
        </p:spPr>
        <p:txBody>
          <a:bodyPr wrap="square" rtlCol="0">
            <a:spAutoFit/>
          </a:bodyPr>
          <a:lstStyle/>
          <a:p>
            <a:r>
              <a:rPr lang="en-GB" altLang="en-US" sz="2800" dirty="0">
                <a:solidFill>
                  <a:srgbClr val="153340"/>
                </a:solidFill>
                <a:highlight>
                  <a:srgbClr val="F39400"/>
                </a:highlight>
                <a:latin typeface="Arial"/>
                <a:cs typeface="Arial"/>
              </a:rPr>
              <a:t>Make sure you finish your assembly/tutor time with details about who the young carer should talk to within the school if they think they are a young carer</a:t>
            </a:r>
          </a:p>
        </p:txBody>
      </p:sp>
      <p:sp>
        <p:nvSpPr>
          <p:cNvPr id="2" name="TextBox 1">
            <a:extLst>
              <a:ext uri="{FF2B5EF4-FFF2-40B4-BE49-F238E27FC236}">
                <a16:creationId xmlns:a16="http://schemas.microsoft.com/office/drawing/2014/main" id="{D4F3943C-2EDA-547C-56A4-E0CF6F536BD3}"/>
              </a:ext>
            </a:extLst>
          </p:cNvPr>
          <p:cNvSpPr txBox="1"/>
          <p:nvPr/>
        </p:nvSpPr>
        <p:spPr>
          <a:xfrm>
            <a:off x="2274844" y="1886393"/>
            <a:ext cx="6512650" cy="707886"/>
          </a:xfrm>
          <a:prstGeom prst="rect">
            <a:avLst/>
          </a:prstGeom>
          <a:noFill/>
        </p:spPr>
        <p:txBody>
          <a:bodyPr wrap="square" rtlCol="0">
            <a:spAutoFit/>
          </a:bodyPr>
          <a:lstStyle/>
          <a:p>
            <a:r>
              <a:rPr lang="en-US" sz="4000" dirty="0">
                <a:solidFill>
                  <a:srgbClr val="153340"/>
                </a:solidFill>
                <a:latin typeface="Neufreit ExtraBold" panose="00000900000000000000" pitchFamily="50" charset="0"/>
                <a:cs typeface="Arial" panose="020B0604020202020204" pitchFamily="34" charset="0"/>
              </a:rPr>
              <a:t>End</a:t>
            </a:r>
            <a:endParaRPr lang="en-GB" sz="4000" dirty="0">
              <a:solidFill>
                <a:srgbClr val="153340"/>
              </a:solidFill>
              <a:latin typeface="Neufreit ExtraBold" panose="00000900000000000000" pitchFamily="50" charset="0"/>
              <a:cs typeface="Arial" panose="020B0604020202020204" pitchFamily="34" charset="0"/>
            </a:endParaRPr>
          </a:p>
        </p:txBody>
      </p:sp>
    </p:spTree>
    <p:extLst>
      <p:ext uri="{BB962C8B-B14F-4D97-AF65-F5344CB8AC3E}">
        <p14:creationId xmlns:p14="http://schemas.microsoft.com/office/powerpoint/2010/main" val="3061417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ca591c42-f103-4e94-b0a2-f5c6c6996d84" ContentTypeId="0x01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261F697AF188EF44B1CF202161B3B48A" ma:contentTypeVersion="19" ma:contentTypeDescription="Create a new document." ma:contentTypeScope="" ma:versionID="bea7cdf8f5ec8f26b86a5dd430cf4666">
  <xsd:schema xmlns:xsd="http://www.w3.org/2001/XMLSchema" xmlns:xs="http://www.w3.org/2001/XMLSchema" xmlns:p="http://schemas.microsoft.com/office/2006/metadata/properties" xmlns:ns2="df03ece1-b365-4511-a925-fb8a316b7eb2" xmlns:ns3="40e5c4ef-4078-480f-adfb-d31d0a9d8e55" xmlns:ns4="8ee6fefc-f278-4554-83a5-7f31f4f5d88f" targetNamespace="http://schemas.microsoft.com/office/2006/metadata/properties" ma:root="true" ma:fieldsID="ccddfd190800bc218a662c52f6bb7010" ns2:_="" ns3:_="" ns4:_="">
    <xsd:import namespace="df03ece1-b365-4511-a925-fb8a316b7eb2"/>
    <xsd:import namespace="40e5c4ef-4078-480f-adfb-d31d0a9d8e55"/>
    <xsd:import namespace="8ee6fefc-f278-4554-83a5-7f31f4f5d88f"/>
    <xsd:element name="properties">
      <xsd:complexType>
        <xsd:sequence>
          <xsd:element name="documentManagement">
            <xsd:complexType>
              <xsd:all>
                <xsd:element ref="ns2:TaxCatchAll" minOccurs="0"/>
                <xsd:element ref="ns2:TaxCatchAllLabel"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4:SharedWithUsers" minOccurs="0"/>
                <xsd:element ref="ns4:SharedWithDetails"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03ece1-b365-4511-a925-fb8a316b7eb2" elementFormDefault="qualified">
    <xsd:import namespace="http://schemas.microsoft.com/office/2006/documentManagement/types"/>
    <xsd:import namespace="http://schemas.microsoft.com/office/infopath/2007/PartnerControls"/>
    <xsd:element name="TaxCatchAll" ma:index="4" nillable="true" ma:displayName="Taxonomy Catch All Column" ma:hidden="true" ma:list="{7fae639f-7113-46c1-ac1f-5e844186e1ae}" ma:internalName="TaxCatchAll" ma:showField="CatchAllData" ma:web="8ee6fefc-f278-4554-83a5-7f31f4f5d88f">
      <xsd:complexType>
        <xsd:complexContent>
          <xsd:extension base="dms:MultiChoiceLookup">
            <xsd:sequence>
              <xsd:element name="Value" type="dms:Lookup" maxOccurs="unbounded" minOccurs="0" nillable="true"/>
            </xsd:sequence>
          </xsd:extension>
        </xsd:complexContent>
      </xsd:complexType>
    </xsd:element>
    <xsd:element name="TaxCatchAllLabel" ma:index="5" nillable="true" ma:displayName="Taxonomy Catch All Column1" ma:hidden="true" ma:list="{7fae639f-7113-46c1-ac1f-5e844186e1ae}" ma:internalName="TaxCatchAllLabel" ma:readOnly="true" ma:showField="CatchAllDataLabel" ma:web="8ee6fefc-f278-4554-83a5-7f31f4f5d88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0e5c4ef-4078-480f-adfb-d31d0a9d8e5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ca591c42-f103-4e94-b0a2-f5c6c6996d8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ee6fefc-f278-4554-83a5-7f31f4f5d88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6BB2DE-E1D1-4675-91D5-9EFF60A36319}">
  <ds:schemaRefs>
    <ds:schemaRef ds:uri="http://schemas.microsoft.com/sharepoint/v3/contenttype/forms"/>
  </ds:schemaRefs>
</ds:datastoreItem>
</file>

<file path=customXml/itemProps2.xml><?xml version="1.0" encoding="utf-8"?>
<ds:datastoreItem xmlns:ds="http://schemas.openxmlformats.org/officeDocument/2006/customXml" ds:itemID="{DB349BC7-00F4-40AE-840E-ED3AEDB4BD1E}">
  <ds:schemaRefs>
    <ds:schemaRef ds:uri="Microsoft.SharePoint.Taxonomy.ContentTypeSync"/>
  </ds:schemaRefs>
</ds:datastoreItem>
</file>

<file path=customXml/itemProps3.xml><?xml version="1.0" encoding="utf-8"?>
<ds:datastoreItem xmlns:ds="http://schemas.openxmlformats.org/officeDocument/2006/customXml" ds:itemID="{00B57F92-EE3A-4B1B-B2B3-E6BD467434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03ece1-b365-4511-a925-fb8a316b7eb2"/>
    <ds:schemaRef ds:uri="40e5c4ef-4078-480f-adfb-d31d0a9d8e55"/>
    <ds:schemaRef ds:uri="8ee6fefc-f278-4554-83a5-7f31f4f5d8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TotalTime>
  <Words>1214</Words>
  <Application>Microsoft Office PowerPoint</Application>
  <PresentationFormat>Widescreen</PresentationFormat>
  <Paragraphs>120</Paragraphs>
  <Slides>9</Slides>
  <Notes>9</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Arial,Sans-Serif</vt:lpstr>
      <vt:lpstr>Calibri</vt:lpstr>
      <vt:lpstr>Neufreit ExtraBold</vt:lpstr>
      <vt:lpstr>Nunito Sans SemiBold</vt:lpstr>
      <vt:lpstr>Office Theme</vt:lpstr>
      <vt:lpstr>Young carers in school – assembly/tutor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Identifying and Supporting Young Carers</dc:title>
  <dc:creator>Adem Ruggiero-Cakir</dc:creator>
  <cp:lastModifiedBy>Watters, Amanda</cp:lastModifiedBy>
  <cp:revision>2</cp:revision>
  <dcterms:created xsi:type="dcterms:W3CDTF">2022-10-04T09:39:16Z</dcterms:created>
  <dcterms:modified xsi:type="dcterms:W3CDTF">2023-02-23T11:18:57Z</dcterms:modified>
</cp:coreProperties>
</file>