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704A-9C81-CD98-8D11-A4869EF9C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553579-A0DE-97B0-B4C4-9F2BEA3F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44E27-6917-CC48-B0FA-80609E7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5585B-8B94-24DB-C0C5-2B21E496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E96D4-4538-4CFB-15DE-FA620F76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9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1147-A509-B23E-07F4-E5501A0C3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6009D-4CAA-2674-D3C4-FE0D47D1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8DD23-1D14-A9E1-AD81-ED4698A4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E231-0418-3E3F-6EBA-D21168A13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2CDA9-F39D-502B-E324-50479D73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7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62BC35-1C3E-1758-A031-2BAAAF6D0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5EFA3-A8A8-3258-FC89-64D639AA5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C2C0D-C106-9416-B166-F37B0DF1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D1FEB-DD1C-6E15-17F8-17AE18D4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AB0A6-1943-9CB7-68CE-6DF74016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0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63B7-61E0-96F2-52DC-3137E333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5AC6-7255-25C3-0E46-E2132BD26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89567-8968-B3B0-DCC8-B3DBE4CC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D1F53-39B9-AA50-0C3C-1030B0DE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24D89-CF73-718A-F399-DD4F2C5C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04C0C-C240-0C3A-06A9-BAD7CC75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7A822-0361-997F-CC96-98083BC5E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E2A24-6E9A-C847-38B9-158C91F18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F128E-5F67-E196-A884-98D95CA2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5D512-F41D-94A7-A6F1-4252E862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05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B3DF-6DDA-49E2-BC82-A208411D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A9702-D187-C107-B184-ED7263A73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FBDBA-0D7B-DF8E-B9EE-D8C9EC810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2694F-67BB-6497-9620-D443F3F3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607E9-EC8F-DE23-7BE0-D7530280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8D64D-1F11-F988-767F-26F49D87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18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D85E-50BE-3453-2F58-DCD82E314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FCC5E-08A7-3754-2322-532E1CA71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C471F-0673-934D-86DE-04D3B925E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E4B9E-29C1-E39A-D3ED-212733049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A323D-77B6-56D4-C561-7DC86D589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2EF40-9A4B-4C66-0719-7A643E25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9EC735-596E-6635-C849-33EF0047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E9BFF-7F57-28C6-B4CE-2476AA41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1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75BE-E70E-8FDC-C8C0-3F0FCEE8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38EBAA-89B0-479B-49C1-FBB17F29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53977-E80A-48F0-C990-7E766A194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5E3D0-E5A0-F905-D987-F670C609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4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DA654-B29E-7E76-1DBD-3A0E043F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28CCF2-706B-1F9D-F44F-5EDA5398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2E2A9-B7C4-2352-4028-65B956C2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5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0CBE9-7587-9509-E3B5-C0705618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8736C-E12A-4127-587D-FE038E56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359EB-6066-2F2C-6D65-26A465C64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05B4AE-4387-D81D-97AD-7A47DAC9A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44CAB-23EB-1DF7-57AC-E0403E47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19DA1-E60A-F35A-C0FA-CEE6AB5C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5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515D-AE5B-0020-4421-73830B51E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B8A815-5B69-6345-CB3A-E5CABAB11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D7F9B-C4CF-71C2-AC57-F4A78F44E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FFF83-3B03-3941-7C29-07F85AF8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034E8-5CBA-2AFD-6154-BC8E1C74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BB244-E95D-3830-E455-A8FF9F68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0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C04FA-6CFD-5078-1935-7267F37E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7D041-CAFE-1BCF-0042-D55D2ECFD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1CAB9-B617-17CE-4AE4-FC8A079DE6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250AE-21DC-4323-B9E5-C9688A1CE04C}" type="datetimeFigureOut">
              <a:rPr lang="en-GB" smtClean="0"/>
              <a:t>06/09/2022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68BE6-7870-32F7-7687-00D9D9219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6043A-AB51-DFA3-3DBD-60F341FB6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C0F0D-2AF5-462A-AB81-56F15D6D3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94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ks.nice.org.uk/topics/smoking-cessation/management/12-17-years/#:~:text=If%20the%20young%20person%20does%20not%20wish%20to,or%20bupropion%20to%20people%20aged%20under%2018%20years." TargetMode="External"/><Relationship Id="rId5" Type="http://schemas.openxmlformats.org/officeDocument/2006/relationships/hyperlink" Target="https://www.childline.org.uk/info-advice/you-your-body/drugs-alcohol-smoking/smoking/" TargetMode="External"/><Relationship Id="rId4" Type="http://schemas.openxmlformats.org/officeDocument/2006/relationships/hyperlink" Target="https://ash.org.uk/uploads/ASH-guidance-for-school-vaping-policies.pdf?v=166202069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2AD86C2-D228-97F3-B72E-A1F80EED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922877-D20F-897C-8517-8FEC3493C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31752"/>
            <a:ext cx="9144000" cy="919594"/>
          </a:xfrm>
        </p:spPr>
        <p:txBody>
          <a:bodyPr>
            <a:normAutofit/>
          </a:bodyPr>
          <a:lstStyle/>
          <a:p>
            <a:pPr algn="l"/>
            <a:r>
              <a:rPr lang="en-GB" sz="4800" dirty="0"/>
              <a:t>Vaping and young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12A60-DE60-8015-21F7-A60CA1C9E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600" y="983098"/>
            <a:ext cx="11957050" cy="5843150"/>
          </a:xfrm>
        </p:spPr>
        <p:txBody>
          <a:bodyPr>
            <a:normAutofit fontScale="6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</a:rPr>
              <a:t>E-cigarettes (vapes/vaping) are designed to </a:t>
            </a:r>
            <a:r>
              <a:rPr lang="en-GB" sz="2200" b="1" dirty="0">
                <a:solidFill>
                  <a:srgbClr val="002060"/>
                </a:solidFill>
              </a:rPr>
              <a:t>support smokers stop tobacco use</a:t>
            </a:r>
            <a:r>
              <a:rPr lang="en-GB" sz="2200" dirty="0">
                <a:solidFill>
                  <a:srgbClr val="002060"/>
                </a:solidFill>
              </a:rPr>
              <a:t>; they are a popular aid to giving up and are therefore promoted </a:t>
            </a:r>
            <a:r>
              <a:rPr lang="en-GB" sz="2200" dirty="0">
                <a:solidFill>
                  <a:srgbClr val="002060"/>
                </a:solidFill>
                <a:cs typeface="Calibri" panose="020F0502020204030204" pitchFamily="34" charset="0"/>
              </a:rPr>
              <a:t>as being a ‘good’ or ‘positive’ alternative to tobacco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cs typeface="Calibri" panose="020F0502020204030204" pitchFamily="34" charset="0"/>
              </a:rPr>
              <a:t>It is </a:t>
            </a:r>
            <a:r>
              <a:rPr lang="en-US" sz="2200" b="1" dirty="0">
                <a:solidFill>
                  <a:srgbClr val="002060"/>
                </a:solidFill>
                <a:cs typeface="Calibri" panose="020F0502020204030204" pitchFamily="34" charset="0"/>
              </a:rPr>
              <a:t>illegal to sell </a:t>
            </a:r>
            <a:r>
              <a:rPr lang="en-US" sz="2200" dirty="0">
                <a:solidFill>
                  <a:srgbClr val="002060"/>
                </a:solidFill>
                <a:cs typeface="Calibri" panose="020F0502020204030204" pitchFamily="34" charset="0"/>
              </a:rPr>
              <a:t>cigarettes or nicotine containing vapes to under-18s, but it is </a:t>
            </a:r>
            <a:r>
              <a:rPr lang="en-US" sz="2200" b="1" dirty="0">
                <a:solidFill>
                  <a:srgbClr val="002060"/>
                </a:solidFill>
                <a:cs typeface="Calibri" panose="020F0502020204030204" pitchFamily="34" charset="0"/>
              </a:rPr>
              <a:t>not illegal to smoke or vape underage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cs typeface="Calibri" panose="020F0502020204030204" pitchFamily="34" charset="0"/>
              </a:rPr>
              <a:t>Disposable vapes are </a:t>
            </a:r>
            <a:r>
              <a:rPr lang="en-GB" sz="2200" dirty="0">
                <a:solidFill>
                  <a:srgbClr val="002060"/>
                </a:solidFill>
              </a:rPr>
              <a:t>increasingly popular (such as Elf or Geek bars)</a:t>
            </a:r>
            <a:r>
              <a:rPr lang="en-GB" sz="2200" b="1" dirty="0">
                <a:solidFill>
                  <a:srgbClr val="002060"/>
                </a:solidFill>
              </a:rPr>
              <a:t> but</a:t>
            </a:r>
          </a:p>
          <a:p>
            <a:pPr algn="l"/>
            <a:r>
              <a:rPr lang="en-GB" sz="2200" dirty="0">
                <a:solidFill>
                  <a:srgbClr val="002060"/>
                </a:solidFill>
              </a:rPr>
              <a:t>	</a:t>
            </a:r>
            <a:r>
              <a:rPr lang="en-GB" sz="2600" dirty="0">
                <a:solidFill>
                  <a:srgbClr val="002060"/>
                </a:solidFill>
              </a:rPr>
              <a:t>– they are not available with zero nicotine</a:t>
            </a:r>
          </a:p>
          <a:p>
            <a:pPr algn="l"/>
            <a:r>
              <a:rPr lang="en-GB" sz="2600" dirty="0">
                <a:solidFill>
                  <a:srgbClr val="002060"/>
                </a:solidFill>
              </a:rPr>
              <a:t>	 - typically have higher levels (strength) of nicotine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</a:rPr>
              <a:t>An Elf bar states having ‘600’ puffs – this is roughly equivalent to 48 cigarettes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</a:rPr>
              <a:t>Even occasional (but regular) use can lead to </a:t>
            </a:r>
            <a:r>
              <a:rPr lang="en-GB" sz="2200" b="1" dirty="0">
                <a:solidFill>
                  <a:srgbClr val="002060"/>
                </a:solidFill>
              </a:rPr>
              <a:t>‘nicotine addiction’ </a:t>
            </a:r>
            <a:r>
              <a:rPr lang="en-GB" sz="2200" dirty="0">
                <a:solidFill>
                  <a:srgbClr val="002060"/>
                </a:solidFill>
              </a:rPr>
              <a:t>(leading to increased usage or potentially tobacco use)</a:t>
            </a:r>
          </a:p>
          <a:p>
            <a:pPr algn="l"/>
            <a:r>
              <a:rPr lang="en-US" sz="2200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National Data: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In 2022, 7.0% of 11–17-year-olds were current users, compared to 3.3% in 2021 and 4.1% in 2020</a:t>
            </a:r>
          </a:p>
          <a:p>
            <a:pPr lvl="1" algn="l"/>
            <a:r>
              <a:rPr lang="en-US" sz="19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STILL MOST YOUNG PEOPLE ARE NOT USING VAPES OR TOBACCO, WHICH IS BETTER FOR THEIR HEALTH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Children under 16 are least likely to try e-cigarettes. 10.4% of 11–15-year-olds have tried vaping, compared to 29.1% of 16–17-year-olds. Among 18-year old's 40.8% report having </a:t>
            </a:r>
            <a:r>
              <a:rPr lang="en-US" sz="220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tried</a:t>
            </a:r>
            <a:r>
              <a:rPr lang="en-US" sz="2200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an e-cigarette.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900" dirty="0">
              <a:solidFill>
                <a:srgbClr val="002060"/>
              </a:solidFill>
            </a:endParaRPr>
          </a:p>
          <a:p>
            <a:pPr algn="l"/>
            <a:r>
              <a:rPr lang="en-GB" sz="2900" dirty="0">
                <a:solidFill>
                  <a:srgbClr val="002060"/>
                </a:solidFill>
              </a:rPr>
              <a:t>ASH have produced </a:t>
            </a:r>
            <a:r>
              <a:rPr lang="en-US" sz="2900" b="1" i="0" dirty="0">
                <a:solidFill>
                  <a:srgbClr val="002060"/>
                </a:solidFill>
                <a:effectLst/>
                <a:latin typeface="Inter"/>
              </a:rPr>
              <a:t>guidance for schools and colleges to help Designated Safeguarding Leads and others develop consistent, evidence-based policies on vaping (</a:t>
            </a:r>
            <a:r>
              <a:rPr lang="en-US" sz="2900" b="1" i="0" dirty="0">
                <a:solidFill>
                  <a:srgbClr val="0070C0"/>
                </a:solidFill>
                <a:effectLst/>
                <a:latin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n-US" sz="2900" b="1" i="0" dirty="0">
                <a:solidFill>
                  <a:srgbClr val="002060"/>
                </a:solidFill>
                <a:effectLst/>
                <a:latin typeface="Inter"/>
              </a:rPr>
              <a:t>)</a:t>
            </a:r>
          </a:p>
          <a:p>
            <a:pPr algn="l"/>
            <a:endParaRPr lang="en-US" sz="2200" dirty="0">
              <a:solidFill>
                <a:srgbClr val="002060"/>
              </a:solidFill>
              <a:latin typeface="Inter"/>
            </a:endParaRPr>
          </a:p>
          <a:p>
            <a:pPr algn="l"/>
            <a:r>
              <a:rPr lang="en-US" sz="2200" dirty="0">
                <a:solidFill>
                  <a:srgbClr val="0070C0"/>
                </a:solidFill>
                <a:latin typeface="Inter"/>
              </a:rPr>
              <a:t>Smoking Cessation Services – </a:t>
            </a:r>
            <a:r>
              <a:rPr lang="en-US" sz="2200" dirty="0">
                <a:solidFill>
                  <a:srgbClr val="002060"/>
                </a:solidFill>
                <a:latin typeface="Inter"/>
              </a:rPr>
              <a:t>Portsmouth Wellbeing Service (023 9229 4001) </a:t>
            </a:r>
            <a:r>
              <a:rPr lang="en-US" sz="2200" dirty="0">
                <a:solidFill>
                  <a:srgbClr val="0070C0"/>
                </a:solidFill>
                <a:latin typeface="Inter"/>
              </a:rPr>
              <a:t>can support with nicotine addiction from age 12 upwards but cannot provide e-cigarettes to under 18’s; if needed they can supply NRT (nicotine replacement therapy) along side behavioural support to manage cravings and transition away from nicotine</a:t>
            </a:r>
          </a:p>
          <a:p>
            <a:pPr algn="l"/>
            <a:r>
              <a:rPr lang="en-US" sz="2200" dirty="0">
                <a:solidFill>
                  <a:srgbClr val="0070C0"/>
                </a:solidFill>
                <a:latin typeface="Inter"/>
              </a:rPr>
              <a:t>Sources of information:</a:t>
            </a:r>
          </a:p>
          <a:p>
            <a:pPr algn="l"/>
            <a:r>
              <a:rPr lang="en-US" sz="2200" dirty="0">
                <a:solidFill>
                  <a:srgbClr val="00B0F0"/>
                </a:solidFill>
                <a:latin typeface="Inter"/>
              </a:rPr>
              <a:t>Childline</a:t>
            </a:r>
            <a:r>
              <a:rPr lang="en-US" sz="2200" dirty="0">
                <a:solidFill>
                  <a:srgbClr val="0070C0"/>
                </a:solidFill>
                <a:latin typeface="Inter"/>
              </a:rPr>
              <a:t> </a:t>
            </a:r>
            <a:r>
              <a:rPr lang="en-GB" sz="22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Smoking | Childline</a:t>
            </a:r>
            <a:endParaRPr lang="en-GB" sz="2200" dirty="0">
              <a:solidFill>
                <a:srgbClr val="002060"/>
              </a:solidFill>
            </a:endParaRPr>
          </a:p>
          <a:p>
            <a:pPr algn="l"/>
            <a:r>
              <a:rPr lang="en-GB" sz="2200" dirty="0">
                <a:solidFill>
                  <a:srgbClr val="00B0F0"/>
                </a:solidFill>
              </a:rPr>
              <a:t>NICE </a:t>
            </a:r>
            <a:r>
              <a:rPr lang="en-GB" sz="2200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Scenario: 12-17 years | Management | Smoking cessation | CKS | NICE</a:t>
            </a:r>
            <a:endParaRPr lang="en-GB" sz="2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21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00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320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Inter</vt:lpstr>
      <vt:lpstr>Office Theme</vt:lpstr>
      <vt:lpstr>Vaping and young people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Vaping</dc:title>
  <dc:creator>Helen Simmons</dc:creator>
  <cp:lastModifiedBy>Hannah Byrne</cp:lastModifiedBy>
  <cp:revision>3</cp:revision>
  <dcterms:created xsi:type="dcterms:W3CDTF">2022-09-05T15:39:11Z</dcterms:created>
  <dcterms:modified xsi:type="dcterms:W3CDTF">2022-09-06T09:40:43Z</dcterms:modified>
</cp:coreProperties>
</file>