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61" r:id="rId3"/>
    <p:sldId id="266" r:id="rId4"/>
    <p:sldId id="278" r:id="rId5"/>
    <p:sldId id="279" r:id="rId6"/>
    <p:sldId id="280" r:id="rId7"/>
    <p:sldId id="281" r:id="rId8"/>
    <p:sldId id="282" r:id="rId9"/>
    <p:sldId id="265" r:id="rId10"/>
    <p:sldId id="271" r:id="rId11"/>
    <p:sldId id="285" r:id="rId12"/>
    <p:sldId id="286" r:id="rId13"/>
    <p:sldId id="273" r:id="rId14"/>
    <p:sldId id="283" r:id="rId15"/>
    <p:sldId id="272" r:id="rId16"/>
    <p:sldId id="284" r:id="rId17"/>
    <p:sldId id="287" r:id="rId18"/>
    <p:sldId id="262" r:id="rId19"/>
    <p:sldId id="291" r:id="rId20"/>
    <p:sldId id="268" r:id="rId21"/>
    <p:sldId id="289" r:id="rId22"/>
    <p:sldId id="270" r:id="rId23"/>
    <p:sldId id="290" r:id="rId24"/>
    <p:sldId id="269" r:id="rId25"/>
    <p:sldId id="288" r:id="rId26"/>
    <p:sldId id="292" r:id="rId27"/>
    <p:sldId id="277" r:id="rId28"/>
    <p:sldId id="274" r:id="rId29"/>
    <p:sldId id="275" r:id="rId30"/>
    <p:sldId id="276" r:id="rId31"/>
    <p:sldId id="2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868" autoAdjust="0"/>
  </p:normalViewPr>
  <p:slideViewPr>
    <p:cSldViewPr snapToGrid="0" showGuides="1">
      <p:cViewPr varScale="1">
        <p:scale>
          <a:sx n="49" d="100"/>
          <a:sy n="49" d="100"/>
        </p:scale>
        <p:origin x="126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4836A-AECA-4299-A8FE-18F24DE051DE}" type="datetimeFigureOut">
              <a:rPr lang="en-GB" smtClean="0"/>
              <a:t>08/06/2022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A6772-67FF-4804-BD2F-1125DDDD077B}" type="slidenum">
              <a:rPr lang="en-GB" smtClean="0"/>
              <a:t>‹#›</a:t>
            </a:fld>
            <a:endParaRPr lang="en-GB"/>
          </a:p>
        </p:txBody>
      </p:sp>
    </p:spTree>
    <p:extLst>
      <p:ext uri="{BB962C8B-B14F-4D97-AF65-F5344CB8AC3E}">
        <p14:creationId xmlns:p14="http://schemas.microsoft.com/office/powerpoint/2010/main" val="2194616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6772-67FF-4804-BD2F-1125DDDD077B}" type="slidenum">
              <a:rPr lang="en-GB" smtClean="0"/>
              <a:t>1</a:t>
            </a:fld>
            <a:endParaRPr lang="en-GB"/>
          </a:p>
        </p:txBody>
      </p:sp>
    </p:spTree>
    <p:extLst>
      <p:ext uri="{BB962C8B-B14F-4D97-AF65-F5344CB8AC3E}">
        <p14:creationId xmlns:p14="http://schemas.microsoft.com/office/powerpoint/2010/main" val="68903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purpose of the EYFS profile assessment is to support a successful transition from the EYFS to year 1.</a:t>
            </a:r>
            <a:endParaRPr lang="en-GB" dirty="0"/>
          </a:p>
        </p:txBody>
      </p:sp>
      <p:sp>
        <p:nvSpPr>
          <p:cNvPr id="4" name="Slide Number Placeholder 3"/>
          <p:cNvSpPr>
            <a:spLocks noGrp="1"/>
          </p:cNvSpPr>
          <p:nvPr>
            <p:ph type="sldNum" sz="quarter" idx="5"/>
          </p:nvPr>
        </p:nvSpPr>
        <p:spPr/>
        <p:txBody>
          <a:bodyPr/>
          <a:lstStyle/>
          <a:p>
            <a:fld id="{43AA6772-67FF-4804-BD2F-1125DDDD077B}" type="slidenum">
              <a:rPr lang="en-GB" smtClean="0"/>
              <a:t>12</a:t>
            </a:fld>
            <a:endParaRPr lang="en-GB"/>
          </a:p>
        </p:txBody>
      </p:sp>
    </p:spTree>
    <p:extLst>
      <p:ext uri="{BB962C8B-B14F-4D97-AF65-F5344CB8AC3E}">
        <p14:creationId xmlns:p14="http://schemas.microsoft.com/office/powerpoint/2010/main" val="160435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that some children with SEND </a:t>
            </a:r>
            <a:r>
              <a:rPr lang="en-GB" dirty="0" err="1"/>
              <a:t>inc</a:t>
            </a:r>
            <a:r>
              <a:rPr lang="en-GB" dirty="0"/>
              <a:t> complex SEND needs will potentially achieve some ELGs. But might be assessed as emerging for areas where their specific condition has an impact on their L&amp;D. therefore they might not achieve GLD. </a:t>
            </a:r>
          </a:p>
        </p:txBody>
      </p:sp>
      <p:sp>
        <p:nvSpPr>
          <p:cNvPr id="4" name="Slide Number Placeholder 3"/>
          <p:cNvSpPr>
            <a:spLocks noGrp="1"/>
          </p:cNvSpPr>
          <p:nvPr>
            <p:ph type="sldNum" sz="quarter" idx="5"/>
          </p:nvPr>
        </p:nvSpPr>
        <p:spPr/>
        <p:txBody>
          <a:bodyPr/>
          <a:lstStyle/>
          <a:p>
            <a:fld id="{43AA6772-67FF-4804-BD2F-1125DDDD077B}" type="slidenum">
              <a:rPr lang="en-GB" smtClean="0"/>
              <a:t>13</a:t>
            </a:fld>
            <a:endParaRPr lang="en-GB"/>
          </a:p>
        </p:txBody>
      </p:sp>
    </p:spTree>
    <p:extLst>
      <p:ext uri="{BB962C8B-B14F-4D97-AF65-F5344CB8AC3E}">
        <p14:creationId xmlns:p14="http://schemas.microsoft.com/office/powerpoint/2010/main" val="428487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6772-67FF-4804-BD2F-1125DDDD077B}" type="slidenum">
              <a:rPr lang="en-GB" smtClean="0"/>
              <a:t>14</a:t>
            </a:fld>
            <a:endParaRPr lang="en-GB"/>
          </a:p>
        </p:txBody>
      </p:sp>
    </p:spTree>
    <p:extLst>
      <p:ext uri="{BB962C8B-B14F-4D97-AF65-F5344CB8AC3E}">
        <p14:creationId xmlns:p14="http://schemas.microsoft.com/office/powerpoint/2010/main" val="265519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6772-67FF-4804-BD2F-1125DDDD077B}" type="slidenum">
              <a:rPr lang="en-GB" smtClean="0"/>
              <a:t>15</a:t>
            </a:fld>
            <a:endParaRPr lang="en-GB"/>
          </a:p>
        </p:txBody>
      </p:sp>
    </p:spTree>
    <p:extLst>
      <p:ext uri="{BB962C8B-B14F-4D97-AF65-F5344CB8AC3E}">
        <p14:creationId xmlns:p14="http://schemas.microsoft.com/office/powerpoint/2010/main" val="1728397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book bands!!</a:t>
            </a:r>
          </a:p>
          <a:p>
            <a:r>
              <a:rPr lang="en-GB" dirty="0"/>
              <a:t>On a similar theme interesting comments came up in the EA </a:t>
            </a:r>
            <a:r>
              <a:rPr lang="en-GB" dirty="0" err="1"/>
              <a:t>facebook</a:t>
            </a:r>
            <a:r>
              <a:rPr lang="en-GB" dirty="0"/>
              <a:t> page a while ago relating to writing.– so the question was “ In DM in literacy it refers to children in reception learning to write short sentences using a CL and FS. But the ELG does not mention this, instead saying write simple sentences that can be read by others – so here is the question – what do you expect?</a:t>
            </a:r>
          </a:p>
          <a:p>
            <a:r>
              <a:rPr lang="en-GB" dirty="0"/>
              <a:t>This could impact on whether you give writing ELG or not! You NEED to asses against the ELG and nothing else. ELG does not refer to punctuation, so you children DO NOT need to be using it to be expected.</a:t>
            </a:r>
          </a:p>
          <a:p>
            <a:endParaRPr lang="en-GB" dirty="0"/>
          </a:p>
          <a:p>
            <a:r>
              <a:rPr lang="en-GB" dirty="0"/>
              <a:t>Ultimately the DM is non stat guidance, the ELG is statutory – you must judge against the ELG and that does not refer to FS, CL. DM is a curriculum guide and at the end of </a:t>
            </a:r>
            <a:r>
              <a:rPr lang="en-GB" dirty="0" err="1"/>
              <a:t>Yr</a:t>
            </a:r>
            <a:r>
              <a:rPr lang="en-GB" dirty="0"/>
              <a:t> R you are not assessing against your curriculum you are assessing against the ELGs. You will probably be teaching punctuation, in the way that you model during shared writing, and some children may be using punctuation, but that is not the general expectation of a 5 </a:t>
            </a:r>
            <a:r>
              <a:rPr lang="en-GB" dirty="0" err="1"/>
              <a:t>yr</a:t>
            </a:r>
            <a:r>
              <a:rPr lang="en-GB" dirty="0"/>
              <a:t> old. The ELGs are where you would like the </a:t>
            </a:r>
            <a:r>
              <a:rPr lang="en-GB" dirty="0" err="1"/>
              <a:t>ch</a:t>
            </a:r>
            <a:r>
              <a:rPr lang="en-GB" dirty="0"/>
              <a:t> to be at end of </a:t>
            </a:r>
            <a:r>
              <a:rPr lang="en-GB" dirty="0" err="1"/>
              <a:t>yr</a:t>
            </a:r>
            <a:r>
              <a:rPr lang="en-GB" dirty="0"/>
              <a:t> and are best fit. </a:t>
            </a:r>
          </a:p>
        </p:txBody>
      </p:sp>
      <p:sp>
        <p:nvSpPr>
          <p:cNvPr id="4" name="Slide Number Placeholder 3"/>
          <p:cNvSpPr>
            <a:spLocks noGrp="1"/>
          </p:cNvSpPr>
          <p:nvPr>
            <p:ph type="sldNum" sz="quarter" idx="5"/>
          </p:nvPr>
        </p:nvSpPr>
        <p:spPr/>
        <p:txBody>
          <a:bodyPr/>
          <a:lstStyle/>
          <a:p>
            <a:fld id="{43AA6772-67FF-4804-BD2F-1125DDDD077B}" type="slidenum">
              <a:rPr lang="en-GB" smtClean="0"/>
              <a:t>16</a:t>
            </a:fld>
            <a:endParaRPr lang="en-GB"/>
          </a:p>
        </p:txBody>
      </p:sp>
    </p:spTree>
    <p:extLst>
      <p:ext uri="{BB962C8B-B14F-4D97-AF65-F5344CB8AC3E}">
        <p14:creationId xmlns:p14="http://schemas.microsoft.com/office/powerpoint/2010/main" val="550507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DfE letter dated 8.3.22 to LAs: We have also been clear that the EYFSP should be regarded as a short and low stakes assessment carried out at the end of reception year with the primary purpose of supporting children’s successful transition into year 1, as well as sharing important information with parents and </a:t>
            </a:r>
            <a:r>
              <a:rPr lang="en-US" sz="1200" b="0" i="0" u="none" strike="noStrike" baseline="0" dirty="0" err="1">
                <a:solidFill>
                  <a:srgbClr val="000000"/>
                </a:solidFill>
                <a:latin typeface="Arial" panose="020B0604020202020204" pitchFamily="34" charset="0"/>
              </a:rPr>
              <a:t>carers</a:t>
            </a:r>
            <a:r>
              <a:rPr lang="en-US" sz="1200" b="0" i="0" u="none" strike="noStrike" baseline="0" dirty="0">
                <a:solidFill>
                  <a:srgbClr val="000000"/>
                </a:solidFill>
                <a:latin typeface="Arial" panose="020B0604020202020204" pitchFamily="34" charset="0"/>
              </a:rPr>
              <a:t>. It should not be used to hold individual teachers, schools or trusts to account. We have also heard examples of LA teams being held to account on the GLD in their local area and we are clear that this is not an appropriate use of the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So the profile is a low stakes assessment – it is not publically reported on a school by school basis and not published. The data collection will give some national info e.g. boys girls disadvantaged ethnicity data summer born,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3AA6772-67FF-4804-BD2F-1125DDDD077B}" type="slidenum">
              <a:rPr lang="en-GB" smtClean="0"/>
              <a:t>17</a:t>
            </a:fld>
            <a:endParaRPr lang="en-GB"/>
          </a:p>
        </p:txBody>
      </p:sp>
    </p:spTree>
    <p:extLst>
      <p:ext uri="{BB962C8B-B14F-4D97-AF65-F5344CB8AC3E}">
        <p14:creationId xmlns:p14="http://schemas.microsoft.com/office/powerpoint/2010/main" val="2363299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videos show how practitioners can draw on their knowledge of each child and their own professional judgement to make an accurate summative assessment  at the end of the year and include a combination of children who have met and not met the expected levels of development across the ELGs</a:t>
            </a:r>
          </a:p>
          <a:p>
            <a:endParaRPr lang="en-GB" dirty="0"/>
          </a:p>
          <a:p>
            <a:r>
              <a:rPr lang="en-US" sz="1800" b="0" i="0" u="none" strike="noStrike" baseline="0" dirty="0">
                <a:solidFill>
                  <a:srgbClr val="000000"/>
                </a:solidFill>
                <a:latin typeface="Arial" panose="020B0604020202020204" pitchFamily="34" charset="0"/>
              </a:rPr>
              <a:t>The seven case study videos show teachers, leaders and support staff having professional discussions about an individual child’s holistic development children’s development and their EYFSP judgements. The videos were filmed in early adopter schools from across the country who volunteered to share their experiences assessing against the new ELGs last year. The teachers demonstrate </a:t>
            </a:r>
            <a:r>
              <a:rPr lang="en-US" sz="1800" b="0" i="0" u="none" strike="noStrike" baseline="0" dirty="0" err="1">
                <a:solidFill>
                  <a:srgbClr val="000000"/>
                </a:solidFill>
                <a:latin typeface="Arial" panose="020B0604020202020204" pitchFamily="34" charset="0"/>
              </a:rPr>
              <a:t>behaviour</a:t>
            </a:r>
            <a:r>
              <a:rPr lang="en-US" sz="1800" b="0" i="0" u="none" strike="noStrike" baseline="0" dirty="0">
                <a:solidFill>
                  <a:srgbClr val="000000"/>
                </a:solidFill>
                <a:latin typeface="Arial" panose="020B0604020202020204" pitchFamily="34" charset="0"/>
              </a:rPr>
              <a:t> that is in line with government guidance following the EYFS reforms, including using professional judgement and knowledge of individual children to make assessments, as opposed to collecting physical evidence to support moderation discussions. </a:t>
            </a:r>
          </a:p>
          <a:p>
            <a:r>
              <a:rPr lang="en-US" sz="1800" b="0" i="0" u="none" strike="noStrike" baseline="0" dirty="0">
                <a:solidFill>
                  <a:srgbClr val="000000"/>
                </a:solidFill>
                <a:latin typeface="Arial" panose="020B0604020202020204" pitchFamily="34" charset="0"/>
              </a:rPr>
              <a:t>The exemplification videos aim to empower teachers to approach the new EYFSP feeling trusted in their professional judgements and confident that they will not be externally checked for accuracy or held to account on the EYFSP scores of children in their class. They are not designed to be used for curriculum planning or to provide an exhaustive list of things that will contribute to a teacher’s decision that a child has, or has not, reached the expected level of development. Development Matters supports curriculum planning under the revised EYFS framework. Other information and support is available on Help for Early Years Providers and Foundation Years.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Context note to go with videos – not designed to be a curriculum planning resource and a reminder that ELGs are not curriculum, you must provide ad broad curriculum across 7 AOL. In the videos you see discussions that cover a number of AOL which serves to demo that the profile is a holistic tool. </a:t>
            </a:r>
          </a:p>
          <a:p>
            <a:r>
              <a:rPr lang="en-US" sz="1800" b="0" i="0" u="none" strike="noStrike" baseline="0" dirty="0">
                <a:solidFill>
                  <a:srgbClr val="000000"/>
                </a:solidFill>
                <a:latin typeface="Arial" panose="020B0604020202020204" pitchFamily="34" charset="0"/>
              </a:rPr>
              <a:t>Due to the pandemic the videos were filmed in EA sch in autumn term, so the classroom footage of </a:t>
            </a:r>
            <a:r>
              <a:rPr lang="en-US" sz="1800" b="0" i="0" u="none" strike="noStrike" baseline="0" dirty="0" err="1">
                <a:solidFill>
                  <a:srgbClr val="000000"/>
                </a:solidFill>
                <a:latin typeface="Arial" panose="020B0604020202020204" pitchFamily="34" charset="0"/>
              </a:rPr>
              <a:t>ch</a:t>
            </a:r>
            <a:r>
              <a:rPr lang="en-US" sz="1800" b="0" i="0" u="none" strike="noStrike" baseline="0" dirty="0">
                <a:solidFill>
                  <a:srgbClr val="000000"/>
                </a:solidFill>
                <a:latin typeface="Arial" panose="020B0604020202020204" pitchFamily="34" charset="0"/>
              </a:rPr>
              <a:t> is not representative of what </a:t>
            </a:r>
            <a:r>
              <a:rPr lang="en-US" sz="1800" b="0" i="0" u="none" strike="noStrike" baseline="0" dirty="0" err="1">
                <a:solidFill>
                  <a:srgbClr val="000000"/>
                </a:solidFill>
                <a:latin typeface="Arial" panose="020B0604020202020204" pitchFamily="34" charset="0"/>
              </a:rPr>
              <a:t>ch</a:t>
            </a:r>
            <a:r>
              <a:rPr lang="en-US" sz="1800" b="0" i="0" u="none" strike="noStrike" baseline="0" dirty="0">
                <a:solidFill>
                  <a:srgbClr val="000000"/>
                </a:solidFill>
                <a:latin typeface="Arial" panose="020B0604020202020204" pitchFamily="34" charset="0"/>
              </a:rPr>
              <a:t> would actually be doing to achieve ELG at end of </a:t>
            </a:r>
            <a:r>
              <a:rPr lang="en-US" sz="1800" b="0" i="0" u="none" strike="noStrike" baseline="0" dirty="0" err="1">
                <a:solidFill>
                  <a:srgbClr val="000000"/>
                </a:solidFill>
                <a:latin typeface="Arial" panose="020B0604020202020204" pitchFamily="34" charset="0"/>
              </a:rPr>
              <a:t>yr</a:t>
            </a:r>
            <a:r>
              <a:rPr lang="en-US" sz="1800" b="0" i="0" u="none" strike="noStrike" baseline="0" dirty="0">
                <a:solidFill>
                  <a:srgbClr val="000000"/>
                </a:solidFill>
                <a:latin typeface="Arial" panose="020B0604020202020204" pitchFamily="34" charset="0"/>
              </a:rPr>
              <a:t>, so the footage is for aesthetic purposes only </a:t>
            </a:r>
          </a:p>
          <a:p>
            <a:r>
              <a:rPr lang="en-US" sz="1800" b="0" i="0" u="none" strike="noStrike" baseline="0" dirty="0">
                <a:solidFill>
                  <a:srgbClr val="000000"/>
                </a:solidFill>
                <a:latin typeface="Arial" panose="020B0604020202020204" pitchFamily="34" charset="0"/>
              </a:rPr>
              <a:t>The videos demo ways in which teachers come to make their judgments, often through discussion with others, you do not need to replicate these conversations in your schools for every child in your class </a:t>
            </a:r>
          </a:p>
          <a:p>
            <a:r>
              <a:rPr lang="en-US" sz="1800" b="0" i="0" u="none" strike="noStrike" baseline="0" dirty="0">
                <a:solidFill>
                  <a:srgbClr val="000000"/>
                </a:solidFill>
                <a:latin typeface="Arial" panose="020B0604020202020204" pitchFamily="34" charset="0"/>
              </a:rPr>
              <a:t>WATCH several of videos – merits and challenges of the videos??</a:t>
            </a:r>
            <a:endParaRPr lang="en-GB" dirty="0"/>
          </a:p>
        </p:txBody>
      </p:sp>
      <p:sp>
        <p:nvSpPr>
          <p:cNvPr id="4" name="Slide Number Placeholder 3"/>
          <p:cNvSpPr>
            <a:spLocks noGrp="1"/>
          </p:cNvSpPr>
          <p:nvPr>
            <p:ph type="sldNum" sz="quarter" idx="5"/>
          </p:nvPr>
        </p:nvSpPr>
        <p:spPr/>
        <p:txBody>
          <a:bodyPr/>
          <a:lstStyle/>
          <a:p>
            <a:fld id="{43AA6772-67FF-4804-BD2F-1125DDDD077B}" type="slidenum">
              <a:rPr lang="en-GB" smtClean="0"/>
              <a:t>18</a:t>
            </a:fld>
            <a:endParaRPr lang="en-GB"/>
          </a:p>
        </p:txBody>
      </p:sp>
    </p:spTree>
    <p:extLst>
      <p:ext uri="{BB962C8B-B14F-4D97-AF65-F5344CB8AC3E}">
        <p14:creationId xmlns:p14="http://schemas.microsoft.com/office/powerpoint/2010/main" val="4012984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 expected C&amp;L and EAD</a:t>
            </a:r>
          </a:p>
          <a:p>
            <a:r>
              <a:rPr lang="en-GB" dirty="0"/>
              <a:t>7 – emerging for self reg and expected for UTW</a:t>
            </a:r>
          </a:p>
          <a:p>
            <a:r>
              <a:rPr lang="en-GB" dirty="0"/>
              <a:t>2 – expected for C&amp;L and maths </a:t>
            </a:r>
          </a:p>
        </p:txBody>
      </p:sp>
      <p:sp>
        <p:nvSpPr>
          <p:cNvPr id="4" name="Slide Number Placeholder 3"/>
          <p:cNvSpPr>
            <a:spLocks noGrp="1"/>
          </p:cNvSpPr>
          <p:nvPr>
            <p:ph type="sldNum" sz="quarter" idx="5"/>
          </p:nvPr>
        </p:nvSpPr>
        <p:spPr/>
        <p:txBody>
          <a:bodyPr/>
          <a:lstStyle/>
          <a:p>
            <a:fld id="{43AA6772-67FF-4804-BD2F-1125DDDD077B}" type="slidenum">
              <a:rPr lang="en-GB" smtClean="0"/>
              <a:t>19</a:t>
            </a:fld>
            <a:endParaRPr lang="en-GB"/>
          </a:p>
        </p:txBody>
      </p:sp>
    </p:spTree>
    <p:extLst>
      <p:ext uri="{BB962C8B-B14F-4D97-AF65-F5344CB8AC3E}">
        <p14:creationId xmlns:p14="http://schemas.microsoft.com/office/powerpoint/2010/main" val="2263920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these ELGs– think about how they fit with typical child development, consider our expectations for 5 </a:t>
            </a:r>
            <a:r>
              <a:rPr lang="en-GB" dirty="0" err="1"/>
              <a:t>yr</a:t>
            </a:r>
            <a:r>
              <a:rPr lang="en-GB" dirty="0"/>
              <a:t> olds – this is the national expectation in the ELG and the handbook states that most </a:t>
            </a:r>
            <a:r>
              <a:rPr lang="en-GB" dirty="0" err="1"/>
              <a:t>ch</a:t>
            </a:r>
            <a:r>
              <a:rPr lang="en-GB" dirty="0"/>
              <a:t> will be expected </a:t>
            </a:r>
          </a:p>
          <a:p>
            <a:r>
              <a:rPr lang="en-GB" dirty="0"/>
              <a:t>How do you use your prof knowledge of the child? </a:t>
            </a:r>
          </a:p>
          <a:p>
            <a:endParaRPr lang="en-GB" dirty="0"/>
          </a:p>
        </p:txBody>
      </p:sp>
      <p:sp>
        <p:nvSpPr>
          <p:cNvPr id="4" name="Slide Number Placeholder 3"/>
          <p:cNvSpPr>
            <a:spLocks noGrp="1"/>
          </p:cNvSpPr>
          <p:nvPr>
            <p:ph type="sldNum" sz="quarter" idx="5"/>
          </p:nvPr>
        </p:nvSpPr>
        <p:spPr/>
        <p:txBody>
          <a:bodyPr/>
          <a:lstStyle/>
          <a:p>
            <a:fld id="{43AA6772-67FF-4804-BD2F-1125DDDD077B}" type="slidenum">
              <a:rPr lang="en-GB" smtClean="0"/>
              <a:t>20</a:t>
            </a:fld>
            <a:endParaRPr lang="en-GB"/>
          </a:p>
        </p:txBody>
      </p:sp>
    </p:spTree>
    <p:extLst>
      <p:ext uri="{BB962C8B-B14F-4D97-AF65-F5344CB8AC3E}">
        <p14:creationId xmlns:p14="http://schemas.microsoft.com/office/powerpoint/2010/main" val="2760033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read these out, think of your class. Think of children who you are not sure about meeting the expectation. We will have opportunity to discuss them later </a:t>
            </a:r>
          </a:p>
        </p:txBody>
      </p:sp>
      <p:sp>
        <p:nvSpPr>
          <p:cNvPr id="4" name="Slide Number Placeholder 3"/>
          <p:cNvSpPr>
            <a:spLocks noGrp="1"/>
          </p:cNvSpPr>
          <p:nvPr>
            <p:ph type="sldNum" sz="quarter" idx="5"/>
          </p:nvPr>
        </p:nvSpPr>
        <p:spPr/>
        <p:txBody>
          <a:bodyPr/>
          <a:lstStyle/>
          <a:p>
            <a:fld id="{43AA6772-67FF-4804-BD2F-1125DDDD077B}" type="slidenum">
              <a:rPr lang="en-GB" smtClean="0"/>
              <a:t>21</a:t>
            </a:fld>
            <a:endParaRPr lang="en-GB"/>
          </a:p>
        </p:txBody>
      </p:sp>
    </p:spTree>
    <p:extLst>
      <p:ext uri="{BB962C8B-B14F-4D97-AF65-F5344CB8AC3E}">
        <p14:creationId xmlns:p14="http://schemas.microsoft.com/office/powerpoint/2010/main" val="317809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6772-67FF-4804-BD2F-1125DDDD077B}" type="slidenum">
              <a:rPr lang="en-GB" smtClean="0"/>
              <a:t>2</a:t>
            </a:fld>
            <a:endParaRPr lang="en-GB"/>
          </a:p>
        </p:txBody>
      </p:sp>
    </p:spTree>
    <p:extLst>
      <p:ext uri="{BB962C8B-B14F-4D97-AF65-F5344CB8AC3E}">
        <p14:creationId xmlns:p14="http://schemas.microsoft.com/office/powerpoint/2010/main" val="4202658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NOT exemplification materials. </a:t>
            </a:r>
          </a:p>
          <a:p>
            <a:r>
              <a:rPr lang="en-GB" dirty="0"/>
              <a:t>These are examples of children learning and playing in a year R context they may or may not be demonstrating the ELGs but these should provoke some conversation about skills demonstrated and are only being used for the purpose of showing skills of children in certain AOL.</a:t>
            </a:r>
          </a:p>
          <a:p>
            <a:endParaRPr lang="en-GB" dirty="0"/>
          </a:p>
        </p:txBody>
      </p:sp>
      <p:sp>
        <p:nvSpPr>
          <p:cNvPr id="4" name="Slide Number Placeholder 3"/>
          <p:cNvSpPr>
            <a:spLocks noGrp="1"/>
          </p:cNvSpPr>
          <p:nvPr>
            <p:ph type="sldNum" sz="quarter" idx="5"/>
          </p:nvPr>
        </p:nvSpPr>
        <p:spPr/>
        <p:txBody>
          <a:bodyPr/>
          <a:lstStyle/>
          <a:p>
            <a:fld id="{43AA6772-67FF-4804-BD2F-1125DDDD077B}" type="slidenum">
              <a:rPr lang="en-GB" smtClean="0"/>
              <a:t>22</a:t>
            </a:fld>
            <a:endParaRPr lang="en-GB"/>
          </a:p>
        </p:txBody>
      </p:sp>
    </p:spTree>
    <p:extLst>
      <p:ext uri="{BB962C8B-B14F-4D97-AF65-F5344CB8AC3E}">
        <p14:creationId xmlns:p14="http://schemas.microsoft.com/office/powerpoint/2010/main" val="3178995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NOT exemplification materials. </a:t>
            </a:r>
          </a:p>
          <a:p>
            <a:r>
              <a:rPr lang="en-GB" dirty="0"/>
              <a:t>These are examples of children learning and playing in a year R context they may or may not be demonstrating the ELGs but these should provoke some conversation about skills demonstrated</a:t>
            </a:r>
          </a:p>
          <a:p>
            <a:r>
              <a:rPr lang="en-GB" dirty="0"/>
              <a:t>Don’t forget that you would be making a decision about whether the child has achieved the ELG not on one example alone, as they don’t necessarily show the breadth of the ELG. But also remember that we are not looking for equal mastery of the ELG. </a:t>
            </a:r>
          </a:p>
          <a:p>
            <a:r>
              <a:rPr lang="en-GB" dirty="0"/>
              <a:t>And remember as stated in the handbook, most children will be expected for the ELGs. Don’t read too much into the goal, the aim is to match the descriptor to the skills shown by </a:t>
            </a:r>
            <a:r>
              <a:rPr lang="en-GB" dirty="0" err="1"/>
              <a:t>ch</a:t>
            </a:r>
            <a:r>
              <a:rPr lang="en-GB" dirty="0"/>
              <a:t> you are assessing </a:t>
            </a:r>
          </a:p>
        </p:txBody>
      </p:sp>
      <p:sp>
        <p:nvSpPr>
          <p:cNvPr id="4" name="Slide Number Placeholder 3"/>
          <p:cNvSpPr>
            <a:spLocks noGrp="1"/>
          </p:cNvSpPr>
          <p:nvPr>
            <p:ph type="sldNum" sz="quarter" idx="5"/>
          </p:nvPr>
        </p:nvSpPr>
        <p:spPr/>
        <p:txBody>
          <a:bodyPr/>
          <a:lstStyle/>
          <a:p>
            <a:fld id="{43AA6772-67FF-4804-BD2F-1125DDDD077B}" type="slidenum">
              <a:rPr lang="en-GB" smtClean="0"/>
              <a:t>24</a:t>
            </a:fld>
            <a:endParaRPr lang="en-GB"/>
          </a:p>
        </p:txBody>
      </p:sp>
    </p:spTree>
    <p:extLst>
      <p:ext uri="{BB962C8B-B14F-4D97-AF65-F5344CB8AC3E}">
        <p14:creationId xmlns:p14="http://schemas.microsoft.com/office/powerpoint/2010/main" val="84708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ins 16</a:t>
            </a:r>
          </a:p>
        </p:txBody>
      </p:sp>
      <p:sp>
        <p:nvSpPr>
          <p:cNvPr id="4" name="Slide Number Placeholder 3"/>
          <p:cNvSpPr>
            <a:spLocks noGrp="1"/>
          </p:cNvSpPr>
          <p:nvPr>
            <p:ph type="sldNum" sz="quarter" idx="5"/>
          </p:nvPr>
        </p:nvSpPr>
        <p:spPr/>
        <p:txBody>
          <a:bodyPr/>
          <a:lstStyle/>
          <a:p>
            <a:fld id="{43AA6772-67FF-4804-BD2F-1125DDDD077B}" type="slidenum">
              <a:rPr lang="en-GB" smtClean="0"/>
              <a:t>25</a:t>
            </a:fld>
            <a:endParaRPr lang="en-GB"/>
          </a:p>
        </p:txBody>
      </p:sp>
    </p:spTree>
    <p:extLst>
      <p:ext uri="{BB962C8B-B14F-4D97-AF65-F5344CB8AC3E}">
        <p14:creationId xmlns:p14="http://schemas.microsoft.com/office/powerpoint/2010/main" val="524186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min 39</a:t>
            </a:r>
          </a:p>
          <a:p>
            <a:r>
              <a:rPr lang="en-GB" dirty="0"/>
              <a:t>Susie Owen Director of EY and Childcare at the DfE and Phil </a:t>
            </a:r>
            <a:r>
              <a:rPr lang="en-GB" dirty="0" err="1"/>
              <a:t>Minns</a:t>
            </a:r>
            <a:r>
              <a:rPr lang="en-GB" dirty="0"/>
              <a:t> talking about Ofsted’s view of the curriculum in the ETY</a:t>
            </a:r>
          </a:p>
          <a:p>
            <a:r>
              <a:rPr lang="en-GB" dirty="0"/>
              <a:t>Do you want to watch? Have you seen? This supports other staff members to understand the revisions and the implications for inspection and completion of the profile. If you are challenged by SLT this is a vodcast to share </a:t>
            </a:r>
          </a:p>
          <a:p>
            <a:endParaRPr lang="en-GB" dirty="0"/>
          </a:p>
        </p:txBody>
      </p:sp>
      <p:sp>
        <p:nvSpPr>
          <p:cNvPr id="4" name="Slide Number Placeholder 3"/>
          <p:cNvSpPr>
            <a:spLocks noGrp="1"/>
          </p:cNvSpPr>
          <p:nvPr>
            <p:ph type="sldNum" sz="quarter" idx="5"/>
          </p:nvPr>
        </p:nvSpPr>
        <p:spPr/>
        <p:txBody>
          <a:bodyPr/>
          <a:lstStyle/>
          <a:p>
            <a:fld id="{43AA6772-67FF-4804-BD2F-1125DDDD077B}" type="slidenum">
              <a:rPr lang="en-GB" smtClean="0"/>
              <a:t>26</a:t>
            </a:fld>
            <a:endParaRPr lang="en-GB"/>
          </a:p>
        </p:txBody>
      </p:sp>
    </p:spTree>
    <p:extLst>
      <p:ext uri="{BB962C8B-B14F-4D97-AF65-F5344CB8AC3E}">
        <p14:creationId xmlns:p14="http://schemas.microsoft.com/office/powerpoint/2010/main" val="326911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profile is still intended to provide a reliable, valid and accurate assessment of each child’s development at the end of the EYFS and is made up of an assessment of the child outcomes in relation to the 17 ELG descriptors </a:t>
            </a:r>
          </a:p>
        </p:txBody>
      </p:sp>
      <p:sp>
        <p:nvSpPr>
          <p:cNvPr id="4" name="Slide Number Placeholder 3"/>
          <p:cNvSpPr>
            <a:spLocks noGrp="1"/>
          </p:cNvSpPr>
          <p:nvPr>
            <p:ph type="sldNum" sz="quarter" idx="5"/>
          </p:nvPr>
        </p:nvSpPr>
        <p:spPr/>
        <p:txBody>
          <a:bodyPr/>
          <a:lstStyle/>
          <a:p>
            <a:fld id="{43AA6772-67FF-4804-BD2F-1125DDDD077B}" type="slidenum">
              <a:rPr lang="en-GB" smtClean="0"/>
              <a:t>3</a:t>
            </a:fld>
            <a:endParaRPr lang="en-GB"/>
          </a:p>
        </p:txBody>
      </p:sp>
    </p:spTree>
    <p:extLst>
      <p:ext uri="{BB962C8B-B14F-4D97-AF65-F5344CB8AC3E}">
        <p14:creationId xmlns:p14="http://schemas.microsoft.com/office/powerpoint/2010/main" val="49759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Reliable and accurate assessment at the end of the EYFS is</a:t>
            </a:r>
          </a:p>
          <a:p>
            <a:pPr marL="228600" indent="-228600">
              <a:buAutoNum type="arabicParenR"/>
            </a:pPr>
            <a:r>
              <a:rPr lang="en-US" dirty="0"/>
              <a:t>The practitioner may simply reflect on the knowledge, skills and understanding that the child demonstrates in the course of everyday learning to plan what to teach next. Where something has been well taught a child’s learning is embedded and secure and the child is likely to demonstrate what they know and can do consistently in a range of situations. </a:t>
            </a:r>
          </a:p>
          <a:p>
            <a:pPr marL="228600" indent="-228600">
              <a:buAutoNum type="arabicParenR"/>
            </a:pPr>
            <a:r>
              <a:rPr lang="en-US" dirty="0"/>
              <a:t>When assessing children against the ELGs, teachers should look at the whole description for each goal to determine whether this best fits their professional knowledge of the child. The ELGs are interconnected, meaning that children demonstrate attainment in more than one area of learning when engaging in a particular activity. Practitioners should consider the child’s development across the areas of learning, and whether the levels of development in relation to each of the goals make sense when taken together.</a:t>
            </a:r>
          </a:p>
          <a:p>
            <a:pPr marL="228600" indent="-228600">
              <a:buAutoNum type="arabicParenR"/>
            </a:pPr>
            <a:r>
              <a:rPr lang="en-GB" dirty="0"/>
              <a:t>assessment is predominantly based on the teacher’s professional judgement but should also take account of contributions from a range of perspectives (parents, other adults)</a:t>
            </a:r>
          </a:p>
          <a:p>
            <a:pPr marL="228600" indent="-228600">
              <a:buAutoNum type="arabicParenR"/>
            </a:pPr>
            <a:r>
              <a:rPr lang="en-US" dirty="0"/>
              <a:t>practitioners need to be alert to the general diversity of children’s interests, needs and backgrounds, in order to accurately assess their development and outcomes against the ELGs. This includes children with a special educational need or disability (SEND), who may demonstrate their attainment in different ways. Children whose home language is not English should have opportunities to engage in activities in the security of their home language. Children from different cultural backgrounds will demonstrate their attainment not only through what they have been taught but also when activities such as role play, cookery, celebrations, visits or events are linked to their cultural experience.</a:t>
            </a:r>
          </a:p>
          <a:p>
            <a:pPr marL="228600" indent="-228600">
              <a:buAutoNum type="arabicParenR"/>
            </a:pPr>
            <a:r>
              <a:rPr lang="en-US" dirty="0"/>
              <a:t>teaching should enable each child to demonstrate their learning and development fully. Effective assessment takes place when children are taught well and can talk about what they know, demonstrating their learning and development in a range of contexts. The ELGs represent a narrow measure of what is assessed at the end of reception year and should not restrict the breadth of what is taught in the final year of the EYFS. It is for schools to determine their pedagogical approach and curriculum (having regard for the ‘Educational </a:t>
            </a:r>
            <a:r>
              <a:rPr lang="en-US" dirty="0" err="1"/>
              <a:t>Programmes’</a:t>
            </a:r>
            <a:r>
              <a:rPr lang="en-US" dirty="0"/>
              <a:t> set out in the EYFS framework) to support children’s learning and development. </a:t>
            </a:r>
          </a:p>
          <a:p>
            <a:pPr marL="228600" indent="-228600">
              <a:buAutoNum type="arabicParenR"/>
            </a:pPr>
            <a:endParaRPr lang="en-US"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43AA6772-67FF-4804-BD2F-1125DDDD077B}" type="slidenum">
              <a:rPr lang="en-GB" smtClean="0"/>
              <a:t>4</a:t>
            </a:fld>
            <a:endParaRPr lang="en-GB"/>
          </a:p>
        </p:txBody>
      </p:sp>
    </p:spTree>
    <p:extLst>
      <p:ext uri="{BB962C8B-B14F-4D97-AF65-F5344CB8AC3E}">
        <p14:creationId xmlns:p14="http://schemas.microsoft.com/office/powerpoint/2010/main" val="236467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exceeding descriptor has been removed and you do not need to record a child as exceeding, but you will obviously still have children whose L&amp;D goes beyond what is described in the ELG descriptor and you will of course be supporting and moving learning forwards for those children through your high quality curriculum. And you will need to describe to </a:t>
            </a:r>
            <a:r>
              <a:rPr lang="en-GB" dirty="0" err="1"/>
              <a:t>Yr</a:t>
            </a:r>
            <a:r>
              <a:rPr lang="en-GB" dirty="0"/>
              <a:t> 1 teachers how that child is demonstrating their learning. </a:t>
            </a:r>
          </a:p>
        </p:txBody>
      </p:sp>
      <p:sp>
        <p:nvSpPr>
          <p:cNvPr id="4" name="Slide Number Placeholder 3"/>
          <p:cNvSpPr>
            <a:spLocks noGrp="1"/>
          </p:cNvSpPr>
          <p:nvPr>
            <p:ph type="sldNum" sz="quarter" idx="5"/>
          </p:nvPr>
        </p:nvSpPr>
        <p:spPr/>
        <p:txBody>
          <a:bodyPr/>
          <a:lstStyle/>
          <a:p>
            <a:fld id="{43AA6772-67FF-4804-BD2F-1125DDDD077B}" type="slidenum">
              <a:rPr lang="en-GB" smtClean="0"/>
              <a:t>7</a:t>
            </a:fld>
            <a:endParaRPr lang="en-GB"/>
          </a:p>
        </p:txBody>
      </p:sp>
    </p:spTree>
    <p:extLst>
      <p:ext uri="{BB962C8B-B14F-4D97-AF65-F5344CB8AC3E}">
        <p14:creationId xmlns:p14="http://schemas.microsoft.com/office/powerpoint/2010/main" val="226904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Still using a best fit model and you are required to consider the whole of each ELG description. But remember that best fit does not mean equal mastery of all aspects of the ELG. Each ELG descriptor is written in bullet point form, this is for presentational purposes only and to aid clarity – do not tick off bullet points one by one. You should use your professional judgement to determine whether each ELG in its totality best fts the child’s learning and development – so as we used to, continue to take a holistic view of the descriptor </a:t>
            </a:r>
          </a:p>
          <a:p>
            <a:r>
              <a:rPr lang="en-GB" dirty="0"/>
              <a:t>When considering SEND – take care to ensure the child is able to demonstrate their learning and attainment. Ch should be assessed on the basis of what they can do when using the adaptations, they normally use e.g. mobility aids, adapted ICT etc </a:t>
            </a:r>
          </a:p>
          <a:p>
            <a:r>
              <a:rPr lang="en-GB" dirty="0"/>
              <a:t>And a reminder that a child can use their preferred mode of communication for all ELGs except speaking. </a:t>
            </a:r>
          </a:p>
          <a:p>
            <a:r>
              <a:rPr lang="en-US" dirty="0"/>
              <a:t>Where a child has a special educational need, teachers should be alert to identifying the child’s attainment and development in a variety of ways, including eye pointing, use of symbols, or signs. In this case, practitioners should give additional detail about the child’s understanding and preferred means of communication in their EYFS profile record. The profile recognises and values linguistic diversity and is inclusive of children whose home language is not English. The ELGs for communication and language, and for literacy, must be assessed in relation to the child’s competency in English. However, the remaining ELGs may be assessed in the context of any language. In such cases teachers will need to observe the child over time and seek input from the parents, and/or bilingual support assistants, to be confident about what the child knows and understands. Teachers should use their professional judgement to consider whether the accounts provided are consistent with their professional knowledge of the child. Other teachers as well as parents/</a:t>
            </a:r>
            <a:r>
              <a:rPr lang="en-US" dirty="0" err="1"/>
              <a:t>carers</a:t>
            </a:r>
            <a:r>
              <a:rPr lang="en-US" dirty="0"/>
              <a:t> should be consulted to aid with this. </a:t>
            </a:r>
            <a:endParaRPr lang="en-GB" dirty="0"/>
          </a:p>
        </p:txBody>
      </p:sp>
      <p:sp>
        <p:nvSpPr>
          <p:cNvPr id="4" name="Slide Number Placeholder 3"/>
          <p:cNvSpPr>
            <a:spLocks noGrp="1"/>
          </p:cNvSpPr>
          <p:nvPr>
            <p:ph type="sldNum" sz="quarter" idx="5"/>
          </p:nvPr>
        </p:nvSpPr>
        <p:spPr/>
        <p:txBody>
          <a:bodyPr/>
          <a:lstStyle/>
          <a:p>
            <a:fld id="{43AA6772-67FF-4804-BD2F-1125DDDD077B}" type="slidenum">
              <a:rPr lang="en-GB" smtClean="0"/>
              <a:t>8</a:t>
            </a:fld>
            <a:endParaRPr lang="en-GB"/>
          </a:p>
        </p:txBody>
      </p:sp>
    </p:spTree>
    <p:extLst>
      <p:ext uri="{BB962C8B-B14F-4D97-AF65-F5344CB8AC3E}">
        <p14:creationId xmlns:p14="http://schemas.microsoft.com/office/powerpoint/2010/main" val="307743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team advise you to submit the week before the deadline or if you think you will have difficulty in submitting for the deadline, to contact the data team ASAP</a:t>
            </a:r>
          </a:p>
          <a:p>
            <a:r>
              <a:rPr lang="en-GB" dirty="0"/>
              <a:t>We as an LA have to submit the city’s data to the DFE by 29</a:t>
            </a:r>
            <a:r>
              <a:rPr lang="en-GB" baseline="30000" dirty="0"/>
              <a:t>th</a:t>
            </a:r>
            <a:r>
              <a:rPr lang="en-GB" dirty="0"/>
              <a:t> July, an earlier submission than in previous years (previously end of Aug)</a:t>
            </a:r>
          </a:p>
        </p:txBody>
      </p:sp>
      <p:sp>
        <p:nvSpPr>
          <p:cNvPr id="4" name="Slide Number Placeholder 3"/>
          <p:cNvSpPr>
            <a:spLocks noGrp="1"/>
          </p:cNvSpPr>
          <p:nvPr>
            <p:ph type="sldNum" sz="quarter" idx="5"/>
          </p:nvPr>
        </p:nvSpPr>
        <p:spPr/>
        <p:txBody>
          <a:bodyPr/>
          <a:lstStyle/>
          <a:p>
            <a:fld id="{43AA6772-67FF-4804-BD2F-1125DDDD077B}" type="slidenum">
              <a:rPr lang="en-GB" smtClean="0"/>
              <a:t>9</a:t>
            </a:fld>
            <a:endParaRPr lang="en-GB"/>
          </a:p>
        </p:txBody>
      </p:sp>
    </p:spTree>
    <p:extLst>
      <p:ext uri="{BB962C8B-B14F-4D97-AF65-F5344CB8AC3E}">
        <p14:creationId xmlns:p14="http://schemas.microsoft.com/office/powerpoint/2010/main" val="170635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This means the average points per goal and the average total points could look very different to previous years –pupils used to be able to score a maximum of 51 points (exceeding in all 17 goals) but will now only be able to score a maximum of 34 points (expected in all 17 goals).</a:t>
            </a:r>
          </a:p>
          <a:p>
            <a:r>
              <a:rPr lang="en-US" sz="1800" b="0" i="0" u="none" strike="noStrike" baseline="0" dirty="0" err="1">
                <a:solidFill>
                  <a:srgbClr val="000000"/>
                </a:solidFill>
                <a:latin typeface="Arial" panose="020B0604020202020204" pitchFamily="34" charset="0"/>
              </a:rPr>
              <a:t>Pgs</a:t>
            </a:r>
            <a:r>
              <a:rPr lang="en-US" sz="1800" b="0" i="0" u="none" strike="noStrike" baseline="0" dirty="0">
                <a:solidFill>
                  <a:srgbClr val="000000"/>
                </a:solidFill>
                <a:latin typeface="Arial" panose="020B0604020202020204" pitchFamily="34" charset="0"/>
              </a:rPr>
              <a:t> 17-19 in the handbook have a table setting out the requirements for submission of profile data and contextual child data to LA  and also more info on children who remain in </a:t>
            </a:r>
            <a:r>
              <a:rPr lang="en-US" sz="1800" b="0" i="0" u="none" strike="noStrike" baseline="0" dirty="0" err="1">
                <a:solidFill>
                  <a:srgbClr val="000000"/>
                </a:solidFill>
                <a:latin typeface="Arial" panose="020B0604020202020204" pitchFamily="34" charset="0"/>
              </a:rPr>
              <a:t>eyfs</a:t>
            </a:r>
            <a:r>
              <a:rPr lang="en-US" sz="1800" b="0" i="0" u="none" strike="noStrike" baseline="0" dirty="0">
                <a:solidFill>
                  <a:srgbClr val="000000"/>
                </a:solidFill>
                <a:latin typeface="Arial" panose="020B0604020202020204" pitchFamily="34" charset="0"/>
              </a:rPr>
              <a:t> provision beyond age of 5. </a:t>
            </a:r>
          </a:p>
          <a:p>
            <a:r>
              <a:rPr lang="en-GB" dirty="0"/>
              <a:t>Section 5.3 </a:t>
            </a:r>
            <a:r>
              <a:rPr lang="en-GB" dirty="0" err="1"/>
              <a:t>pg</a:t>
            </a:r>
            <a:r>
              <a:rPr lang="en-GB" dirty="0"/>
              <a:t> 22 of handbook gives the info in the slide regarding children moving from school to school</a:t>
            </a:r>
          </a:p>
        </p:txBody>
      </p:sp>
      <p:sp>
        <p:nvSpPr>
          <p:cNvPr id="4" name="Slide Number Placeholder 3"/>
          <p:cNvSpPr>
            <a:spLocks noGrp="1"/>
          </p:cNvSpPr>
          <p:nvPr>
            <p:ph type="sldNum" sz="quarter" idx="5"/>
          </p:nvPr>
        </p:nvSpPr>
        <p:spPr/>
        <p:txBody>
          <a:bodyPr/>
          <a:lstStyle/>
          <a:p>
            <a:fld id="{43AA6772-67FF-4804-BD2F-1125DDDD077B}" type="slidenum">
              <a:rPr lang="en-GB" smtClean="0"/>
              <a:t>10</a:t>
            </a:fld>
            <a:endParaRPr lang="en-GB"/>
          </a:p>
        </p:txBody>
      </p:sp>
    </p:spTree>
    <p:extLst>
      <p:ext uri="{BB962C8B-B14F-4D97-AF65-F5344CB8AC3E}">
        <p14:creationId xmlns:p14="http://schemas.microsoft.com/office/powerpoint/2010/main" val="176627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 20 details the responsibilities of head teachers, we have just summarised here </a:t>
            </a:r>
          </a:p>
        </p:txBody>
      </p:sp>
      <p:sp>
        <p:nvSpPr>
          <p:cNvPr id="4" name="Slide Number Placeholder 3"/>
          <p:cNvSpPr>
            <a:spLocks noGrp="1"/>
          </p:cNvSpPr>
          <p:nvPr>
            <p:ph type="sldNum" sz="quarter" idx="5"/>
          </p:nvPr>
        </p:nvSpPr>
        <p:spPr/>
        <p:txBody>
          <a:bodyPr/>
          <a:lstStyle/>
          <a:p>
            <a:fld id="{43AA6772-67FF-4804-BD2F-1125DDDD077B}" type="slidenum">
              <a:rPr lang="en-GB" smtClean="0"/>
              <a:t>11</a:t>
            </a:fld>
            <a:endParaRPr lang="en-GB"/>
          </a:p>
        </p:txBody>
      </p:sp>
    </p:spTree>
    <p:extLst>
      <p:ext uri="{BB962C8B-B14F-4D97-AF65-F5344CB8AC3E}">
        <p14:creationId xmlns:p14="http://schemas.microsoft.com/office/powerpoint/2010/main" val="161552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Content Placeholder 4"/>
          <p:cNvSpPr>
            <a:spLocks noGrp="1"/>
          </p:cNvSpPr>
          <p:nvPr>
            <p:ph sz="quarter" idx="10"/>
          </p:nvPr>
        </p:nvSpPr>
        <p:spPr>
          <a:xfrm>
            <a:off x="1279525" y="942975"/>
            <a:ext cx="9771063" cy="2397125"/>
          </a:xfrm>
        </p:spPr>
        <p:txBody>
          <a:bodyPr/>
          <a:lstStyle/>
          <a:p>
            <a:pPr lvl="0"/>
            <a:r>
              <a:rPr lang="en-US"/>
              <a:t>Edit Master text styles</a:t>
            </a:r>
          </a:p>
        </p:txBody>
      </p:sp>
    </p:spTree>
    <p:extLst>
      <p:ext uri="{BB962C8B-B14F-4D97-AF65-F5344CB8AC3E}">
        <p14:creationId xmlns:p14="http://schemas.microsoft.com/office/powerpoint/2010/main" val="372629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4F735F0-A0B9-4FAD-AE62-02E477D21B43}"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F8EC3C-C860-407C-A3B5-38886E8490FC}" type="slidenum">
              <a:rPr lang="en-GB" smtClean="0"/>
              <a:t>‹#›</a:t>
            </a:fld>
            <a:endParaRPr lang="en-GB"/>
          </a:p>
        </p:txBody>
      </p:sp>
    </p:spTree>
    <p:extLst>
      <p:ext uri="{BB962C8B-B14F-4D97-AF65-F5344CB8AC3E}">
        <p14:creationId xmlns:p14="http://schemas.microsoft.com/office/powerpoint/2010/main" val="53189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224" y="1879203"/>
            <a:ext cx="9738360" cy="4429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62889221"/>
      </p:ext>
    </p:extLst>
  </p:cSld>
  <p:clrMapOvr>
    <a:masterClrMapping/>
  </p:clrMapOvr>
  <p:extLst>
    <p:ext uri="{DCECCB84-F9BA-43D5-87BE-67443E8EF086}">
      <p15:sldGuideLst xmlns:p15="http://schemas.microsoft.com/office/powerpoint/2012/main">
        <p15:guide id="1" orient="horz" pos="142">
          <p15:clr>
            <a:srgbClr val="FBAE40"/>
          </p15:clr>
        </p15:guide>
        <p15:guide id="2" pos="211">
          <p15:clr>
            <a:srgbClr val="FBAE40"/>
          </p15:clr>
        </p15:guide>
        <p15:guide id="3" orient="horz" pos="3974">
          <p15:clr>
            <a:srgbClr val="FBAE40"/>
          </p15:clr>
        </p15:guide>
        <p15:guide id="4" pos="746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8766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796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037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594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13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49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2524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1">
                <a:lumMod val="40000"/>
                <a:lumOff val="60000"/>
              </a:schemeClr>
            </a:gs>
            <a:gs pos="81000">
              <a:schemeClr val="accent1">
                <a:lumMod val="20000"/>
                <a:lumOff val="80000"/>
              </a:schemeClr>
            </a:gs>
            <a:gs pos="73000">
              <a:schemeClr val="bg1"/>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746762" y="3933745"/>
            <a:ext cx="2755900" cy="3285880"/>
          </a:xfrm>
          <a:prstGeom prst="rect">
            <a:avLst/>
          </a:prstGeom>
          <a:effectLst>
            <a:softEdge rad="812800"/>
          </a:effectLst>
        </p:spPr>
      </p:pic>
      <p:sp>
        <p:nvSpPr>
          <p:cNvPr id="2" name="Title Placeholder 1"/>
          <p:cNvSpPr>
            <a:spLocks noGrp="1"/>
          </p:cNvSpPr>
          <p:nvPr>
            <p:ph type="title"/>
          </p:nvPr>
        </p:nvSpPr>
        <p:spPr>
          <a:xfrm>
            <a:off x="416560" y="250031"/>
            <a:ext cx="11643360" cy="1325563"/>
          </a:xfrm>
          <a:prstGeom prst="rect">
            <a:avLst/>
          </a:prstGeom>
        </p:spPr>
        <p:txBody>
          <a:bodyPr vert="horz" lIns="91440" tIns="45720" rIns="91440" bIns="45720" rtlCol="0" anchor="b">
            <a:normAutofit/>
          </a:bodyPr>
          <a:lstStyle/>
          <a:p>
            <a:r>
              <a:rPr lang="en-US"/>
              <a:t>Click to edit Master title style</a:t>
            </a:r>
            <a:endParaRPr lang="en-GB" dirty="0"/>
          </a:p>
        </p:txBody>
      </p:sp>
      <p:sp>
        <p:nvSpPr>
          <p:cNvPr id="3" name="Text Placeholder 2"/>
          <p:cNvSpPr>
            <a:spLocks noGrp="1"/>
          </p:cNvSpPr>
          <p:nvPr>
            <p:ph type="body" idx="1"/>
          </p:nvPr>
        </p:nvSpPr>
        <p:spPr>
          <a:xfrm>
            <a:off x="421640" y="1718984"/>
            <a:ext cx="9738360" cy="442952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fld id="{763C1D58-7056-42AB-98F7-4E9601D4EABC}" type="slidenum">
              <a:rPr lang="en-US" smtClean="0"/>
              <a:t>‹#›</a:t>
            </a:fld>
            <a:endParaRPr lang="en-GB"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9872" y="6291896"/>
            <a:ext cx="1738652" cy="507762"/>
          </a:xfrm>
          <a:prstGeom prst="rect">
            <a:avLst/>
          </a:prstGeom>
        </p:spPr>
      </p:pic>
      <p:sp>
        <p:nvSpPr>
          <p:cNvPr id="11" name="TextBox 10"/>
          <p:cNvSpPr txBox="1"/>
          <p:nvPr/>
        </p:nvSpPr>
        <p:spPr>
          <a:xfrm>
            <a:off x="-38100" y="-1"/>
            <a:ext cx="322580" cy="6858001"/>
          </a:xfrm>
          <a:prstGeom prst="rect">
            <a:avLst/>
          </a:prstGeom>
          <a:solidFill>
            <a:srgbClr val="002060">
              <a:alpha val="93000"/>
            </a:srgbClr>
          </a:solidFill>
        </p:spPr>
        <p:txBody>
          <a:bodyPr wrap="square" rtlCol="0">
            <a:spAutoFit/>
          </a:bodyPr>
          <a:lstStyle/>
          <a:p>
            <a:endParaRPr lang="en-GB" dirty="0"/>
          </a:p>
        </p:txBody>
      </p:sp>
      <p:pic>
        <p:nvPicPr>
          <p:cNvPr id="4" name="Picture 3"/>
          <p:cNvPicPr>
            <a:picLocks noChangeAspect="1"/>
          </p:cNvPicPr>
          <p:nvPr/>
        </p:nvPicPr>
        <p:blipFill>
          <a:blip r:embed="rId14"/>
          <a:stretch>
            <a:fillRect/>
          </a:stretch>
        </p:blipFill>
        <p:spPr>
          <a:xfrm>
            <a:off x="284480" y="-68573"/>
            <a:ext cx="5200339" cy="493819"/>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8EC3C-C860-407C-A3B5-38886E8490FC}" type="slidenum">
              <a:rPr lang="en-GB" smtClean="0"/>
              <a:t>‹#›</a:t>
            </a:fld>
            <a:endParaRPr lang="en-GB"/>
          </a:p>
        </p:txBody>
      </p:sp>
    </p:spTree>
    <p:extLst>
      <p:ext uri="{BB962C8B-B14F-4D97-AF65-F5344CB8AC3E}">
        <p14:creationId xmlns:p14="http://schemas.microsoft.com/office/powerpoint/2010/main" val="230583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accent1">
              <a:lumMod val="75000"/>
            </a:schemeClr>
          </a:solidFill>
          <a:latin typeface="+mn-lt"/>
          <a:ea typeface="+mn-ea"/>
          <a:cs typeface="+mn-cs"/>
        </a:defRPr>
      </a:lvl1pPr>
      <a:lvl2pPr marL="536575" indent="-263525" algn="l" defTabSz="914400" rtl="0" eaLnBrk="1" latinLnBrk="0" hangingPunct="1">
        <a:lnSpc>
          <a:spcPct val="90000"/>
        </a:lnSpc>
        <a:spcBef>
          <a:spcPts val="500"/>
        </a:spcBef>
        <a:buFont typeface="Wingdings" panose="05000000000000000000" pitchFamily="2" charset="2"/>
        <a:buChar char="§"/>
        <a:defRPr sz="2400" kern="1200">
          <a:solidFill>
            <a:schemeClr val="accent1">
              <a:lumMod val="75000"/>
            </a:schemeClr>
          </a:solidFill>
          <a:latin typeface="+mn-lt"/>
          <a:ea typeface="+mn-ea"/>
          <a:cs typeface="+mn-cs"/>
        </a:defRPr>
      </a:lvl2pPr>
      <a:lvl3pPr marL="893763" indent="-357188" algn="l" defTabSz="914400" rtl="0" eaLnBrk="1" latinLnBrk="0" hangingPunct="1">
        <a:lnSpc>
          <a:spcPct val="90000"/>
        </a:lnSpc>
        <a:spcBef>
          <a:spcPts val="500"/>
        </a:spcBef>
        <a:buFont typeface="Wingdings" panose="05000000000000000000" pitchFamily="2" charset="2"/>
        <a:buChar char="§"/>
        <a:defRPr sz="1800" kern="1200">
          <a:solidFill>
            <a:schemeClr val="accent1">
              <a:lumMod val="75000"/>
            </a:schemeClr>
          </a:solidFill>
          <a:latin typeface="+mn-lt"/>
          <a:ea typeface="+mn-ea"/>
          <a:cs typeface="+mn-cs"/>
        </a:defRPr>
      </a:lvl3pPr>
      <a:lvl4pPr marL="1166813" indent="-273050" algn="l" defTabSz="914400" rtl="0" eaLnBrk="1" latinLnBrk="0" hangingPunct="1">
        <a:lnSpc>
          <a:spcPct val="90000"/>
        </a:lnSpc>
        <a:spcBef>
          <a:spcPts val="500"/>
        </a:spcBef>
        <a:buFont typeface="Wingdings" panose="05000000000000000000" pitchFamily="2" charset="2"/>
        <a:buChar char="§"/>
        <a:defRPr sz="1400" kern="1200">
          <a:solidFill>
            <a:schemeClr val="accent1">
              <a:lumMod val="75000"/>
            </a:schemeClr>
          </a:solidFill>
          <a:latin typeface="+mn-lt"/>
          <a:ea typeface="+mn-ea"/>
          <a:cs typeface="+mn-cs"/>
        </a:defRPr>
      </a:lvl4pPr>
      <a:lvl5pPr marL="1524000" indent="-273050" algn="l" defTabSz="914400" rtl="0" eaLnBrk="1" latinLnBrk="0" hangingPunct="1">
        <a:lnSpc>
          <a:spcPct val="90000"/>
        </a:lnSpc>
        <a:spcBef>
          <a:spcPts val="500"/>
        </a:spcBef>
        <a:buFont typeface="Wingdings" panose="05000000000000000000" pitchFamily="2" charset="2"/>
        <a:buChar char="§"/>
        <a:defRPr sz="14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05">
          <p15:clr>
            <a:srgbClr val="F26B43"/>
          </p15:clr>
        </p15:guide>
        <p15:guide id="2" orient="horz" pos="164">
          <p15:clr>
            <a:srgbClr val="F26B43"/>
          </p15:clr>
        </p15:guide>
        <p15:guide id="3" pos="257">
          <p15:clr>
            <a:srgbClr val="F26B43"/>
          </p15:clr>
        </p15:guide>
        <p15:guide id="4" orient="horz" pos="3884">
          <p15:clr>
            <a:srgbClr val="F26B43"/>
          </p15:clr>
        </p15:guide>
        <p15:guide id="5" orient="horz" pos="1003">
          <p15:clr>
            <a:srgbClr val="F26B43"/>
          </p15:clr>
        </p15:guide>
        <p15:guide id="6" orient="horz" pos="1071">
          <p15:clr>
            <a:srgbClr val="F26B43"/>
          </p15:clr>
        </p15:guide>
        <p15:guide id="7" pos="16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asen.org.uk/early-yea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wholeschoolsend.org.u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playlist?app=desktop&amp;list=PL7914115EB65911A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assets.publishing.service.gov.uk/government/uploads/system/uploads/attachment_data/file/1058575/Exemplification_materials_supporting_information.pdf" TargetMode="External"/><Relationship Id="rId4" Type="http://schemas.openxmlformats.org/officeDocument/2006/relationships/hyperlink" Target="https://foundationyears.org.uk/2022/03/exemplification-materials-for-school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W-Q5P97D_aQ&amp;list=PL7914115EB65911A5&amp;index=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youtube.com/watch?v=Du9qAsOOs_Y&amp;list=PL7914115EB65911A5&amp;index=6" TargetMode="External"/><Relationship Id="rId4" Type="http://schemas.openxmlformats.org/officeDocument/2006/relationships/hyperlink" Target="https://www.youtube.com/watch?v=Q364Fz-VOkw&amp;list=PL7914115EB65911A5&amp;index=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4319/Early_years_foundation_stage_profile_handbook_202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irenfilms.co.uk/library/finn-manages-emot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irenfilms.co.uk/library/tyre-balanc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sirenfilms.co.uk/library/anna-and-sky-play-high-school-kung-fu/" TargetMode="External"/><Relationship Id="rId4" Type="http://schemas.openxmlformats.org/officeDocument/2006/relationships/hyperlink" Target="https://www.sirenfilms.co.uk/library/types-of-play-co-operative-physica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irenfilms.co.uk/library/building-a-path-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cJJXPNBjUM&amp;list=PL7914115EB65911A5&amp;index=13&amp;t=41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ue.bowler@portsmouthcc.gov.uk" TargetMode="External"/><Relationship Id="rId2" Type="http://schemas.openxmlformats.org/officeDocument/2006/relationships/hyperlink" Target="mailto:Ella.harbut@portsmouthcc.gov.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education.informationservices@portsmouthcc.gov.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a:t>Summer Term 2022</a:t>
            </a:r>
          </a:p>
          <a:p>
            <a:r>
              <a:rPr lang="en-GB" dirty="0"/>
              <a:t>Delivered by the Early Years Advisory Teacher Team</a:t>
            </a:r>
          </a:p>
          <a:p>
            <a:r>
              <a:rPr lang="en-GB" dirty="0"/>
              <a:t>Ella Harbut and Sue Bowler</a:t>
            </a:r>
          </a:p>
        </p:txBody>
      </p:sp>
      <p:sp>
        <p:nvSpPr>
          <p:cNvPr id="3" name="Content Placeholder 2"/>
          <p:cNvSpPr>
            <a:spLocks noGrp="1"/>
          </p:cNvSpPr>
          <p:nvPr>
            <p:ph sz="quarter" idx="10"/>
          </p:nvPr>
        </p:nvSpPr>
        <p:spPr/>
        <p:txBody>
          <a:bodyPr>
            <a:normAutofit/>
          </a:bodyPr>
          <a:lstStyle/>
          <a:p>
            <a:pPr marL="0" indent="0" algn="ctr">
              <a:buNone/>
            </a:pPr>
            <a:r>
              <a:rPr lang="en-GB" sz="4000" b="1" dirty="0"/>
              <a:t>Early Years Foundation Stage Profile </a:t>
            </a:r>
          </a:p>
          <a:p>
            <a:pPr marL="0" indent="0" algn="ctr">
              <a:buNone/>
            </a:pPr>
            <a:r>
              <a:rPr lang="en-GB" sz="4000" b="1" dirty="0"/>
              <a:t>Training for Year R</a:t>
            </a:r>
          </a:p>
        </p:txBody>
      </p:sp>
    </p:spTree>
    <p:extLst>
      <p:ext uri="{BB962C8B-B14F-4D97-AF65-F5344CB8AC3E}">
        <p14:creationId xmlns:p14="http://schemas.microsoft.com/office/powerpoint/2010/main" val="242663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8D30F-C2F9-43F8-BCF5-50583C32ECF5}"/>
              </a:ext>
            </a:extLst>
          </p:cNvPr>
          <p:cNvSpPr>
            <a:spLocks noGrp="1"/>
          </p:cNvSpPr>
          <p:nvPr>
            <p:ph idx="1"/>
          </p:nvPr>
        </p:nvSpPr>
        <p:spPr/>
        <p:txBody>
          <a:bodyPr>
            <a:normAutofit/>
          </a:bodyPr>
          <a:lstStyle/>
          <a:p>
            <a:r>
              <a:rPr lang="en-GB" dirty="0"/>
              <a:t>You need to submit Profile scores for all children for the curriculum year they are being taught in e.g. if a child has deferred entry into </a:t>
            </a:r>
            <a:r>
              <a:rPr lang="en-GB" dirty="0" err="1"/>
              <a:t>Yr</a:t>
            </a:r>
            <a:r>
              <a:rPr lang="en-GB" dirty="0"/>
              <a:t> R, they need to have the profile completed in </a:t>
            </a:r>
            <a:r>
              <a:rPr lang="en-GB" dirty="0" err="1"/>
              <a:t>Yr</a:t>
            </a:r>
            <a:r>
              <a:rPr lang="en-GB" dirty="0"/>
              <a:t> R </a:t>
            </a:r>
          </a:p>
          <a:p>
            <a:r>
              <a:rPr lang="en-GB" dirty="0"/>
              <a:t>If a child </a:t>
            </a:r>
            <a:r>
              <a:rPr lang="en-GB" b="1" i="1" dirty="0"/>
              <a:t>starts a new school on the first day of the second half of the summer term </a:t>
            </a:r>
            <a:r>
              <a:rPr lang="en-GB" dirty="0"/>
              <a:t>(or any time after that), then the </a:t>
            </a:r>
            <a:r>
              <a:rPr lang="en-GB" b="1" i="1" dirty="0"/>
              <a:t>previous school </a:t>
            </a:r>
            <a:r>
              <a:rPr lang="en-GB" dirty="0"/>
              <a:t>should submit the data.</a:t>
            </a:r>
          </a:p>
          <a:p>
            <a:r>
              <a:rPr lang="en-GB" dirty="0"/>
              <a:t>If a child moves school any time </a:t>
            </a:r>
            <a:r>
              <a:rPr lang="en-GB" b="1" i="1" dirty="0"/>
              <a:t>before the half term</a:t>
            </a:r>
            <a:r>
              <a:rPr lang="en-GB" dirty="0"/>
              <a:t>, then the </a:t>
            </a:r>
            <a:r>
              <a:rPr lang="en-GB" b="1" i="1" dirty="0"/>
              <a:t>new school </a:t>
            </a:r>
            <a:r>
              <a:rPr lang="en-GB" dirty="0"/>
              <a:t>should submit the data. </a:t>
            </a:r>
          </a:p>
          <a:p>
            <a:r>
              <a:rPr lang="en-GB" dirty="0"/>
              <a:t>Where half term dates differ between LA areas, it is the school where a child attends (or will attend) for the </a:t>
            </a:r>
            <a:r>
              <a:rPr lang="en-GB" b="1" i="1" dirty="0"/>
              <a:t>longest period of time</a:t>
            </a:r>
            <a:r>
              <a:rPr lang="en-GB" dirty="0"/>
              <a:t> that submits the data.</a:t>
            </a:r>
            <a:endParaRPr lang="en-US" sz="2400" b="1" i="0" u="none" strike="noStrike" baseline="0" dirty="0">
              <a:solidFill>
                <a:srgbClr val="000000"/>
              </a:solidFill>
              <a:latin typeface="Arial" panose="020B0604020202020204" pitchFamily="34" charset="0"/>
            </a:endParaRPr>
          </a:p>
          <a:p>
            <a:pPr marL="0" indent="0">
              <a:buNone/>
            </a:pPr>
            <a:endParaRPr lang="en-US" sz="2400" b="1" i="0" u="none" strike="noStrike" baseline="0" dirty="0">
              <a:solidFill>
                <a:srgbClr val="000000"/>
              </a:solidFill>
              <a:latin typeface="Arial" panose="020B0604020202020204" pitchFamily="34" charset="0"/>
            </a:endParaRPr>
          </a:p>
          <a:p>
            <a:pPr marL="0" indent="0">
              <a:buNone/>
            </a:pPr>
            <a:endParaRPr lang="en-US" sz="2400" b="1" i="0" u="none" strike="noStrike" baseline="0" dirty="0">
              <a:solidFill>
                <a:srgbClr val="000000"/>
              </a:solidFill>
              <a:latin typeface="Arial" panose="020B0604020202020204" pitchFamily="34" charset="0"/>
            </a:endParaRPr>
          </a:p>
          <a:p>
            <a:pPr marL="0" indent="0">
              <a:buNone/>
            </a:pPr>
            <a:endParaRPr lang="en-US" sz="2400" b="1" i="0" u="none" strike="noStrike" baseline="0" dirty="0">
              <a:solidFill>
                <a:srgbClr val="000000"/>
              </a:solidFill>
              <a:latin typeface="Arial" panose="020B0604020202020204" pitchFamily="34" charset="0"/>
            </a:endParaRPr>
          </a:p>
          <a:p>
            <a:pPr marL="0" indent="0">
              <a:buNone/>
            </a:pPr>
            <a:endParaRPr lang="en-GB" dirty="0"/>
          </a:p>
        </p:txBody>
      </p:sp>
      <p:sp>
        <p:nvSpPr>
          <p:cNvPr id="3" name="Title 2">
            <a:extLst>
              <a:ext uri="{FF2B5EF4-FFF2-40B4-BE49-F238E27FC236}">
                <a16:creationId xmlns:a16="http://schemas.microsoft.com/office/drawing/2014/main" id="{E0A47E4C-A900-4FA3-AFDB-8583B249678F}"/>
              </a:ext>
            </a:extLst>
          </p:cNvPr>
          <p:cNvSpPr>
            <a:spLocks noGrp="1"/>
          </p:cNvSpPr>
          <p:nvPr>
            <p:ph type="title"/>
          </p:nvPr>
        </p:nvSpPr>
        <p:spPr/>
        <p:txBody>
          <a:bodyPr/>
          <a:lstStyle/>
          <a:p>
            <a:r>
              <a:rPr lang="en-GB" b="1" dirty="0"/>
              <a:t>What will the data submission look like? </a:t>
            </a:r>
          </a:p>
        </p:txBody>
      </p:sp>
    </p:spTree>
    <p:extLst>
      <p:ext uri="{BB962C8B-B14F-4D97-AF65-F5344CB8AC3E}">
        <p14:creationId xmlns:p14="http://schemas.microsoft.com/office/powerpoint/2010/main" val="95688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345550-D738-4A20-ADA8-F70C52049740}"/>
              </a:ext>
            </a:extLst>
          </p:cNvPr>
          <p:cNvSpPr>
            <a:spLocks noGrp="1"/>
          </p:cNvSpPr>
          <p:nvPr>
            <p:ph idx="1"/>
          </p:nvPr>
        </p:nvSpPr>
        <p:spPr/>
        <p:txBody>
          <a:bodyPr>
            <a:normAutofit/>
          </a:bodyPr>
          <a:lstStyle/>
          <a:p>
            <a:r>
              <a:rPr lang="en-GB" sz="2800" dirty="0"/>
              <a:t>LAs must collect EYFS profile data, quality assure and submit to the DfE</a:t>
            </a:r>
          </a:p>
          <a:p>
            <a:r>
              <a:rPr lang="en-GB" sz="2800" dirty="0"/>
              <a:t>Headteachers have a duty to implement the EYFS. They must check to ensure that the data accurately reflects the outcomes of the current cohort of children</a:t>
            </a:r>
          </a:p>
          <a:p>
            <a:r>
              <a:rPr lang="en-GB" sz="2800" dirty="0"/>
              <a:t>Headteachers must ensure parents are provided with a written report of the child’s development against the ELGs and have the opportunity to discuss the EYFS profile</a:t>
            </a:r>
          </a:p>
        </p:txBody>
      </p:sp>
      <p:sp>
        <p:nvSpPr>
          <p:cNvPr id="3" name="Title 2">
            <a:extLst>
              <a:ext uri="{FF2B5EF4-FFF2-40B4-BE49-F238E27FC236}">
                <a16:creationId xmlns:a16="http://schemas.microsoft.com/office/drawing/2014/main" id="{090AA129-3EC5-47BA-B870-9E2E5DCEA67B}"/>
              </a:ext>
            </a:extLst>
          </p:cNvPr>
          <p:cNvSpPr>
            <a:spLocks noGrp="1"/>
          </p:cNvSpPr>
          <p:nvPr>
            <p:ph type="title"/>
          </p:nvPr>
        </p:nvSpPr>
        <p:spPr>
          <a:xfrm>
            <a:off x="522224" y="118136"/>
            <a:ext cx="11643360" cy="1325563"/>
          </a:xfrm>
        </p:spPr>
        <p:txBody>
          <a:bodyPr/>
          <a:lstStyle/>
          <a:p>
            <a:r>
              <a:rPr lang="en-GB" b="1" dirty="0"/>
              <a:t>Responsibilities </a:t>
            </a:r>
          </a:p>
        </p:txBody>
      </p:sp>
    </p:spTree>
    <p:extLst>
      <p:ext uri="{BB962C8B-B14F-4D97-AF65-F5344CB8AC3E}">
        <p14:creationId xmlns:p14="http://schemas.microsoft.com/office/powerpoint/2010/main" val="45581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F4E842-4996-4FE2-8D53-3DD9348B09C5}"/>
              </a:ext>
            </a:extLst>
          </p:cNvPr>
          <p:cNvSpPr>
            <a:spLocks noGrp="1"/>
          </p:cNvSpPr>
          <p:nvPr>
            <p:ph idx="1"/>
          </p:nvPr>
        </p:nvSpPr>
        <p:spPr/>
        <p:txBody>
          <a:bodyPr>
            <a:normAutofit fontScale="92500" lnSpcReduction="10000"/>
          </a:bodyPr>
          <a:lstStyle/>
          <a:p>
            <a:r>
              <a:rPr lang="en-US" dirty="0"/>
              <a:t>At the end of the final year of the EYFS, reception teachers must give year 1 teachers a copy of each child’s EYFS profile, including:  a record of the child’s outcomes against the 17 ELGs, stating for each ELG whether the child is: - meeting ‘expected’ levels or - not yet reaching expected levels (‘emerging’) They may choose to provide a short commentary on how the child demonstrates the three characteristics of effective learning.</a:t>
            </a:r>
          </a:p>
          <a:p>
            <a:r>
              <a:rPr lang="en-US" dirty="0"/>
              <a:t>EYFS teachers are not required or expected to produce any written reports for year 1 teachers beyond these basic requirements. It is, however, crucial that EYFS teachers and year 1 teachers are given sufficient time to discuss and expand on all the information presented in the EYFS profile, in order to give the year 1 teacher a fully rounded picture of the development of each child. In cases where children have an outcome at the ‘emerging’ level, teachers should provide additional information to help the year 1 teacher plan an effective curriculum. This should include information about any specific assessment or provision in place for children with SEND</a:t>
            </a:r>
            <a:endParaRPr lang="en-GB" dirty="0"/>
          </a:p>
        </p:txBody>
      </p:sp>
      <p:sp>
        <p:nvSpPr>
          <p:cNvPr id="3" name="Title 2">
            <a:extLst>
              <a:ext uri="{FF2B5EF4-FFF2-40B4-BE49-F238E27FC236}">
                <a16:creationId xmlns:a16="http://schemas.microsoft.com/office/drawing/2014/main" id="{040645F7-D589-4341-8573-49A0362FB15A}"/>
              </a:ext>
            </a:extLst>
          </p:cNvPr>
          <p:cNvSpPr>
            <a:spLocks noGrp="1"/>
          </p:cNvSpPr>
          <p:nvPr>
            <p:ph type="title"/>
          </p:nvPr>
        </p:nvSpPr>
        <p:spPr/>
        <p:txBody>
          <a:bodyPr/>
          <a:lstStyle/>
          <a:p>
            <a:r>
              <a:rPr lang="en-GB" b="1" dirty="0"/>
              <a:t>Reporting the EYFS profile assessment </a:t>
            </a:r>
          </a:p>
        </p:txBody>
      </p:sp>
    </p:spTree>
    <p:extLst>
      <p:ext uri="{BB962C8B-B14F-4D97-AF65-F5344CB8AC3E}">
        <p14:creationId xmlns:p14="http://schemas.microsoft.com/office/powerpoint/2010/main" val="294753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81C28B-E17C-4E0C-9192-8BB8BFCC82FD}"/>
              </a:ext>
            </a:extLst>
          </p:cNvPr>
          <p:cNvSpPr>
            <a:spLocks noGrp="1"/>
          </p:cNvSpPr>
          <p:nvPr>
            <p:ph idx="1"/>
          </p:nvPr>
        </p:nvSpPr>
        <p:spPr/>
        <p:txBody>
          <a:bodyPr/>
          <a:lstStyle/>
          <a:p>
            <a:r>
              <a:rPr lang="en-GB" dirty="0"/>
              <a:t>Children are defined as having reached a Good Level of Development at the end of the EYFS if they have achieved the expected level for the ELGs in the prime areas of learning and the specific areas of mathematics and literacy</a:t>
            </a:r>
          </a:p>
          <a:p>
            <a:pPr marL="0" indent="0">
              <a:buNone/>
            </a:pPr>
            <a:endParaRPr lang="en-GB" dirty="0"/>
          </a:p>
          <a:p>
            <a:r>
              <a:rPr lang="en-GB" dirty="0"/>
              <a:t>This helps teachers and parents to understand broadly what a child can do in relation to national expectations</a:t>
            </a:r>
          </a:p>
        </p:txBody>
      </p:sp>
      <p:sp>
        <p:nvSpPr>
          <p:cNvPr id="3" name="Title 2">
            <a:extLst>
              <a:ext uri="{FF2B5EF4-FFF2-40B4-BE49-F238E27FC236}">
                <a16:creationId xmlns:a16="http://schemas.microsoft.com/office/drawing/2014/main" id="{3044D6D5-7612-474C-8B9E-CFCED5A54320}"/>
              </a:ext>
            </a:extLst>
          </p:cNvPr>
          <p:cNvSpPr>
            <a:spLocks noGrp="1"/>
          </p:cNvSpPr>
          <p:nvPr>
            <p:ph type="title"/>
          </p:nvPr>
        </p:nvSpPr>
        <p:spPr/>
        <p:txBody>
          <a:bodyPr/>
          <a:lstStyle/>
          <a:p>
            <a:r>
              <a:rPr lang="en-GB" b="1" dirty="0"/>
              <a:t>A Good Level of Development (GLD)</a:t>
            </a:r>
          </a:p>
        </p:txBody>
      </p:sp>
    </p:spTree>
    <p:extLst>
      <p:ext uri="{BB962C8B-B14F-4D97-AF65-F5344CB8AC3E}">
        <p14:creationId xmlns:p14="http://schemas.microsoft.com/office/powerpoint/2010/main" val="364787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5532EC-004A-4573-B360-98811926634F}"/>
              </a:ext>
            </a:extLst>
          </p:cNvPr>
          <p:cNvSpPr>
            <a:spLocks noGrp="1"/>
          </p:cNvSpPr>
          <p:nvPr>
            <p:ph idx="1"/>
          </p:nvPr>
        </p:nvSpPr>
        <p:spPr/>
        <p:txBody>
          <a:bodyPr/>
          <a:lstStyle/>
          <a:p>
            <a:pPr marL="0" indent="0">
              <a:buNone/>
            </a:pPr>
            <a:r>
              <a:rPr lang="en-GB" dirty="0"/>
              <a:t>Further resources for teachers working with children with SEND </a:t>
            </a:r>
          </a:p>
          <a:p>
            <a:pPr marL="0" indent="0">
              <a:buNone/>
            </a:pPr>
            <a:endParaRPr lang="en-GB" dirty="0">
              <a:hlinkClick r:id="rId3"/>
            </a:endParaRPr>
          </a:p>
          <a:p>
            <a:r>
              <a:rPr lang="en-GB" dirty="0">
                <a:hlinkClick r:id="rId3"/>
              </a:rPr>
              <a:t>Early Years | </a:t>
            </a:r>
            <a:r>
              <a:rPr lang="en-GB" dirty="0" err="1">
                <a:hlinkClick r:id="rId3"/>
              </a:rPr>
              <a:t>Nasen</a:t>
            </a:r>
            <a:endParaRPr lang="en-GB" dirty="0"/>
          </a:p>
          <a:p>
            <a:r>
              <a:rPr lang="en-US" dirty="0">
                <a:hlinkClick r:id="rId4"/>
              </a:rPr>
              <a:t>Whole School SEND Home Page | Whole School SEND</a:t>
            </a:r>
            <a:endParaRPr lang="en-US" dirty="0"/>
          </a:p>
          <a:p>
            <a:endParaRPr lang="en-US" dirty="0"/>
          </a:p>
          <a:p>
            <a:endParaRPr lang="en-US" dirty="0"/>
          </a:p>
          <a:p>
            <a:r>
              <a:rPr lang="en-US" dirty="0"/>
              <a:t>Guidance – Section 3.6 – EYFS Profile Handbook</a:t>
            </a:r>
            <a:endParaRPr lang="en-GB" dirty="0"/>
          </a:p>
        </p:txBody>
      </p:sp>
      <p:sp>
        <p:nvSpPr>
          <p:cNvPr id="3" name="Title 2">
            <a:extLst>
              <a:ext uri="{FF2B5EF4-FFF2-40B4-BE49-F238E27FC236}">
                <a16:creationId xmlns:a16="http://schemas.microsoft.com/office/drawing/2014/main" id="{938921E5-C99C-4212-9C55-E1D23CC687D9}"/>
              </a:ext>
            </a:extLst>
          </p:cNvPr>
          <p:cNvSpPr>
            <a:spLocks noGrp="1"/>
          </p:cNvSpPr>
          <p:nvPr>
            <p:ph type="title"/>
          </p:nvPr>
        </p:nvSpPr>
        <p:spPr/>
        <p:txBody>
          <a:bodyPr/>
          <a:lstStyle/>
          <a:p>
            <a:r>
              <a:rPr lang="en-GB" b="1" dirty="0"/>
              <a:t>SEND</a:t>
            </a:r>
          </a:p>
        </p:txBody>
      </p:sp>
    </p:spTree>
    <p:extLst>
      <p:ext uri="{BB962C8B-B14F-4D97-AF65-F5344CB8AC3E}">
        <p14:creationId xmlns:p14="http://schemas.microsoft.com/office/powerpoint/2010/main" val="768234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FA50BDE-DA33-43E4-94A4-562349B3139C}"/>
              </a:ext>
            </a:extLst>
          </p:cNvPr>
          <p:cNvGraphicFramePr>
            <a:graphicFrameLocks noGrp="1"/>
          </p:cNvGraphicFramePr>
          <p:nvPr>
            <p:ph idx="1"/>
            <p:extLst>
              <p:ext uri="{D42A27DB-BD31-4B8C-83A1-F6EECF244321}">
                <p14:modId xmlns:p14="http://schemas.microsoft.com/office/powerpoint/2010/main" val="1243956683"/>
              </p:ext>
            </p:extLst>
          </p:nvPr>
        </p:nvGraphicFramePr>
        <p:xfrm>
          <a:off x="563670" y="1575594"/>
          <a:ext cx="11211768" cy="5032374"/>
        </p:xfrm>
        <a:graphic>
          <a:graphicData uri="http://schemas.openxmlformats.org/drawingml/2006/table">
            <a:tbl>
              <a:tblPr firstRow="1" bandRow="1">
                <a:tableStyleId>{5C22544A-7EE6-4342-B048-85BDC9FD1C3A}</a:tableStyleId>
              </a:tblPr>
              <a:tblGrid>
                <a:gridCol w="5605884">
                  <a:extLst>
                    <a:ext uri="{9D8B030D-6E8A-4147-A177-3AD203B41FA5}">
                      <a16:colId xmlns:a16="http://schemas.microsoft.com/office/drawing/2014/main" val="3296433765"/>
                    </a:ext>
                  </a:extLst>
                </a:gridCol>
                <a:gridCol w="5605884">
                  <a:extLst>
                    <a:ext uri="{9D8B030D-6E8A-4147-A177-3AD203B41FA5}">
                      <a16:colId xmlns:a16="http://schemas.microsoft.com/office/drawing/2014/main" val="4133591633"/>
                    </a:ext>
                  </a:extLst>
                </a:gridCol>
              </a:tblGrid>
              <a:tr h="474752">
                <a:tc>
                  <a:txBody>
                    <a:bodyPr/>
                    <a:lstStyle/>
                    <a:p>
                      <a:pPr algn="ctr"/>
                      <a:r>
                        <a:rPr lang="en-GB" sz="2400" dirty="0"/>
                        <a:t>Fiction</a:t>
                      </a:r>
                    </a:p>
                  </a:txBody>
                  <a:tcPr/>
                </a:tc>
                <a:tc>
                  <a:txBody>
                    <a:bodyPr/>
                    <a:lstStyle/>
                    <a:p>
                      <a:pPr algn="ctr"/>
                      <a:r>
                        <a:rPr lang="en-GB" sz="2400" dirty="0"/>
                        <a:t>Fact</a:t>
                      </a:r>
                    </a:p>
                  </a:txBody>
                  <a:tcPr/>
                </a:tc>
                <a:extLst>
                  <a:ext uri="{0D108BD9-81ED-4DB2-BD59-A6C34878D82A}">
                    <a16:rowId xmlns:a16="http://schemas.microsoft.com/office/drawing/2014/main" val="2647782614"/>
                  </a:ext>
                </a:extLst>
              </a:tr>
              <a:tr h="664653">
                <a:tc>
                  <a:txBody>
                    <a:bodyPr/>
                    <a:lstStyle/>
                    <a:p>
                      <a:r>
                        <a:rPr lang="en-GB" dirty="0"/>
                        <a:t>Reception teachers should be tracking against the ELGs throughout the year</a:t>
                      </a:r>
                    </a:p>
                  </a:txBody>
                  <a:tcPr/>
                </a:tc>
                <a:tc>
                  <a:txBody>
                    <a:bodyPr/>
                    <a:lstStyle/>
                    <a:p>
                      <a:r>
                        <a:rPr lang="en-GB" dirty="0"/>
                        <a:t>The EYFS profile is an end of Year R health check to demonstrate how a child has achieved against the ELGs</a:t>
                      </a:r>
                    </a:p>
                  </a:txBody>
                  <a:tcPr/>
                </a:tc>
                <a:extLst>
                  <a:ext uri="{0D108BD9-81ED-4DB2-BD59-A6C34878D82A}">
                    <a16:rowId xmlns:a16="http://schemas.microsoft.com/office/drawing/2014/main" val="3451808377"/>
                  </a:ext>
                </a:extLst>
              </a:tr>
              <a:tr h="949505">
                <a:tc>
                  <a:txBody>
                    <a:bodyPr/>
                    <a:lstStyle/>
                    <a:p>
                      <a:r>
                        <a:rPr lang="en-GB" dirty="0"/>
                        <a:t>Children need to be reading yellow book band texts to achieve the ELGs for reading </a:t>
                      </a:r>
                    </a:p>
                  </a:txBody>
                  <a:tcPr/>
                </a:tc>
                <a:tc>
                  <a:txBody>
                    <a:bodyPr/>
                    <a:lstStyle/>
                    <a:p>
                      <a:r>
                        <a:rPr lang="en-GB" dirty="0"/>
                        <a:t>To make a judgement you should look at the ELG descriptor and consider if it is a ‘best fit’ to describe what the child has achieved</a:t>
                      </a:r>
                    </a:p>
                  </a:txBody>
                  <a:tcPr/>
                </a:tc>
                <a:extLst>
                  <a:ext uri="{0D108BD9-81ED-4DB2-BD59-A6C34878D82A}">
                    <a16:rowId xmlns:a16="http://schemas.microsoft.com/office/drawing/2014/main" val="3573772422"/>
                  </a:ext>
                </a:extLst>
              </a:tr>
              <a:tr h="664653">
                <a:tc>
                  <a:txBody>
                    <a:bodyPr/>
                    <a:lstStyle/>
                    <a:p>
                      <a:r>
                        <a:rPr lang="en-GB" dirty="0"/>
                        <a:t>The LA no longer moderates all schools, so you don’t have to share the data with them</a:t>
                      </a:r>
                    </a:p>
                  </a:txBody>
                  <a:tcPr/>
                </a:tc>
                <a:tc>
                  <a:txBody>
                    <a:bodyPr/>
                    <a:lstStyle/>
                    <a:p>
                      <a:r>
                        <a:rPr lang="en-GB" dirty="0"/>
                        <a:t>You can still access moderation support </a:t>
                      </a:r>
                    </a:p>
                  </a:txBody>
                  <a:tcPr/>
                </a:tc>
                <a:extLst>
                  <a:ext uri="{0D108BD9-81ED-4DB2-BD59-A6C34878D82A}">
                    <a16:rowId xmlns:a16="http://schemas.microsoft.com/office/drawing/2014/main" val="363833699"/>
                  </a:ext>
                </a:extLst>
              </a:tr>
              <a:tr h="949505">
                <a:tc>
                  <a:txBody>
                    <a:bodyPr/>
                    <a:lstStyle/>
                    <a:p>
                      <a:r>
                        <a:rPr lang="en-GB" dirty="0"/>
                        <a:t>Teachers should collect evidence for each ELG through the year so they can justify their judgements when completing the profile</a:t>
                      </a:r>
                    </a:p>
                  </a:txBody>
                  <a:tcPr/>
                </a:tc>
                <a:tc>
                  <a:txBody>
                    <a:bodyPr/>
                    <a:lstStyle/>
                    <a:p>
                      <a:r>
                        <a:rPr lang="en-GB" dirty="0"/>
                        <a:t>You do not have to record evidence to demonstrate a child’s learning </a:t>
                      </a:r>
                    </a:p>
                  </a:txBody>
                  <a:tcPr/>
                </a:tc>
                <a:extLst>
                  <a:ext uri="{0D108BD9-81ED-4DB2-BD59-A6C34878D82A}">
                    <a16:rowId xmlns:a16="http://schemas.microsoft.com/office/drawing/2014/main" val="1953694983"/>
                  </a:ext>
                </a:extLst>
              </a:tr>
              <a:tr h="664653">
                <a:tc>
                  <a:txBody>
                    <a:bodyPr/>
                    <a:lstStyle/>
                    <a:p>
                      <a:r>
                        <a:rPr lang="en-GB" dirty="0"/>
                        <a:t>You can make up your own exemplification materials </a:t>
                      </a:r>
                    </a:p>
                  </a:txBody>
                  <a:tcPr/>
                </a:tc>
                <a:tc>
                  <a:txBody>
                    <a:bodyPr/>
                    <a:lstStyle/>
                    <a:p>
                      <a:r>
                        <a:rPr lang="en-GB" dirty="0"/>
                        <a:t>You don’t have to report the 3 COEL, but you may choose to</a:t>
                      </a:r>
                    </a:p>
                  </a:txBody>
                  <a:tcPr/>
                </a:tc>
                <a:extLst>
                  <a:ext uri="{0D108BD9-81ED-4DB2-BD59-A6C34878D82A}">
                    <a16:rowId xmlns:a16="http://schemas.microsoft.com/office/drawing/2014/main" val="1793921734"/>
                  </a:ext>
                </a:extLst>
              </a:tr>
              <a:tr h="664653">
                <a:tc>
                  <a:txBody>
                    <a:bodyPr/>
                    <a:lstStyle/>
                    <a:p>
                      <a:r>
                        <a:rPr lang="en-GB" dirty="0"/>
                        <a:t>Children cannot achieve the literacy ELGs if they do not write a full paragraph which is correctly punctuated </a:t>
                      </a:r>
                    </a:p>
                  </a:txBody>
                  <a:tcPr/>
                </a:tc>
                <a:tc>
                  <a:txBody>
                    <a:bodyPr/>
                    <a:lstStyle/>
                    <a:p>
                      <a:endParaRPr lang="en-GB" dirty="0"/>
                    </a:p>
                  </a:txBody>
                  <a:tcPr/>
                </a:tc>
                <a:extLst>
                  <a:ext uri="{0D108BD9-81ED-4DB2-BD59-A6C34878D82A}">
                    <a16:rowId xmlns:a16="http://schemas.microsoft.com/office/drawing/2014/main" val="849667989"/>
                  </a:ext>
                </a:extLst>
              </a:tr>
            </a:tbl>
          </a:graphicData>
        </a:graphic>
      </p:graphicFrame>
      <p:sp>
        <p:nvSpPr>
          <p:cNvPr id="3" name="Title 2">
            <a:extLst>
              <a:ext uri="{FF2B5EF4-FFF2-40B4-BE49-F238E27FC236}">
                <a16:creationId xmlns:a16="http://schemas.microsoft.com/office/drawing/2014/main" id="{C1AD3FDC-1844-4E93-9DFF-A9DEA6D0EFDD}"/>
              </a:ext>
            </a:extLst>
          </p:cNvPr>
          <p:cNvSpPr>
            <a:spLocks noGrp="1"/>
          </p:cNvSpPr>
          <p:nvPr>
            <p:ph type="title"/>
          </p:nvPr>
        </p:nvSpPr>
        <p:spPr/>
        <p:txBody>
          <a:bodyPr/>
          <a:lstStyle/>
          <a:p>
            <a:r>
              <a:rPr lang="en-GB" b="1" dirty="0"/>
              <a:t>Fact or Fiction? </a:t>
            </a:r>
          </a:p>
        </p:txBody>
      </p:sp>
    </p:spTree>
    <p:extLst>
      <p:ext uri="{BB962C8B-B14F-4D97-AF65-F5344CB8AC3E}">
        <p14:creationId xmlns:p14="http://schemas.microsoft.com/office/powerpoint/2010/main" val="255944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6890FD-B3A5-4C36-9FC1-C1E09F5798EA}"/>
              </a:ext>
            </a:extLst>
          </p:cNvPr>
          <p:cNvSpPr>
            <a:spLocks noGrp="1"/>
          </p:cNvSpPr>
          <p:nvPr>
            <p:ph idx="1"/>
          </p:nvPr>
        </p:nvSpPr>
        <p:spPr/>
        <p:txBody>
          <a:bodyPr/>
          <a:lstStyle/>
          <a:p>
            <a:pPr algn="l"/>
            <a:endParaRPr lang="en-GB" sz="1800" b="0" i="0" u="none" strike="noStrike" baseline="0" dirty="0">
              <a:solidFill>
                <a:srgbClr val="000000"/>
              </a:solidFill>
              <a:latin typeface="Arial" panose="020B0604020202020204" pitchFamily="34" charset="0"/>
            </a:endParaRPr>
          </a:p>
          <a:p>
            <a:pPr marL="0" indent="0" algn="ctr">
              <a:buNone/>
            </a:pPr>
            <a:r>
              <a:rPr lang="en-US" sz="3200" b="0" i="1" u="none" strike="noStrike" baseline="0" dirty="0">
                <a:latin typeface="Arial" panose="020B0604020202020204" pitchFamily="34" charset="0"/>
              </a:rPr>
              <a:t>When completing the EYFSP, teachers should </a:t>
            </a:r>
            <a:r>
              <a:rPr lang="en-US" sz="3200" b="1" i="1" u="none" strike="noStrike" baseline="0" dirty="0">
                <a:latin typeface="Arial" panose="020B0604020202020204" pitchFamily="34" charset="0"/>
              </a:rPr>
              <a:t>use only the ELG descriptors to assess whether or not a child has met the expected level of development. Teachers must not assess against additional elements </a:t>
            </a:r>
            <a:r>
              <a:rPr lang="en-US" sz="3200" b="0" i="1" u="none" strike="noStrike" baseline="0" dirty="0">
                <a:latin typeface="Arial" panose="020B0604020202020204" pitchFamily="34" charset="0"/>
              </a:rPr>
              <a:t>that are not set out in the ELG descriptor for the purposes of completing the EYFSP. </a:t>
            </a:r>
          </a:p>
          <a:p>
            <a:pPr marL="0" indent="0" algn="ctr">
              <a:buNone/>
            </a:pPr>
            <a:r>
              <a:rPr lang="en-US" sz="1800" i="1" dirty="0">
                <a:latin typeface="Arial" panose="020B0604020202020204" pitchFamily="34" charset="0"/>
              </a:rPr>
              <a:t>Taken from DfE letter dates 8</a:t>
            </a:r>
            <a:r>
              <a:rPr lang="en-US" sz="1800" i="1" baseline="30000" dirty="0">
                <a:latin typeface="Arial" panose="020B0604020202020204" pitchFamily="34" charset="0"/>
              </a:rPr>
              <a:t>th</a:t>
            </a:r>
            <a:r>
              <a:rPr lang="en-US" sz="1800" i="1" dirty="0">
                <a:latin typeface="Arial" panose="020B0604020202020204" pitchFamily="34" charset="0"/>
              </a:rPr>
              <a:t> March 2022</a:t>
            </a:r>
            <a:endParaRPr lang="en-GB" i="1" dirty="0"/>
          </a:p>
        </p:txBody>
      </p:sp>
      <p:sp>
        <p:nvSpPr>
          <p:cNvPr id="3" name="Title 2">
            <a:extLst>
              <a:ext uri="{FF2B5EF4-FFF2-40B4-BE49-F238E27FC236}">
                <a16:creationId xmlns:a16="http://schemas.microsoft.com/office/drawing/2014/main" id="{ACA4B34F-F891-4BBE-9952-1EF3209C5DAE}"/>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77482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BB6B0C-3C81-4A8D-9A9B-85F983FBF297}"/>
              </a:ext>
            </a:extLst>
          </p:cNvPr>
          <p:cNvSpPr>
            <a:spLocks noGrp="1"/>
          </p:cNvSpPr>
          <p:nvPr>
            <p:ph idx="1"/>
          </p:nvPr>
        </p:nvSpPr>
        <p:spPr/>
        <p:txBody>
          <a:bodyPr>
            <a:normAutofit fontScale="92500" lnSpcReduction="20000"/>
          </a:bodyPr>
          <a:lstStyle/>
          <a:p>
            <a:r>
              <a:rPr lang="en-GB" dirty="0"/>
              <a:t>DfE and Ofsted are clear that the EYFSP is not an accountability measure for teachers, for schools or for the LA and should not be used in this way</a:t>
            </a:r>
          </a:p>
          <a:p>
            <a:r>
              <a:rPr lang="en-GB" dirty="0"/>
              <a:t>Its purpose is to give a holistic view of child development at the end of the EYFS, and to support a child’s transition into key stage 1 by encouraging professional judgement</a:t>
            </a:r>
          </a:p>
          <a:p>
            <a:r>
              <a:rPr lang="en-GB" dirty="0"/>
              <a:t>Data will still be collected to give an overall picture of child development at a national and local level, to inform policy decisions and research </a:t>
            </a:r>
          </a:p>
          <a:p>
            <a:r>
              <a:rPr lang="en-GB" dirty="0"/>
              <a:t>EYFSP assessment is being described as a low stakes assessment </a:t>
            </a:r>
          </a:p>
          <a:p>
            <a:endParaRPr lang="en-GB" dirty="0"/>
          </a:p>
          <a:p>
            <a:pPr marL="0" indent="0" algn="ctr">
              <a:buNone/>
            </a:pPr>
            <a:r>
              <a:rPr lang="en-GB" sz="3000" b="1" i="1" dirty="0"/>
              <a:t>“Teachers are in the best position to assess their children. We trust the professional judgement of teachers to accurately complete the profile and report their data” </a:t>
            </a:r>
          </a:p>
          <a:p>
            <a:pPr marL="0" indent="0" algn="ctr">
              <a:buNone/>
            </a:pPr>
            <a:r>
              <a:rPr lang="en-GB" sz="1700" dirty="0"/>
              <a:t>Taken from recent DfE slides LA spring term regional events </a:t>
            </a:r>
          </a:p>
          <a:p>
            <a:pPr marL="0" indent="0" algn="ctr">
              <a:buNone/>
            </a:pPr>
            <a:endParaRPr lang="en-GB" i="1" dirty="0"/>
          </a:p>
        </p:txBody>
      </p:sp>
      <p:sp>
        <p:nvSpPr>
          <p:cNvPr id="3" name="Title 2">
            <a:extLst>
              <a:ext uri="{FF2B5EF4-FFF2-40B4-BE49-F238E27FC236}">
                <a16:creationId xmlns:a16="http://schemas.microsoft.com/office/drawing/2014/main" id="{7409DDB4-88DF-44B3-885B-B952A27411A6}"/>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4472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362E3-ADDC-4154-9130-AAED100A9C8B}"/>
              </a:ext>
            </a:extLst>
          </p:cNvPr>
          <p:cNvSpPr>
            <a:spLocks noGrp="1"/>
          </p:cNvSpPr>
          <p:nvPr>
            <p:ph idx="1"/>
          </p:nvPr>
        </p:nvSpPr>
        <p:spPr/>
        <p:txBody>
          <a:bodyPr/>
          <a:lstStyle/>
          <a:p>
            <a:r>
              <a:rPr lang="en-US" dirty="0">
                <a:hlinkClick r:id="rId3"/>
              </a:rPr>
              <a:t>Early Years Foundation Stage videos – YouTube</a:t>
            </a:r>
            <a:endParaRPr lang="en-US" dirty="0"/>
          </a:p>
          <a:p>
            <a:r>
              <a:rPr lang="en-US" dirty="0"/>
              <a:t>7 new videos which demonstrate the kinds of conversations that Year R practitioners will be having across the country to describe children’s achievement in relation to the new Early Learning Goals </a:t>
            </a:r>
          </a:p>
          <a:p>
            <a:r>
              <a:rPr lang="en-US" dirty="0"/>
              <a:t>Vodcast link – this explains the changes to the EYFSP and what is different this year  </a:t>
            </a:r>
            <a:r>
              <a:rPr lang="en-US" dirty="0">
                <a:hlinkClick r:id="rId4"/>
              </a:rPr>
              <a:t>Exemplification materials for schools | From pregnancy to children aged 5 (foundationyears.org.uk)</a:t>
            </a:r>
            <a:endParaRPr lang="en-US" dirty="0"/>
          </a:p>
          <a:p>
            <a:r>
              <a:rPr lang="en-US" dirty="0">
                <a:hlinkClick r:id="rId5"/>
              </a:rPr>
              <a:t>EYFS supporting information for case study videos (publishing.service.gov.uk)</a:t>
            </a:r>
            <a:endParaRPr lang="en-GB" dirty="0"/>
          </a:p>
        </p:txBody>
      </p:sp>
      <p:sp>
        <p:nvSpPr>
          <p:cNvPr id="3" name="Title 2">
            <a:extLst>
              <a:ext uri="{FF2B5EF4-FFF2-40B4-BE49-F238E27FC236}">
                <a16:creationId xmlns:a16="http://schemas.microsoft.com/office/drawing/2014/main" id="{79221B41-5548-441D-A397-5F7BE5880710}"/>
              </a:ext>
            </a:extLst>
          </p:cNvPr>
          <p:cNvSpPr>
            <a:spLocks noGrp="1"/>
          </p:cNvSpPr>
          <p:nvPr>
            <p:ph type="title"/>
          </p:nvPr>
        </p:nvSpPr>
        <p:spPr/>
        <p:txBody>
          <a:bodyPr/>
          <a:lstStyle/>
          <a:p>
            <a:r>
              <a:rPr lang="en-GB" b="1" dirty="0"/>
              <a:t>Video exemplification materials </a:t>
            </a:r>
          </a:p>
        </p:txBody>
      </p:sp>
    </p:spTree>
    <p:extLst>
      <p:ext uri="{BB962C8B-B14F-4D97-AF65-F5344CB8AC3E}">
        <p14:creationId xmlns:p14="http://schemas.microsoft.com/office/powerpoint/2010/main" val="14599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75E4FD-F8D5-427A-A702-B99F07F9C637}"/>
              </a:ext>
            </a:extLst>
          </p:cNvPr>
          <p:cNvSpPr>
            <a:spLocks noGrp="1"/>
          </p:cNvSpPr>
          <p:nvPr>
            <p:ph idx="1"/>
          </p:nvPr>
        </p:nvSpPr>
        <p:spPr/>
        <p:txBody>
          <a:bodyPr/>
          <a:lstStyle/>
          <a:p>
            <a:r>
              <a:rPr lang="en-US" dirty="0">
                <a:hlinkClick r:id="rId3"/>
              </a:rPr>
              <a:t>Early Years Foundation Stage: Exemplification materials - Case Study 4 – YouTube</a:t>
            </a:r>
            <a:endParaRPr lang="en-US" dirty="0"/>
          </a:p>
          <a:p>
            <a:r>
              <a:rPr lang="en-US" dirty="0">
                <a:hlinkClick r:id="rId4"/>
              </a:rPr>
              <a:t>Early Years Foundation Stage: Exemplification materials - Case Study 7 – YouTube</a:t>
            </a:r>
            <a:endParaRPr lang="en-US" dirty="0"/>
          </a:p>
          <a:p>
            <a:r>
              <a:rPr lang="en-US" dirty="0">
                <a:hlinkClick r:id="rId5"/>
              </a:rPr>
              <a:t>Early Years Foundation Stage: Exemplification materials - Case Study 2 - YouTube</a:t>
            </a:r>
            <a:endParaRPr lang="en-GB" dirty="0"/>
          </a:p>
        </p:txBody>
      </p:sp>
      <p:sp>
        <p:nvSpPr>
          <p:cNvPr id="3" name="Title 2">
            <a:extLst>
              <a:ext uri="{FF2B5EF4-FFF2-40B4-BE49-F238E27FC236}">
                <a16:creationId xmlns:a16="http://schemas.microsoft.com/office/drawing/2014/main" id="{31152596-EF5A-411B-8176-B65305798732}"/>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83037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D33C97-2A72-4209-90A9-843AB4C8B8B3}"/>
              </a:ext>
            </a:extLst>
          </p:cNvPr>
          <p:cNvSpPr>
            <a:spLocks noGrp="1"/>
          </p:cNvSpPr>
          <p:nvPr>
            <p:ph idx="1"/>
          </p:nvPr>
        </p:nvSpPr>
        <p:spPr/>
        <p:txBody>
          <a:bodyPr/>
          <a:lstStyle/>
          <a:p>
            <a:pPr marL="0" indent="0">
              <a:buNone/>
            </a:pPr>
            <a:r>
              <a:rPr lang="en-US" dirty="0">
                <a:hlinkClick r:id="rId3"/>
              </a:rPr>
              <a:t>Early years foundation stage profile handbook_2022 (publishing.service.gov.uk)</a:t>
            </a:r>
            <a:endParaRPr lang="en-US" dirty="0"/>
          </a:p>
          <a:p>
            <a:endParaRPr lang="en-GB" dirty="0"/>
          </a:p>
        </p:txBody>
      </p:sp>
      <p:sp>
        <p:nvSpPr>
          <p:cNvPr id="3" name="Title 2">
            <a:extLst>
              <a:ext uri="{FF2B5EF4-FFF2-40B4-BE49-F238E27FC236}">
                <a16:creationId xmlns:a16="http://schemas.microsoft.com/office/drawing/2014/main" id="{592C6DDA-1D6E-453D-97F3-4822FE056570}"/>
              </a:ext>
            </a:extLst>
          </p:cNvPr>
          <p:cNvSpPr>
            <a:spLocks noGrp="1"/>
          </p:cNvSpPr>
          <p:nvPr>
            <p:ph type="title"/>
          </p:nvPr>
        </p:nvSpPr>
        <p:spPr/>
        <p:txBody>
          <a:bodyPr/>
          <a:lstStyle/>
          <a:p>
            <a:r>
              <a:rPr lang="en-GB" b="1" dirty="0"/>
              <a:t>The EYFS Profile Handbook 2022</a:t>
            </a:r>
          </a:p>
        </p:txBody>
      </p:sp>
      <p:pic>
        <p:nvPicPr>
          <p:cNvPr id="5" name="Picture 4">
            <a:extLst>
              <a:ext uri="{FF2B5EF4-FFF2-40B4-BE49-F238E27FC236}">
                <a16:creationId xmlns:a16="http://schemas.microsoft.com/office/drawing/2014/main" id="{2CF5CF41-29FA-4EE1-AF70-A9718E233CB7}"/>
              </a:ext>
            </a:extLst>
          </p:cNvPr>
          <p:cNvPicPr>
            <a:picLocks noChangeAspect="1"/>
          </p:cNvPicPr>
          <p:nvPr/>
        </p:nvPicPr>
        <p:blipFill>
          <a:blip r:embed="rId4"/>
          <a:stretch>
            <a:fillRect/>
          </a:stretch>
        </p:blipFill>
        <p:spPr>
          <a:xfrm>
            <a:off x="8207726" y="1446014"/>
            <a:ext cx="3984274" cy="5161955"/>
          </a:xfrm>
          <a:prstGeom prst="rect">
            <a:avLst/>
          </a:prstGeom>
          <a:effectLst>
            <a:outerShdw blurRad="50800" dist="38100" dir="8100000" algn="tr" rotWithShape="0">
              <a:prstClr val="black">
                <a:alpha val="40000"/>
              </a:prstClr>
            </a:outerShdw>
          </a:effectLst>
          <a:scene3d>
            <a:camera prst="isometricOffAxis1Right"/>
            <a:lightRig rig="threePt" dir="t"/>
          </a:scene3d>
        </p:spPr>
      </p:pic>
      <p:pic>
        <p:nvPicPr>
          <p:cNvPr id="6" name="Picture 5">
            <a:extLst>
              <a:ext uri="{FF2B5EF4-FFF2-40B4-BE49-F238E27FC236}">
                <a16:creationId xmlns:a16="http://schemas.microsoft.com/office/drawing/2014/main" id="{874E3351-A12C-4919-8DCF-3A3348CE5914}"/>
              </a:ext>
            </a:extLst>
          </p:cNvPr>
          <p:cNvPicPr>
            <a:picLocks noChangeAspect="1"/>
          </p:cNvPicPr>
          <p:nvPr/>
        </p:nvPicPr>
        <p:blipFill>
          <a:blip r:embed="rId5"/>
          <a:stretch>
            <a:fillRect/>
          </a:stretch>
        </p:blipFill>
        <p:spPr>
          <a:xfrm>
            <a:off x="4573433" y="2451750"/>
            <a:ext cx="3045134" cy="4290164"/>
          </a:xfrm>
          <a:prstGeom prst="rect">
            <a:avLst/>
          </a:prstGeom>
          <a:effectLst>
            <a:outerShdw blurRad="50800" dist="38100" dir="8100000" algn="tr" rotWithShape="0">
              <a:prstClr val="black">
                <a:alpha val="40000"/>
              </a:prstClr>
            </a:outerShdw>
          </a:effectLst>
          <a:scene3d>
            <a:camera prst="isometricOffAxis1Right"/>
            <a:lightRig rig="threePt" dir="t"/>
          </a:scene3d>
        </p:spPr>
      </p:pic>
    </p:spTree>
    <p:extLst>
      <p:ext uri="{BB962C8B-B14F-4D97-AF65-F5344CB8AC3E}">
        <p14:creationId xmlns:p14="http://schemas.microsoft.com/office/powerpoint/2010/main" val="2314313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44FDAC-ABFB-4476-8DA1-43D7526201B3}"/>
              </a:ext>
            </a:extLst>
          </p:cNvPr>
          <p:cNvSpPr>
            <a:spLocks noGrp="1"/>
          </p:cNvSpPr>
          <p:nvPr>
            <p:ph idx="1"/>
          </p:nvPr>
        </p:nvSpPr>
        <p:spPr/>
        <p:txBody>
          <a:bodyPr>
            <a:normAutofit fontScale="92500" lnSpcReduction="20000"/>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Listening, Attention and Understanding ELG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Children at the expected level of development will: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Listen attentively and respond to what they hear with relevant questions, comments and actions when being read to and during whole class discussions and small group interactions; - Make comments about what they have heard and ask questions to clarify their understanding; - Hold conversation when engaged in back-and-forth exchanges with their teacher and peers.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Speaking ELG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Children at the expected level of development will:</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 Participate in small group, class and one-to-one discussions, offering their own ideas, using recently introduced vocabulary; - Offer explanations for why things might happen, making use of recently introduced vocabulary from stories, non-fiction, rhymes and poems when appropriate; - Express their ideas and feelings about their experiences using full sentences, including use of past, present, and future tenses and making use of conjunctions, with modelling and support from their teacher.</a:t>
            </a:r>
          </a:p>
          <a:p>
            <a:endParaRPr lang="en-GB" dirty="0"/>
          </a:p>
        </p:txBody>
      </p:sp>
      <p:sp>
        <p:nvSpPr>
          <p:cNvPr id="3" name="Title 2">
            <a:extLst>
              <a:ext uri="{FF2B5EF4-FFF2-40B4-BE49-F238E27FC236}">
                <a16:creationId xmlns:a16="http://schemas.microsoft.com/office/drawing/2014/main" id="{7B8BD6A1-17E2-497B-80EB-90A1988AF948}"/>
              </a:ext>
            </a:extLst>
          </p:cNvPr>
          <p:cNvSpPr>
            <a:spLocks noGrp="1"/>
          </p:cNvSpPr>
          <p:nvPr>
            <p:ph type="title"/>
          </p:nvPr>
        </p:nvSpPr>
        <p:spPr/>
        <p:txBody>
          <a:bodyPr/>
          <a:lstStyle/>
          <a:p>
            <a:r>
              <a:rPr lang="en-GB" b="1" dirty="0"/>
              <a:t>Prime Areas – Communication and Language </a:t>
            </a:r>
          </a:p>
        </p:txBody>
      </p:sp>
    </p:spTree>
    <p:extLst>
      <p:ext uri="{BB962C8B-B14F-4D97-AF65-F5344CB8AC3E}">
        <p14:creationId xmlns:p14="http://schemas.microsoft.com/office/powerpoint/2010/main" val="191638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4CE8D-2891-4B90-8875-26B51878412E}"/>
              </a:ext>
            </a:extLst>
          </p:cNvPr>
          <p:cNvSpPr>
            <a:spLocks noGrp="1"/>
          </p:cNvSpPr>
          <p:nvPr>
            <p:ph idx="1"/>
          </p:nvPr>
        </p:nvSpPr>
        <p:spPr>
          <a:xfrm>
            <a:off x="522223" y="1879203"/>
            <a:ext cx="11014247" cy="4429522"/>
          </a:xfrm>
        </p:spPr>
        <p:txBody>
          <a:bodyPr>
            <a:normAutofit fontScale="92500" lnSpcReduction="10000"/>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Self-Regulation ELG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Show an understanding of their own feelings and those of others, and begin to regulate their behaviour accordingly; - Set and work towards simple goals, being able to wait for what they want and control their immediate impulses when appropriate; - Give focused attention to what the teacher says, responding appropriately even when engaged in activity, and show an ability to follow instructions involving several ideas or actions.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Managing Self ELG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Be confident to try new activities and show independence, resilience and perseverance in the face of challenge; - Explain the reasons for rules, know right from wrong and try to behave accordingly; - Manage their own basic hygiene and personal needs, including dressing, going to the toilet, and understanding the importance of healthy food choices.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Building Relationships ELG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 and play cooperatively and take turns with others; - Form positive attachments to adults and friendships with peers; Show sensitivity to their own and to others’ needs.</a:t>
            </a: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DCB8B2A4-BB70-4400-9F9D-8675E4881197}"/>
              </a:ext>
            </a:extLst>
          </p:cNvPr>
          <p:cNvSpPr>
            <a:spLocks noGrp="1"/>
          </p:cNvSpPr>
          <p:nvPr>
            <p:ph type="title"/>
          </p:nvPr>
        </p:nvSpPr>
        <p:spPr/>
        <p:txBody>
          <a:bodyPr/>
          <a:lstStyle/>
          <a:p>
            <a:r>
              <a:rPr lang="en-GB" b="1" dirty="0"/>
              <a:t>Prime Areas - PSED</a:t>
            </a:r>
          </a:p>
        </p:txBody>
      </p:sp>
    </p:spTree>
    <p:extLst>
      <p:ext uri="{BB962C8B-B14F-4D97-AF65-F5344CB8AC3E}">
        <p14:creationId xmlns:p14="http://schemas.microsoft.com/office/powerpoint/2010/main" val="2232327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4D128-4BAA-4DC0-896D-787CB38C3000}"/>
              </a:ext>
            </a:extLst>
          </p:cNvPr>
          <p:cNvSpPr>
            <a:spLocks noGrp="1"/>
          </p:cNvSpPr>
          <p:nvPr>
            <p:ph idx="1"/>
          </p:nvPr>
        </p:nvSpPr>
        <p:spPr/>
        <p:txBody>
          <a:bodyPr/>
          <a:lstStyle/>
          <a:p>
            <a:r>
              <a:rPr lang="en-GB" dirty="0">
                <a:hlinkClick r:id="rId3"/>
              </a:rPr>
              <a:t>Finn manages emotions - Siren Films</a:t>
            </a:r>
            <a:endParaRPr lang="en-GB" dirty="0"/>
          </a:p>
          <a:p>
            <a:pPr marL="0" indent="0">
              <a:buNone/>
            </a:pPr>
            <a:r>
              <a:rPr lang="en-GB" dirty="0"/>
              <a:t>Watch the clip and discuss. Do you think Finn was demonstrating learning at the expected level of development at the end of Year R for the following ELGs:</a:t>
            </a:r>
          </a:p>
          <a:p>
            <a:r>
              <a:rPr lang="en-GB" dirty="0"/>
              <a:t>Listening and Attention </a:t>
            </a:r>
          </a:p>
          <a:p>
            <a:r>
              <a:rPr lang="en-GB" dirty="0"/>
              <a:t>Speaking</a:t>
            </a:r>
          </a:p>
          <a:p>
            <a:r>
              <a:rPr lang="en-GB" dirty="0"/>
              <a:t>Self-regulation</a:t>
            </a:r>
          </a:p>
          <a:p>
            <a:pPr marL="0" indent="0">
              <a:buNone/>
            </a:pPr>
            <a:endParaRPr lang="en-GB" dirty="0"/>
          </a:p>
        </p:txBody>
      </p:sp>
      <p:sp>
        <p:nvSpPr>
          <p:cNvPr id="3" name="Title 2">
            <a:extLst>
              <a:ext uri="{FF2B5EF4-FFF2-40B4-BE49-F238E27FC236}">
                <a16:creationId xmlns:a16="http://schemas.microsoft.com/office/drawing/2014/main" id="{E0C624D2-17BA-40B0-A685-375BEFB3B9AD}"/>
              </a:ext>
            </a:extLst>
          </p:cNvPr>
          <p:cNvSpPr>
            <a:spLocks noGrp="1"/>
          </p:cNvSpPr>
          <p:nvPr>
            <p:ph type="title"/>
          </p:nvPr>
        </p:nvSpPr>
        <p:spPr/>
        <p:txBody>
          <a:bodyPr/>
          <a:lstStyle/>
          <a:p>
            <a:r>
              <a:rPr lang="en-GB" b="1" dirty="0"/>
              <a:t>Prime Areas – PSED and CL</a:t>
            </a:r>
          </a:p>
        </p:txBody>
      </p:sp>
    </p:spTree>
    <p:extLst>
      <p:ext uri="{BB962C8B-B14F-4D97-AF65-F5344CB8AC3E}">
        <p14:creationId xmlns:p14="http://schemas.microsoft.com/office/powerpoint/2010/main" val="197008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94FCD1-2938-4607-84BD-4D994CCBC2D2}"/>
              </a:ext>
            </a:extLst>
          </p:cNvPr>
          <p:cNvSpPr>
            <a:spLocks noGrp="1"/>
          </p:cNvSpPr>
          <p:nvPr>
            <p:ph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Gross Motor Skills ELG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Children at the expected level of development will: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Negotiate space and obstacles safely, with consideration for themselves and others; - Demonstrate strength, balance and coordination when playing; - Move energetically, such as running, jumping, dancing, hopping, skipping and climbing.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Fine Motor Skills ELG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Children at the expected level of development will: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Hold a pencil effectively in preparation for fluent writing – using the tripod grip in almost all cases; - Use a range of small tools, including scissors, paint brushes and cutlery; - Begin to show accuracy and care when drawing.</a:t>
            </a:r>
          </a:p>
          <a:p>
            <a:endParaRPr lang="en-GB" dirty="0"/>
          </a:p>
        </p:txBody>
      </p:sp>
      <p:sp>
        <p:nvSpPr>
          <p:cNvPr id="3" name="Title 2">
            <a:extLst>
              <a:ext uri="{FF2B5EF4-FFF2-40B4-BE49-F238E27FC236}">
                <a16:creationId xmlns:a16="http://schemas.microsoft.com/office/drawing/2014/main" id="{FE395C5C-3934-4232-A75F-E8E12BADAD27}"/>
              </a:ext>
            </a:extLst>
          </p:cNvPr>
          <p:cNvSpPr>
            <a:spLocks noGrp="1"/>
          </p:cNvSpPr>
          <p:nvPr>
            <p:ph type="title"/>
          </p:nvPr>
        </p:nvSpPr>
        <p:spPr/>
        <p:txBody>
          <a:bodyPr/>
          <a:lstStyle/>
          <a:p>
            <a:r>
              <a:rPr lang="en-GB" b="1" dirty="0"/>
              <a:t>Prime Areas – Physical Development </a:t>
            </a:r>
          </a:p>
        </p:txBody>
      </p:sp>
    </p:spTree>
    <p:extLst>
      <p:ext uri="{BB962C8B-B14F-4D97-AF65-F5344CB8AC3E}">
        <p14:creationId xmlns:p14="http://schemas.microsoft.com/office/powerpoint/2010/main" val="1879529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BA8B6C-87D1-43AC-A480-698D49394EDA}"/>
              </a:ext>
            </a:extLst>
          </p:cNvPr>
          <p:cNvSpPr>
            <a:spLocks noGrp="1"/>
          </p:cNvSpPr>
          <p:nvPr>
            <p:ph idx="1"/>
          </p:nvPr>
        </p:nvSpPr>
        <p:spPr/>
        <p:txBody>
          <a:bodyPr/>
          <a:lstStyle/>
          <a:p>
            <a:r>
              <a:rPr lang="en-GB" dirty="0">
                <a:hlinkClick r:id="rId3"/>
              </a:rPr>
              <a:t>Tyre balancing - Siren Films</a:t>
            </a:r>
            <a:endParaRPr lang="en-GB" dirty="0"/>
          </a:p>
          <a:p>
            <a:r>
              <a:rPr lang="en-US" dirty="0">
                <a:hlinkClick r:id="rId4"/>
              </a:rPr>
              <a:t>Types of play - co-operative - physical - Siren Films</a:t>
            </a:r>
            <a:endParaRPr lang="en-US" dirty="0"/>
          </a:p>
          <a:p>
            <a:r>
              <a:rPr lang="en-US" dirty="0">
                <a:hlinkClick r:id="rId5"/>
              </a:rPr>
              <a:t>Anna and Sky play high school kung fu - Siren Films</a:t>
            </a:r>
            <a:endParaRPr lang="en-US" dirty="0"/>
          </a:p>
          <a:p>
            <a:endParaRPr lang="en-US" dirty="0"/>
          </a:p>
          <a:p>
            <a:pPr marL="0" indent="0" algn="ctr">
              <a:buNone/>
            </a:pPr>
            <a:r>
              <a:rPr lang="en-US" dirty="0"/>
              <a:t>As you watch each of these clips write down on the post it notes words to describe what the child/children are doing which you think fit with the ELG descriptor</a:t>
            </a:r>
            <a:endParaRPr lang="en-GB" dirty="0"/>
          </a:p>
          <a:p>
            <a:endParaRPr lang="en-GB" dirty="0"/>
          </a:p>
          <a:p>
            <a:endParaRPr lang="en-GB" dirty="0"/>
          </a:p>
        </p:txBody>
      </p:sp>
      <p:sp>
        <p:nvSpPr>
          <p:cNvPr id="3" name="Title 2">
            <a:extLst>
              <a:ext uri="{FF2B5EF4-FFF2-40B4-BE49-F238E27FC236}">
                <a16:creationId xmlns:a16="http://schemas.microsoft.com/office/drawing/2014/main" id="{5305893A-2C0A-44AC-8E4E-DC073C2CF194}"/>
              </a:ext>
            </a:extLst>
          </p:cNvPr>
          <p:cNvSpPr>
            <a:spLocks noGrp="1"/>
          </p:cNvSpPr>
          <p:nvPr>
            <p:ph type="title"/>
          </p:nvPr>
        </p:nvSpPr>
        <p:spPr/>
        <p:txBody>
          <a:bodyPr/>
          <a:lstStyle/>
          <a:p>
            <a:r>
              <a:rPr lang="en-GB" b="1" dirty="0"/>
              <a:t>Prime Areas - PD</a:t>
            </a:r>
          </a:p>
        </p:txBody>
      </p:sp>
    </p:spTree>
    <p:extLst>
      <p:ext uri="{BB962C8B-B14F-4D97-AF65-F5344CB8AC3E}">
        <p14:creationId xmlns:p14="http://schemas.microsoft.com/office/powerpoint/2010/main" val="370427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C26914-83A2-40BE-88D1-E73A7B70022D}"/>
              </a:ext>
            </a:extLst>
          </p:cNvPr>
          <p:cNvSpPr>
            <a:spLocks noGrp="1"/>
          </p:cNvSpPr>
          <p:nvPr>
            <p:ph idx="1"/>
          </p:nvPr>
        </p:nvSpPr>
        <p:spPr/>
        <p:txBody>
          <a:bodyPr/>
          <a:lstStyle/>
          <a:p>
            <a:r>
              <a:rPr lang="en-US" dirty="0">
                <a:hlinkClick r:id="rId3"/>
              </a:rPr>
              <a:t>Building a path - Siren Films</a:t>
            </a:r>
            <a:endParaRPr lang="en-US" dirty="0"/>
          </a:p>
          <a:p>
            <a:r>
              <a:rPr lang="en-US" dirty="0"/>
              <a:t>Reflect on any area of learning demonstrated and refer back to the ELGs. Are any of these children are demonstrating the expected level of development for the area you are focusing on?</a:t>
            </a:r>
          </a:p>
        </p:txBody>
      </p:sp>
      <p:sp>
        <p:nvSpPr>
          <p:cNvPr id="3" name="Title 2">
            <a:extLst>
              <a:ext uri="{FF2B5EF4-FFF2-40B4-BE49-F238E27FC236}">
                <a16:creationId xmlns:a16="http://schemas.microsoft.com/office/drawing/2014/main" id="{92144D16-533A-4211-9552-E4E75C9C51C3}"/>
              </a:ext>
            </a:extLst>
          </p:cNvPr>
          <p:cNvSpPr>
            <a:spLocks noGrp="1"/>
          </p:cNvSpPr>
          <p:nvPr>
            <p:ph type="title"/>
          </p:nvPr>
        </p:nvSpPr>
        <p:spPr/>
        <p:txBody>
          <a:bodyPr/>
          <a:lstStyle/>
          <a:p>
            <a:r>
              <a:rPr lang="en-GB" b="1" dirty="0"/>
              <a:t>Overall Observations </a:t>
            </a:r>
          </a:p>
        </p:txBody>
      </p:sp>
    </p:spTree>
    <p:extLst>
      <p:ext uri="{BB962C8B-B14F-4D97-AF65-F5344CB8AC3E}">
        <p14:creationId xmlns:p14="http://schemas.microsoft.com/office/powerpoint/2010/main" val="229599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391CF2-2492-4368-A9AF-EFAAE6B92B81}"/>
              </a:ext>
            </a:extLst>
          </p:cNvPr>
          <p:cNvSpPr>
            <a:spLocks noGrp="1"/>
          </p:cNvSpPr>
          <p:nvPr>
            <p:ph idx="1"/>
          </p:nvPr>
        </p:nvSpPr>
        <p:spPr/>
        <p:txBody>
          <a:bodyPr/>
          <a:lstStyle/>
          <a:p>
            <a:r>
              <a:rPr lang="en-US" dirty="0">
                <a:hlinkClick r:id="rId3"/>
              </a:rPr>
              <a:t>Chapter 1 – Curriculum and the EYFS Profile under the new EYFS - YouTube</a:t>
            </a:r>
            <a:endParaRPr lang="en-GB" dirty="0"/>
          </a:p>
        </p:txBody>
      </p:sp>
      <p:sp>
        <p:nvSpPr>
          <p:cNvPr id="3" name="Title 2">
            <a:extLst>
              <a:ext uri="{FF2B5EF4-FFF2-40B4-BE49-F238E27FC236}">
                <a16:creationId xmlns:a16="http://schemas.microsoft.com/office/drawing/2014/main" id="{B1A84DE8-1662-4457-BCC6-8E4E74F8DC41}"/>
              </a:ext>
            </a:extLst>
          </p:cNvPr>
          <p:cNvSpPr>
            <a:spLocks noGrp="1"/>
          </p:cNvSpPr>
          <p:nvPr>
            <p:ph type="title"/>
          </p:nvPr>
        </p:nvSpPr>
        <p:spPr/>
        <p:txBody>
          <a:bodyPr/>
          <a:lstStyle/>
          <a:p>
            <a:endParaRPr lang="en-GB" dirty="0"/>
          </a:p>
        </p:txBody>
      </p:sp>
      <p:pic>
        <p:nvPicPr>
          <p:cNvPr id="5" name="Picture 4">
            <a:extLst>
              <a:ext uri="{FF2B5EF4-FFF2-40B4-BE49-F238E27FC236}">
                <a16:creationId xmlns:a16="http://schemas.microsoft.com/office/drawing/2014/main" id="{2B0C80B6-717E-47C4-858B-CA6F140ED44E}"/>
              </a:ext>
            </a:extLst>
          </p:cNvPr>
          <p:cNvPicPr>
            <a:picLocks noChangeAspect="1"/>
          </p:cNvPicPr>
          <p:nvPr/>
        </p:nvPicPr>
        <p:blipFill>
          <a:blip r:embed="rId4"/>
          <a:stretch>
            <a:fillRect/>
          </a:stretch>
        </p:blipFill>
        <p:spPr>
          <a:xfrm>
            <a:off x="811838" y="2592887"/>
            <a:ext cx="5101034" cy="3458423"/>
          </a:xfrm>
          <a:prstGeom prst="rect">
            <a:avLst/>
          </a:prstGeom>
        </p:spPr>
      </p:pic>
      <p:pic>
        <p:nvPicPr>
          <p:cNvPr id="7" name="Picture 6">
            <a:extLst>
              <a:ext uri="{FF2B5EF4-FFF2-40B4-BE49-F238E27FC236}">
                <a16:creationId xmlns:a16="http://schemas.microsoft.com/office/drawing/2014/main" id="{77822A0E-E455-4619-9F1C-0970CCF27A5E}"/>
              </a:ext>
            </a:extLst>
          </p:cNvPr>
          <p:cNvPicPr>
            <a:picLocks noChangeAspect="1"/>
          </p:cNvPicPr>
          <p:nvPr/>
        </p:nvPicPr>
        <p:blipFill>
          <a:blip r:embed="rId5"/>
          <a:stretch>
            <a:fillRect/>
          </a:stretch>
        </p:blipFill>
        <p:spPr>
          <a:xfrm>
            <a:off x="6858678" y="3138259"/>
            <a:ext cx="5101034" cy="3557392"/>
          </a:xfrm>
          <a:prstGeom prst="rect">
            <a:avLst/>
          </a:prstGeom>
        </p:spPr>
      </p:pic>
    </p:spTree>
    <p:extLst>
      <p:ext uri="{BB962C8B-B14F-4D97-AF65-F5344CB8AC3E}">
        <p14:creationId xmlns:p14="http://schemas.microsoft.com/office/powerpoint/2010/main" val="16341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5B28CF-B0E8-4EE7-8006-1D630B7284EB}"/>
              </a:ext>
            </a:extLst>
          </p:cNvPr>
          <p:cNvSpPr>
            <a:spLocks noGrp="1"/>
          </p:cNvSpPr>
          <p:nvPr>
            <p:ph idx="1"/>
          </p:nvPr>
        </p:nvSpPr>
        <p:spPr>
          <a:xfrm>
            <a:off x="522224" y="1879203"/>
            <a:ext cx="11152034" cy="4429522"/>
          </a:xfrm>
        </p:spPr>
        <p:txBody>
          <a:bodyPr>
            <a:normAutofit fontScale="92500" lnSpcReduction="20000"/>
          </a:bodyPr>
          <a:lstStyle/>
          <a:p>
            <a:r>
              <a:rPr lang="en-GB" dirty="0"/>
              <a:t>Schools should decide on their own individual approach to moderation</a:t>
            </a:r>
          </a:p>
          <a:p>
            <a:r>
              <a:rPr lang="en-GB" dirty="0"/>
              <a:t>Collaborative process with colleagues</a:t>
            </a:r>
          </a:p>
          <a:p>
            <a:r>
              <a:rPr lang="en-GB" dirty="0"/>
              <a:t>Supporting quality assurance of teacher assessment </a:t>
            </a:r>
          </a:p>
          <a:p>
            <a:r>
              <a:rPr lang="en-GB" dirty="0"/>
              <a:t>CPD opportunity</a:t>
            </a:r>
          </a:p>
          <a:p>
            <a:r>
              <a:rPr lang="en-GB" dirty="0"/>
              <a:t>Does not mean you have to collect or record evidence, it is about peer-to-peer moderation conversations </a:t>
            </a:r>
          </a:p>
          <a:p>
            <a:endParaRPr lang="en-GB" dirty="0"/>
          </a:p>
          <a:p>
            <a:r>
              <a:rPr lang="en-GB" dirty="0"/>
              <a:t>Discussion Point</a:t>
            </a:r>
          </a:p>
          <a:p>
            <a:pPr marL="0" indent="0">
              <a:buNone/>
            </a:pPr>
            <a:r>
              <a:rPr lang="en-GB" dirty="0"/>
              <a:t>Share your best moderation practice with others</a:t>
            </a:r>
          </a:p>
          <a:p>
            <a:pPr marL="0" indent="0">
              <a:buNone/>
            </a:pPr>
            <a:r>
              <a:rPr lang="en-GB" dirty="0"/>
              <a:t>How do you moderate, who do you moderate with, when do you moderate?</a:t>
            </a:r>
          </a:p>
          <a:p>
            <a:pPr marL="0" indent="0">
              <a:buNone/>
            </a:pPr>
            <a:r>
              <a:rPr lang="en-GB" dirty="0"/>
              <a:t>What would make it even better? Would you like any further external support? </a:t>
            </a:r>
          </a:p>
          <a:p>
            <a:pPr marL="0" indent="0">
              <a:buNone/>
            </a:pPr>
            <a:r>
              <a:rPr lang="en-GB" dirty="0"/>
              <a:t>What form should this take?</a:t>
            </a:r>
          </a:p>
          <a:p>
            <a:endParaRPr lang="en-GB" dirty="0"/>
          </a:p>
        </p:txBody>
      </p:sp>
      <p:sp>
        <p:nvSpPr>
          <p:cNvPr id="3" name="Title 2">
            <a:extLst>
              <a:ext uri="{FF2B5EF4-FFF2-40B4-BE49-F238E27FC236}">
                <a16:creationId xmlns:a16="http://schemas.microsoft.com/office/drawing/2014/main" id="{61355C58-52B9-4603-8871-BCDEA03B8E1E}"/>
              </a:ext>
            </a:extLst>
          </p:cNvPr>
          <p:cNvSpPr>
            <a:spLocks noGrp="1"/>
          </p:cNvSpPr>
          <p:nvPr>
            <p:ph type="title"/>
          </p:nvPr>
        </p:nvSpPr>
        <p:spPr/>
        <p:txBody>
          <a:bodyPr/>
          <a:lstStyle/>
          <a:p>
            <a:r>
              <a:rPr lang="en-GB" b="1" dirty="0"/>
              <a:t>What is moderation like for you now? </a:t>
            </a:r>
          </a:p>
        </p:txBody>
      </p:sp>
    </p:spTree>
    <p:extLst>
      <p:ext uri="{BB962C8B-B14F-4D97-AF65-F5344CB8AC3E}">
        <p14:creationId xmlns:p14="http://schemas.microsoft.com/office/powerpoint/2010/main" val="3276259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E2513D-6748-49ED-B796-F02A2917B75A}"/>
              </a:ext>
            </a:extLst>
          </p:cNvPr>
          <p:cNvSpPr>
            <a:spLocks noGrp="1"/>
          </p:cNvSpPr>
          <p:nvPr>
            <p:ph idx="1"/>
          </p:nvPr>
        </p:nvSpPr>
        <p:spPr/>
        <p:txBody>
          <a:bodyPr/>
          <a:lstStyle/>
          <a:p>
            <a:pPr marL="0" indent="0">
              <a:buNone/>
            </a:pPr>
            <a:r>
              <a:rPr lang="en-GB" dirty="0">
                <a:hlinkClick r:id="rId2"/>
              </a:rPr>
              <a:t>Ella.harbut@portsmouthcc.gov.uk</a:t>
            </a:r>
            <a:endParaRPr lang="en-GB" dirty="0"/>
          </a:p>
          <a:p>
            <a:pPr marL="0" indent="0">
              <a:buNone/>
            </a:pPr>
            <a:r>
              <a:rPr lang="en-GB" dirty="0">
                <a:hlinkClick r:id="rId3"/>
              </a:rPr>
              <a:t>Sue.bowler@portsmouthcc.gov.uk</a:t>
            </a:r>
            <a:endParaRPr lang="en-GB" dirty="0"/>
          </a:p>
          <a:p>
            <a:pPr marL="0" indent="0">
              <a:buNone/>
            </a:pPr>
            <a:endParaRPr lang="en-GB" dirty="0"/>
          </a:p>
          <a:p>
            <a:pPr marL="0" indent="0">
              <a:buNone/>
            </a:pPr>
            <a:r>
              <a:rPr lang="en-GB" dirty="0"/>
              <a:t>EYFS Managers in Schools Cluster – 14</a:t>
            </a:r>
            <a:r>
              <a:rPr lang="en-GB" baseline="30000" dirty="0"/>
              <a:t>th</a:t>
            </a:r>
            <a:r>
              <a:rPr lang="en-GB" dirty="0"/>
              <a:t> June 4-5pm (please note change of date if you had already booked a place)</a:t>
            </a:r>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6A055DE0-BAE1-4B54-91DA-B64F52096215}"/>
              </a:ext>
            </a:extLst>
          </p:cNvPr>
          <p:cNvSpPr>
            <a:spLocks noGrp="1"/>
          </p:cNvSpPr>
          <p:nvPr>
            <p:ph type="title"/>
          </p:nvPr>
        </p:nvSpPr>
        <p:spPr/>
        <p:txBody>
          <a:bodyPr/>
          <a:lstStyle/>
          <a:p>
            <a:r>
              <a:rPr lang="en-GB" b="1" dirty="0"/>
              <a:t>Further Support </a:t>
            </a:r>
          </a:p>
        </p:txBody>
      </p:sp>
    </p:spTree>
    <p:extLst>
      <p:ext uri="{BB962C8B-B14F-4D97-AF65-F5344CB8AC3E}">
        <p14:creationId xmlns:p14="http://schemas.microsoft.com/office/powerpoint/2010/main" val="71817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F150C8C0-130D-4046-A288-4F10944F3E7A}"/>
              </a:ext>
            </a:extLst>
          </p:cNvPr>
          <p:cNvSpPr>
            <a:spLocks noGrp="1" noChangeArrowheads="1"/>
          </p:cNvSpPr>
          <p:nvPr>
            <p:ph type="sldNum" sz="quarter" idx="11"/>
          </p:nvPr>
        </p:nvSpPr>
        <p:spPr bwMode="auto">
          <a:xfrm>
            <a:off x="468313" y="6540500"/>
            <a:ext cx="21336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91440" bIns="45720" numCol="1" anchor="t" anchorCtr="0" compatLnSpc="1">
            <a:prstTxWarp prst="textNoShape">
              <a:avLst/>
            </a:prstTxWarp>
          </a:bodyPr>
          <a:lstStyle>
            <a:defPPr>
              <a:defRPr lang="en-GB"/>
            </a:defPPr>
            <a:lvl1pPr algn="l" rtl="0" eaLnBrk="1" fontAlgn="base" hangingPunct="1">
              <a:spcBef>
                <a:spcPct val="0"/>
              </a:spcBef>
              <a:spcAft>
                <a:spcPct val="0"/>
              </a:spcAft>
              <a:defRPr sz="11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defRPr/>
            </a:pPr>
            <a:fld id="{40B1F400-B102-4645-BD1D-182B61922146}" type="slidenum">
              <a:rPr lang="en-GB" altLang="en-US" smtClean="0"/>
              <a:pPr>
                <a:spcBef>
                  <a:spcPct val="0"/>
                </a:spcBef>
                <a:buFontTx/>
                <a:buNone/>
                <a:defRPr/>
              </a:pPr>
              <a:t>29</a:t>
            </a:fld>
            <a:endParaRPr lang="en-GB" altLang="en-US" sz="1100"/>
          </a:p>
        </p:txBody>
      </p:sp>
      <p:pic>
        <p:nvPicPr>
          <p:cNvPr id="11267" name="Picture 22">
            <a:extLst>
              <a:ext uri="{FF2B5EF4-FFF2-40B4-BE49-F238E27FC236}">
                <a16:creationId xmlns:a16="http://schemas.microsoft.com/office/drawing/2014/main" id="{C3D92D6D-A79E-4748-9A7E-5FA9247F3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11570112"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1">
            <a:extLst>
              <a:ext uri="{FF2B5EF4-FFF2-40B4-BE49-F238E27FC236}">
                <a16:creationId xmlns:a16="http://schemas.microsoft.com/office/drawing/2014/main" id="{877E8DAB-2312-4A85-A622-63A4ACEE6983}"/>
              </a:ext>
            </a:extLst>
          </p:cNvPr>
          <p:cNvSpPr>
            <a:spLocks noChangeArrowheads="1"/>
          </p:cNvSpPr>
          <p:nvPr/>
        </p:nvSpPr>
        <p:spPr bwMode="auto">
          <a:xfrm>
            <a:off x="1703388" y="158750"/>
            <a:ext cx="8710612" cy="1201738"/>
          </a:xfrm>
          <a:prstGeom prst="rect">
            <a:avLst/>
          </a:prstGeom>
          <a:solidFill>
            <a:srgbClr val="FFF200"/>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720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Segoe UI Black" panose="020B0A02040204020203" pitchFamily="34" charset="0"/>
                <a:cs typeface="Segoe UI Black" panose="020B0A02040204020203" pitchFamily="34" charset="0"/>
              </a:rPr>
              <a:t>New for 2022… </a:t>
            </a:r>
            <a:endParaRPr lang="en-GB" altLang="en-US" sz="6600" dirty="0">
              <a:solidFill>
                <a:srgbClr val="52BACD"/>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008BFD90-D881-4F8E-A5B9-4EFC3C9672E6}"/>
              </a:ext>
            </a:extLst>
          </p:cNvPr>
          <p:cNvSpPr txBox="1"/>
          <p:nvPr/>
        </p:nvSpPr>
        <p:spPr>
          <a:xfrm>
            <a:off x="1711326" y="1514475"/>
            <a:ext cx="4346575" cy="1862138"/>
          </a:xfrm>
          <a:prstGeom prst="rect">
            <a:avLst/>
          </a:prstGeom>
          <a:solidFill>
            <a:srgbClr val="31578B"/>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defRPr/>
            </a:pPr>
            <a:r>
              <a:rPr lang="en-GB" sz="250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rPr>
              <a:t>Core Package - £395</a:t>
            </a:r>
          </a:p>
          <a:p>
            <a:pPr>
              <a:defRPr/>
            </a:pPr>
            <a:endParaRPr lang="en-GB" sz="500" dirty="0">
              <a:solidFill>
                <a:srgbClr val="FFFFFF"/>
              </a:solidFill>
              <a:latin typeface="Arial Rounded MT Bold" panose="020F0704030504030204" pitchFamily="34" charset="0"/>
              <a:ea typeface="Calibri" panose="020F0502020204030204" pitchFamily="34" charset="0"/>
            </a:endParaRP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5 virtual workshops</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Access to video library (15 titles) </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4 Bitesize virtual workshops (choice of either new to EYFS or communication and language) </a:t>
            </a:r>
          </a:p>
        </p:txBody>
      </p:sp>
      <p:sp>
        <p:nvSpPr>
          <p:cNvPr id="8" name="TextBox 7">
            <a:extLst>
              <a:ext uri="{FF2B5EF4-FFF2-40B4-BE49-F238E27FC236}">
                <a16:creationId xmlns:a16="http://schemas.microsoft.com/office/drawing/2014/main" id="{4C17AFB1-E43F-4A21-8B87-F8731ED49507}"/>
              </a:ext>
            </a:extLst>
          </p:cNvPr>
          <p:cNvSpPr txBox="1"/>
          <p:nvPr/>
        </p:nvSpPr>
        <p:spPr>
          <a:xfrm>
            <a:off x="6218238" y="1514475"/>
            <a:ext cx="4203700" cy="4862870"/>
          </a:xfrm>
          <a:prstGeom prst="rect">
            <a:avLst/>
          </a:prstGeom>
          <a:solidFill>
            <a:srgbClr val="52BACD"/>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defRPr/>
            </a:pPr>
            <a:r>
              <a:rPr lang="en-GB" sz="250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rPr>
              <a:t>Build Your Own Package -                              individually priced</a:t>
            </a:r>
          </a:p>
          <a:p>
            <a:pPr>
              <a:defRPr/>
            </a:pPr>
            <a:endParaRPr lang="en-GB" sz="500" dirty="0">
              <a:solidFill>
                <a:srgbClr val="FFFFFF"/>
              </a:solidFill>
              <a:latin typeface="Arial Rounded MT Bold" panose="020F0704030504030204" pitchFamily="34" charset="0"/>
              <a:ea typeface="Calibri" panose="020F0502020204030204" pitchFamily="34" charset="0"/>
            </a:endParaRP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2 hour virtual workshops - £65 </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2 hour Early Years Officer visit - £100  </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3 hour onsite PSCP training for staff teams - £170 </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2 hour onsite training for staff teams -  £200 </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Each 1 hour bitesize new to the       EYFS virtual workshop - £45 or all 4 for £150</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Each 1 hour bitesize      communication and                                    language virtual workshop                      - £45 or all 4 for £150</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2 hour experience                                   workshops (face to face)                             - £100</a:t>
            </a:r>
          </a:p>
        </p:txBody>
      </p:sp>
      <p:sp>
        <p:nvSpPr>
          <p:cNvPr id="9" name="TextBox 8">
            <a:extLst>
              <a:ext uri="{FF2B5EF4-FFF2-40B4-BE49-F238E27FC236}">
                <a16:creationId xmlns:a16="http://schemas.microsoft.com/office/drawing/2014/main" id="{84F6559F-8C40-4A4B-9258-09E5F6BDFC63}"/>
              </a:ext>
            </a:extLst>
          </p:cNvPr>
          <p:cNvSpPr txBox="1"/>
          <p:nvPr/>
        </p:nvSpPr>
        <p:spPr>
          <a:xfrm>
            <a:off x="1711326" y="3462338"/>
            <a:ext cx="4346575" cy="2646878"/>
          </a:xfrm>
          <a:prstGeom prst="rect">
            <a:avLst/>
          </a:prstGeom>
          <a:solidFill>
            <a:srgbClr val="99CC63"/>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defRPr/>
            </a:pPr>
            <a:r>
              <a:rPr lang="en-GB" sz="250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rPr>
              <a:t>Enhanced Package - £675</a:t>
            </a:r>
          </a:p>
          <a:p>
            <a:pPr>
              <a:defRPr/>
            </a:pPr>
            <a:endParaRPr lang="en-GB" sz="500" dirty="0">
              <a:solidFill>
                <a:srgbClr val="FFFFFF"/>
              </a:solidFill>
              <a:latin typeface="Arial Rounded MT Bold" panose="020F0704030504030204" pitchFamily="34" charset="0"/>
              <a:ea typeface="Calibri" panose="020F0502020204030204" pitchFamily="34" charset="0"/>
            </a:endParaRP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5 virtual workshops</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2 hour Early Years Officer visit</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3 hour onsite PSCP training for staff teams</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2 hour onsite training for staff teams</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4 Bitesize new to EYFS virtual workshops</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4 Bitesize communication and language virtual workshops</a:t>
            </a:r>
          </a:p>
          <a:p>
            <a:pPr marL="285750" indent="-285750">
              <a:buFont typeface="Courier New" panose="02070309020205020404" pitchFamily="49" charset="0"/>
              <a:buChar char="o"/>
              <a:defRPr/>
            </a:pPr>
            <a:r>
              <a:rPr lang="en-GB" sz="1700" dirty="0">
                <a:solidFill>
                  <a:srgbClr val="FFFFFF"/>
                </a:solidFill>
                <a:latin typeface="+mj-lt"/>
                <a:ea typeface="Calibri" panose="020F0502020204030204" pitchFamily="34" charset="0"/>
              </a:rPr>
              <a:t>Access to video library</a:t>
            </a:r>
            <a:r>
              <a:rPr lang="en-GB" sz="1700" dirty="0">
                <a:solidFill>
                  <a:srgbClr val="FFFFFF"/>
                </a:solidFill>
                <a:latin typeface="Arial Rounded MT Bold" panose="020F0704030504030204" pitchFamily="34" charset="0"/>
                <a:ea typeface="Calibri" panose="020F0502020204030204" pitchFamily="34" charset="0"/>
                <a:cs typeface="Times New Roman" panose="02020603050405020304" pitchFamily="18" charset="0"/>
              </a:rPr>
              <a:t>  </a:t>
            </a:r>
          </a:p>
        </p:txBody>
      </p:sp>
      <p:sp>
        <p:nvSpPr>
          <p:cNvPr id="11272" name="Wave 2">
            <a:extLst>
              <a:ext uri="{FF2B5EF4-FFF2-40B4-BE49-F238E27FC236}">
                <a16:creationId xmlns:a16="http://schemas.microsoft.com/office/drawing/2014/main" id="{97F387F8-134E-455D-AFF7-44FBABE31982}"/>
              </a:ext>
            </a:extLst>
          </p:cNvPr>
          <p:cNvSpPr>
            <a:spLocks noChangeArrowheads="1"/>
          </p:cNvSpPr>
          <p:nvPr/>
        </p:nvSpPr>
        <p:spPr bwMode="auto">
          <a:xfrm>
            <a:off x="6311900" y="1412876"/>
            <a:ext cx="3455988" cy="733663"/>
          </a:xfrm>
          <a:prstGeom prst="wave">
            <a:avLst>
              <a:gd name="adj1" fmla="val 125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1273" name="Rectangle: Rounded Corners 11">
            <a:extLst>
              <a:ext uri="{FF2B5EF4-FFF2-40B4-BE49-F238E27FC236}">
                <a16:creationId xmlns:a16="http://schemas.microsoft.com/office/drawing/2014/main" id="{3899677D-650C-47D0-974C-0F058C2F34EE}"/>
              </a:ext>
            </a:extLst>
          </p:cNvPr>
          <p:cNvSpPr>
            <a:spLocks noChangeArrowheads="1"/>
          </p:cNvSpPr>
          <p:nvPr/>
        </p:nvSpPr>
        <p:spPr bwMode="auto">
          <a:xfrm>
            <a:off x="1631950" y="1268414"/>
            <a:ext cx="3932238" cy="40862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pic>
        <p:nvPicPr>
          <p:cNvPr id="11274" name="Picture 11" descr="A picture containing text, vector graphics&#10;&#10;Description automatically generated">
            <a:extLst>
              <a:ext uri="{FF2B5EF4-FFF2-40B4-BE49-F238E27FC236}">
                <a16:creationId xmlns:a16="http://schemas.microsoft.com/office/drawing/2014/main" id="{CA99B1C2-D58B-43C1-83B6-AE4A865D4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5175" y="4316145"/>
            <a:ext cx="187325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1B38CA-3DBB-4731-9060-E4C4177429AD}"/>
              </a:ext>
            </a:extLst>
          </p:cNvPr>
          <p:cNvSpPr>
            <a:spLocks noGrp="1"/>
          </p:cNvSpPr>
          <p:nvPr>
            <p:ph idx="1"/>
          </p:nvPr>
        </p:nvSpPr>
        <p:spPr/>
        <p:txBody>
          <a:bodyPr>
            <a:normAutofit lnSpcReduction="10000"/>
          </a:bodyPr>
          <a:lstStyle/>
          <a:p>
            <a:r>
              <a:rPr lang="en-GB" dirty="0"/>
              <a:t>To support a successful transition to Key Stage 1 by informing the professional dialogue between EYFS and Year 1 teachers</a:t>
            </a:r>
          </a:p>
          <a:p>
            <a:r>
              <a:rPr lang="en-GB" dirty="0"/>
              <a:t>Practitioners are expected to use their </a:t>
            </a:r>
            <a:r>
              <a:rPr lang="en-GB" b="1" dirty="0"/>
              <a:t>professional judgement </a:t>
            </a:r>
            <a:r>
              <a:rPr lang="en-GB" dirty="0"/>
              <a:t>to make assessments, based on their </a:t>
            </a:r>
            <a:r>
              <a:rPr lang="en-GB" b="1" dirty="0"/>
              <a:t>knowledge and understanding of what the child knows, understands and can do</a:t>
            </a:r>
          </a:p>
          <a:p>
            <a:r>
              <a:rPr lang="en-GB" dirty="0"/>
              <a:t>Information shared with Year 1 colleagues about each child’s stage of development and learning needs should be used to plan the year 1 curriculum to meet the needs of all children. </a:t>
            </a:r>
          </a:p>
          <a:p>
            <a:r>
              <a:rPr lang="en-GB" dirty="0"/>
              <a:t>The EYFS profile is also used to inform parents about their child’s development </a:t>
            </a:r>
          </a:p>
          <a:p>
            <a:r>
              <a:rPr lang="en-GB" dirty="0"/>
              <a:t>The EYFS profile is an end of year summative assessment. It should not be used as a curriculum or for ongoing assessment </a:t>
            </a:r>
          </a:p>
        </p:txBody>
      </p:sp>
      <p:sp>
        <p:nvSpPr>
          <p:cNvPr id="3" name="Title 2">
            <a:extLst>
              <a:ext uri="{FF2B5EF4-FFF2-40B4-BE49-F238E27FC236}">
                <a16:creationId xmlns:a16="http://schemas.microsoft.com/office/drawing/2014/main" id="{35383FEC-C5E3-4E9C-AAA5-50CE84974F71}"/>
              </a:ext>
            </a:extLst>
          </p:cNvPr>
          <p:cNvSpPr>
            <a:spLocks noGrp="1"/>
          </p:cNvSpPr>
          <p:nvPr>
            <p:ph type="title"/>
          </p:nvPr>
        </p:nvSpPr>
        <p:spPr/>
        <p:txBody>
          <a:bodyPr/>
          <a:lstStyle/>
          <a:p>
            <a:r>
              <a:rPr lang="en-GB" b="1" dirty="0"/>
              <a:t>Purpose of the Profile </a:t>
            </a:r>
          </a:p>
        </p:txBody>
      </p:sp>
    </p:spTree>
    <p:extLst>
      <p:ext uri="{BB962C8B-B14F-4D97-AF65-F5344CB8AC3E}">
        <p14:creationId xmlns:p14="http://schemas.microsoft.com/office/powerpoint/2010/main" val="2679979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83A72A-D54B-4982-8F3F-C8E2965D59CD}"/>
              </a:ext>
            </a:extLst>
          </p:cNvPr>
          <p:cNvSpPr>
            <a:spLocks noGrp="1"/>
          </p:cNvSpPr>
          <p:nvPr>
            <p:ph idx="1"/>
          </p:nvPr>
        </p:nvSpPr>
        <p:spPr/>
        <p:txBody>
          <a:bodyPr/>
          <a:lstStyle/>
          <a:p>
            <a:r>
              <a:rPr lang="en-GB" dirty="0"/>
              <a:t>Mix with other schools and share your judgements and engage in professional dialogue about your cohorts</a:t>
            </a:r>
          </a:p>
          <a:p>
            <a:r>
              <a:rPr lang="en-GB" dirty="0"/>
              <a:t>Raise ELGs you have looked at and want further clarification on</a:t>
            </a:r>
          </a:p>
          <a:p>
            <a:r>
              <a:rPr lang="en-GB" dirty="0"/>
              <a:t>Raise (anonymised children) and discuss learning that you think demonstrates the expected level or that you think is emerging </a:t>
            </a:r>
          </a:p>
          <a:p>
            <a:r>
              <a:rPr lang="en-GB" dirty="0"/>
              <a:t>Raise (anonymised children) and discuss learning that is ‘stuck’ – what can you do to move this on?</a:t>
            </a:r>
          </a:p>
          <a:p>
            <a:endParaRPr lang="en-GB" dirty="0"/>
          </a:p>
          <a:p>
            <a:pPr marL="0" indent="0">
              <a:buNone/>
            </a:pPr>
            <a:endParaRPr lang="en-GB" dirty="0"/>
          </a:p>
          <a:p>
            <a:endParaRPr lang="en-GB" dirty="0"/>
          </a:p>
        </p:txBody>
      </p:sp>
      <p:sp>
        <p:nvSpPr>
          <p:cNvPr id="3" name="Title 2">
            <a:extLst>
              <a:ext uri="{FF2B5EF4-FFF2-40B4-BE49-F238E27FC236}">
                <a16:creationId xmlns:a16="http://schemas.microsoft.com/office/drawing/2014/main" id="{CAD1465B-2A1D-4344-890A-CCB76AE60C49}"/>
              </a:ext>
            </a:extLst>
          </p:cNvPr>
          <p:cNvSpPr>
            <a:spLocks noGrp="1"/>
          </p:cNvSpPr>
          <p:nvPr>
            <p:ph type="title"/>
          </p:nvPr>
        </p:nvSpPr>
        <p:spPr/>
        <p:txBody>
          <a:bodyPr/>
          <a:lstStyle/>
          <a:p>
            <a:r>
              <a:rPr lang="en-GB" b="1" dirty="0"/>
              <a:t>Professional Discussions </a:t>
            </a:r>
          </a:p>
        </p:txBody>
      </p:sp>
    </p:spTree>
    <p:extLst>
      <p:ext uri="{BB962C8B-B14F-4D97-AF65-F5344CB8AC3E}">
        <p14:creationId xmlns:p14="http://schemas.microsoft.com/office/powerpoint/2010/main" val="65893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7924" y="0"/>
            <a:ext cx="12279924" cy="6833162"/>
          </a:xfrm>
        </p:spPr>
      </p:pic>
      <p:sp>
        <p:nvSpPr>
          <p:cNvPr id="4" name="Content Placeholder 3"/>
          <p:cNvSpPr>
            <a:spLocks noGrp="1"/>
          </p:cNvSpPr>
          <p:nvPr>
            <p:ph sz="half" idx="2"/>
          </p:nvPr>
        </p:nvSpPr>
        <p:spPr/>
        <p:txBody>
          <a:bodyPr/>
          <a:lstStyle/>
          <a:p>
            <a:endParaRPr lang="en-GB" dirty="0"/>
          </a:p>
        </p:txBody>
      </p:sp>
    </p:spTree>
    <p:extLst>
      <p:ext uri="{BB962C8B-B14F-4D97-AF65-F5344CB8AC3E}">
        <p14:creationId xmlns:p14="http://schemas.microsoft.com/office/powerpoint/2010/main" val="367330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2ED835-F665-42D5-AC00-7ED2A94029B8}"/>
              </a:ext>
            </a:extLst>
          </p:cNvPr>
          <p:cNvSpPr>
            <a:spLocks noGrp="1"/>
          </p:cNvSpPr>
          <p:nvPr>
            <p:ph idx="1"/>
          </p:nvPr>
        </p:nvSpPr>
        <p:spPr/>
        <p:txBody>
          <a:bodyPr/>
          <a:lstStyle/>
          <a:p>
            <a:r>
              <a:rPr lang="en-GB" dirty="0"/>
              <a:t>Practitioners using their knowledge of the children: assessment based primarily on the practitioner’s professional knowledge of what the child </a:t>
            </a:r>
            <a:r>
              <a:rPr lang="en-GB" b="1" dirty="0"/>
              <a:t>knows, remembers and can do day to day.</a:t>
            </a:r>
            <a:r>
              <a:rPr lang="en-GB" dirty="0"/>
              <a:t> It is a means of checking whether the child has learnt what has been taught or can take place during routine interactions with children and does not need to be planned or documented. </a:t>
            </a:r>
          </a:p>
          <a:p>
            <a:r>
              <a:rPr lang="en-GB" dirty="0"/>
              <a:t>Summative: assessment is based on a holistic view of what the child can demonstrate against each ELG at the end of the reception year. </a:t>
            </a:r>
          </a:p>
          <a:p>
            <a:r>
              <a:rPr lang="en-GB" dirty="0"/>
              <a:t>Informed by a range of perspectives</a:t>
            </a:r>
          </a:p>
          <a:p>
            <a:r>
              <a:rPr lang="en-GB" dirty="0"/>
              <a:t>Inclusive </a:t>
            </a:r>
          </a:p>
          <a:p>
            <a:r>
              <a:rPr lang="en-GB" dirty="0"/>
              <a:t>Underpinned by a broad curriculum and effective pedagogy</a:t>
            </a:r>
          </a:p>
        </p:txBody>
      </p:sp>
      <p:sp>
        <p:nvSpPr>
          <p:cNvPr id="3" name="Title 2">
            <a:extLst>
              <a:ext uri="{FF2B5EF4-FFF2-40B4-BE49-F238E27FC236}">
                <a16:creationId xmlns:a16="http://schemas.microsoft.com/office/drawing/2014/main" id="{1EAD8875-726A-482C-9EE2-E57405DDD9E4}"/>
              </a:ext>
            </a:extLst>
          </p:cNvPr>
          <p:cNvSpPr>
            <a:spLocks noGrp="1"/>
          </p:cNvSpPr>
          <p:nvPr>
            <p:ph type="title"/>
          </p:nvPr>
        </p:nvSpPr>
        <p:spPr/>
        <p:txBody>
          <a:bodyPr/>
          <a:lstStyle/>
          <a:p>
            <a:r>
              <a:rPr lang="en-GB" b="1" dirty="0"/>
              <a:t>Principles of the Profile </a:t>
            </a:r>
          </a:p>
        </p:txBody>
      </p:sp>
    </p:spTree>
    <p:extLst>
      <p:ext uri="{BB962C8B-B14F-4D97-AF65-F5344CB8AC3E}">
        <p14:creationId xmlns:p14="http://schemas.microsoft.com/office/powerpoint/2010/main" val="253681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CD8F07-3D30-4D38-AFC9-3042DA889DA7}"/>
              </a:ext>
            </a:extLst>
          </p:cNvPr>
          <p:cNvSpPr>
            <a:spLocks noGrp="1"/>
          </p:cNvSpPr>
          <p:nvPr>
            <p:ph idx="1"/>
          </p:nvPr>
        </p:nvSpPr>
        <p:spPr/>
        <p:txBody>
          <a:bodyPr/>
          <a:lstStyle/>
          <a:p>
            <a:pPr marL="0" indent="0" algn="ctr">
              <a:buNone/>
            </a:pPr>
            <a:r>
              <a:rPr lang="en-US" sz="2800" i="1" dirty="0"/>
              <a:t>Over the course of the reception year, teachers should plan what it is they want children to learn, and build their knowledge of what each child knows and can do. They should draw on this knowledge and </a:t>
            </a:r>
            <a:r>
              <a:rPr lang="en-US" sz="2800" b="1" i="1" dirty="0"/>
              <a:t>their own expert professional judgement to make an accurate summative assessment at the end of the year. </a:t>
            </a:r>
            <a:r>
              <a:rPr lang="en-US" sz="2800" i="1" dirty="0"/>
              <a:t>This is sufficient evidence to assess a child’s individual level of development in relation to each of the ELGs. Teachers are not expected to provide proof of the child’s level of development using physical evidence. Teachers should not record evidence.</a:t>
            </a:r>
          </a:p>
          <a:p>
            <a:pPr marL="0" indent="0" algn="ctr">
              <a:buNone/>
            </a:pPr>
            <a:r>
              <a:rPr lang="en-US" dirty="0"/>
              <a:t>2.3 EYFS Profile Handbook </a:t>
            </a:r>
            <a:endParaRPr lang="en-GB" dirty="0"/>
          </a:p>
        </p:txBody>
      </p:sp>
      <p:sp>
        <p:nvSpPr>
          <p:cNvPr id="3" name="Title 2">
            <a:extLst>
              <a:ext uri="{FF2B5EF4-FFF2-40B4-BE49-F238E27FC236}">
                <a16:creationId xmlns:a16="http://schemas.microsoft.com/office/drawing/2014/main" id="{751C2760-FE06-417A-8D94-6D3F6BC6DD60}"/>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29207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F4D7B7-C3F6-4E1C-9184-F3D8B4E833F4}"/>
              </a:ext>
            </a:extLst>
          </p:cNvPr>
          <p:cNvSpPr>
            <a:spLocks noGrp="1"/>
          </p:cNvSpPr>
          <p:nvPr>
            <p:ph idx="1"/>
          </p:nvPr>
        </p:nvSpPr>
        <p:spPr/>
        <p:txBody>
          <a:bodyPr>
            <a:normAutofit/>
          </a:bodyPr>
          <a:lstStyle/>
          <a:p>
            <a:pPr marL="0" indent="0" algn="ctr">
              <a:buNone/>
            </a:pPr>
            <a:r>
              <a:rPr lang="en-US" sz="2800" b="1" i="1" dirty="0"/>
              <a:t>Schools should not include burdensome evidence gathering requirements against any of the areas of learning in their assessment policies so that teachers and practitioners can spend as much time as possible interacting with children and directly supporting their learning and development. </a:t>
            </a:r>
            <a:r>
              <a:rPr lang="en-US" sz="2800" i="1" dirty="0"/>
              <a:t>However, teachers may find it helpful to record, in a simple way, particularly noteworthy achievements, such as what phonemes and numbers a child has learned, in order to determine what to teach next. This is sufficient to make a judgement. </a:t>
            </a:r>
            <a:r>
              <a:rPr lang="en-US" sz="2800" b="1" i="1" dirty="0"/>
              <a:t>Sources of written or photographic evidence are not required and teachers should not record evidence.</a:t>
            </a:r>
            <a:endParaRPr lang="en-GB" sz="2800" b="1" i="1" dirty="0"/>
          </a:p>
        </p:txBody>
      </p:sp>
      <p:sp>
        <p:nvSpPr>
          <p:cNvPr id="3" name="Title 2">
            <a:extLst>
              <a:ext uri="{FF2B5EF4-FFF2-40B4-BE49-F238E27FC236}">
                <a16:creationId xmlns:a16="http://schemas.microsoft.com/office/drawing/2014/main" id="{FD0CD88B-F182-4342-8F5B-1DCF82E07A82}"/>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05864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A4984E-5F0B-4E13-9529-FB533445A8A5}"/>
              </a:ext>
            </a:extLst>
          </p:cNvPr>
          <p:cNvSpPr>
            <a:spLocks noGrp="1"/>
          </p:cNvSpPr>
          <p:nvPr>
            <p:ph idx="1"/>
          </p:nvPr>
        </p:nvSpPr>
        <p:spPr/>
        <p:txBody>
          <a:bodyPr/>
          <a:lstStyle/>
          <a:p>
            <a:r>
              <a:rPr lang="en-GB" sz="2800" dirty="0"/>
              <a:t>Assessment must take place in the summer term of the academic year in which a child reaches age 5</a:t>
            </a:r>
          </a:p>
          <a:p>
            <a:r>
              <a:rPr lang="en-GB" sz="2800" dirty="0"/>
              <a:t>You must assess each child against the 17 ELGs and you may choose to provide a commentary on the 3 characteristics of effective learning </a:t>
            </a:r>
          </a:p>
          <a:p>
            <a:r>
              <a:rPr lang="en-GB" sz="2800" dirty="0"/>
              <a:t>Under the revised framework, pupils can only be assessed as Emerging (1) where they have not yet reached the expected level or Expected (2) meeting the level of development expected at the end of the EYFS for each of the 17 Early Learning Goals </a:t>
            </a:r>
          </a:p>
          <a:p>
            <a:r>
              <a:rPr lang="en-GB" sz="2800" dirty="0"/>
              <a:t>There is NO Exceeding judgement this year </a:t>
            </a:r>
          </a:p>
          <a:p>
            <a:endParaRPr lang="en-GB" dirty="0"/>
          </a:p>
        </p:txBody>
      </p:sp>
      <p:sp>
        <p:nvSpPr>
          <p:cNvPr id="3" name="Title 2">
            <a:extLst>
              <a:ext uri="{FF2B5EF4-FFF2-40B4-BE49-F238E27FC236}">
                <a16:creationId xmlns:a16="http://schemas.microsoft.com/office/drawing/2014/main" id="{36F1F249-E864-49B3-A4E3-DBEDF7921C59}"/>
              </a:ext>
            </a:extLst>
          </p:cNvPr>
          <p:cNvSpPr>
            <a:spLocks noGrp="1"/>
          </p:cNvSpPr>
          <p:nvPr>
            <p:ph type="title"/>
          </p:nvPr>
        </p:nvSpPr>
        <p:spPr/>
        <p:txBody>
          <a:bodyPr/>
          <a:lstStyle/>
          <a:p>
            <a:r>
              <a:rPr lang="en-GB" b="1" dirty="0"/>
              <a:t>Completion of the Profile </a:t>
            </a:r>
          </a:p>
        </p:txBody>
      </p:sp>
    </p:spTree>
    <p:extLst>
      <p:ext uri="{BB962C8B-B14F-4D97-AF65-F5344CB8AC3E}">
        <p14:creationId xmlns:p14="http://schemas.microsoft.com/office/powerpoint/2010/main" val="63196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41B2A1-FF7C-4516-9D20-FDDDA162F8BE}"/>
              </a:ext>
            </a:extLst>
          </p:cNvPr>
          <p:cNvSpPr>
            <a:spLocks noGrp="1"/>
          </p:cNvSpPr>
          <p:nvPr>
            <p:ph idx="1"/>
          </p:nvPr>
        </p:nvSpPr>
        <p:spPr/>
        <p:txBody>
          <a:bodyPr/>
          <a:lstStyle/>
          <a:p>
            <a:pPr marL="0" indent="0" algn="ctr">
              <a:buNone/>
            </a:pPr>
            <a:r>
              <a:rPr lang="en-US" sz="2800" i="1" dirty="0"/>
              <a:t>“The ELGs are based on typical child development at the age of 5, so most children are likely to meet the ‘expected’ level of development. Teachers should use their professional knowledge of the child to decide whether each ELG description best fits the child’s learning and development”</a:t>
            </a:r>
          </a:p>
          <a:p>
            <a:pPr marL="0" indent="0" algn="ctr">
              <a:buNone/>
            </a:pPr>
            <a:r>
              <a:rPr lang="en-US" dirty="0"/>
              <a:t>Pg 10 EYFS Profile Handbook </a:t>
            </a:r>
          </a:p>
          <a:p>
            <a:pPr marL="0" indent="0" algn="ctr">
              <a:buNone/>
            </a:pPr>
            <a:endParaRPr lang="en-US" dirty="0"/>
          </a:p>
          <a:p>
            <a:pPr marL="0" indent="0" algn="ctr">
              <a:buNone/>
            </a:pPr>
            <a:endParaRPr lang="en-US" dirty="0"/>
          </a:p>
          <a:p>
            <a:pPr marL="0" indent="0" algn="ctr">
              <a:buNone/>
            </a:pPr>
            <a:r>
              <a:rPr lang="en-US" b="1" dirty="0"/>
              <a:t>Best-fit does not mean equal mastery of all aspects of the ELG</a:t>
            </a:r>
            <a:endParaRPr lang="en-GB" b="1" dirty="0"/>
          </a:p>
        </p:txBody>
      </p:sp>
      <p:sp>
        <p:nvSpPr>
          <p:cNvPr id="3" name="Title 2">
            <a:extLst>
              <a:ext uri="{FF2B5EF4-FFF2-40B4-BE49-F238E27FC236}">
                <a16:creationId xmlns:a16="http://schemas.microsoft.com/office/drawing/2014/main" id="{8728A5E7-8A1E-4F66-BEC8-5FFC70A553E8}"/>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23495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693D1B-421E-41D1-80CB-43D1B0A7F5C0}"/>
              </a:ext>
            </a:extLst>
          </p:cNvPr>
          <p:cNvSpPr>
            <a:spLocks noGrp="1"/>
          </p:cNvSpPr>
          <p:nvPr>
            <p:ph idx="1"/>
          </p:nvPr>
        </p:nvSpPr>
        <p:spPr/>
        <p:txBody>
          <a:bodyPr/>
          <a:lstStyle/>
          <a:p>
            <a:r>
              <a:rPr lang="en-GB" dirty="0"/>
              <a:t>Deadline submission date to the LA is </a:t>
            </a:r>
            <a:r>
              <a:rPr lang="en-GB" sz="3200" b="1" dirty="0"/>
              <a:t>THURSDAY 30</a:t>
            </a:r>
            <a:r>
              <a:rPr lang="en-GB" sz="3200" b="1" baseline="30000" dirty="0"/>
              <a:t>th</a:t>
            </a:r>
            <a:r>
              <a:rPr lang="en-GB" sz="3200" b="1" dirty="0"/>
              <a:t> JUNE 2022 </a:t>
            </a:r>
          </a:p>
          <a:p>
            <a:r>
              <a:rPr lang="en-GB" dirty="0"/>
              <a:t>Submit via AVCO or SSE</a:t>
            </a:r>
          </a:p>
          <a:p>
            <a:r>
              <a:rPr lang="en-GB" sz="1800" u="sng" dirty="0">
                <a:solidFill>
                  <a:srgbClr val="0563C1"/>
                </a:solidFill>
                <a:effectLst/>
                <a:latin typeface="Arial" panose="020B0604020202020204" pitchFamily="34" charset="0"/>
                <a:ea typeface="Calibri" panose="020F0502020204030204" pitchFamily="34" charset="0"/>
                <a:hlinkClick r:id="rId3"/>
              </a:rPr>
              <a:t>education.informationservices@portsmouthcc.gov.uk</a:t>
            </a:r>
            <a:endParaRPr lang="en-GB" sz="1800" u="sng" dirty="0">
              <a:solidFill>
                <a:srgbClr val="0563C1"/>
              </a:solidFill>
              <a:effectLst/>
              <a:latin typeface="Arial" panose="020B0604020202020204" pitchFamily="34" charset="0"/>
              <a:ea typeface="Calibri" panose="020F0502020204030204" pitchFamily="34" charset="0"/>
            </a:endParaRPr>
          </a:p>
          <a:p>
            <a:endParaRPr lang="en-GB" dirty="0"/>
          </a:p>
          <a:p>
            <a:endParaRPr lang="en-GB" dirty="0"/>
          </a:p>
        </p:txBody>
      </p:sp>
      <p:sp>
        <p:nvSpPr>
          <p:cNvPr id="3" name="Title 2">
            <a:extLst>
              <a:ext uri="{FF2B5EF4-FFF2-40B4-BE49-F238E27FC236}">
                <a16:creationId xmlns:a16="http://schemas.microsoft.com/office/drawing/2014/main" id="{3CADF715-CA24-4884-93C4-5182AEBAF503}"/>
              </a:ext>
            </a:extLst>
          </p:cNvPr>
          <p:cNvSpPr>
            <a:spLocks noGrp="1"/>
          </p:cNvSpPr>
          <p:nvPr>
            <p:ph type="title"/>
          </p:nvPr>
        </p:nvSpPr>
        <p:spPr/>
        <p:txBody>
          <a:bodyPr/>
          <a:lstStyle/>
          <a:p>
            <a:r>
              <a:rPr lang="en-GB" b="1" dirty="0"/>
              <a:t>Data Submission</a:t>
            </a:r>
          </a:p>
        </p:txBody>
      </p:sp>
      <p:pic>
        <p:nvPicPr>
          <p:cNvPr id="5" name="Picture 4">
            <a:extLst>
              <a:ext uri="{FF2B5EF4-FFF2-40B4-BE49-F238E27FC236}">
                <a16:creationId xmlns:a16="http://schemas.microsoft.com/office/drawing/2014/main" id="{F2EDC61F-58D6-4FBE-8BF7-C2FCA3F68BFC}"/>
              </a:ext>
            </a:extLst>
          </p:cNvPr>
          <p:cNvPicPr>
            <a:picLocks noChangeAspect="1"/>
          </p:cNvPicPr>
          <p:nvPr/>
        </p:nvPicPr>
        <p:blipFill>
          <a:blip r:embed="rId4"/>
          <a:stretch>
            <a:fillRect/>
          </a:stretch>
        </p:blipFill>
        <p:spPr>
          <a:xfrm>
            <a:off x="2855934" y="3326555"/>
            <a:ext cx="4529659" cy="3281414"/>
          </a:xfrm>
          <a:prstGeom prst="rect">
            <a:avLst/>
          </a:prstGeom>
        </p:spPr>
      </p:pic>
    </p:spTree>
    <p:extLst>
      <p:ext uri="{BB962C8B-B14F-4D97-AF65-F5344CB8AC3E}">
        <p14:creationId xmlns:p14="http://schemas.microsoft.com/office/powerpoint/2010/main" val="1618880951"/>
      </p:ext>
    </p:extLst>
  </p:cSld>
  <p:clrMapOvr>
    <a:masterClrMapping/>
  </p:clrMapOvr>
</p:sld>
</file>

<file path=ppt/theme/theme1.xml><?xml version="1.0" encoding="utf-8"?>
<a:theme xmlns:a="http://schemas.openxmlformats.org/drawingml/2006/main" name="April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aining Font PP">
      <a:majorFont>
        <a:latin typeface="Aktiv Grotesk"/>
        <a:ea typeface=""/>
        <a:cs typeface=""/>
      </a:majorFont>
      <a:minorFont>
        <a:latin typeface="Aktiv Grotesk Cd"/>
        <a:ea typeface=""/>
        <a:cs typeface=""/>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il theme" id="{47CC057F-0C6A-4962-9E1F-D770F10E65A3}" vid="{EB0C28EF-B497-4D5E-9AF5-9F2C61325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April theme</Template>
  <TotalTime>1041</TotalTime>
  <Words>5062</Words>
  <Application>Microsoft Office PowerPoint</Application>
  <PresentationFormat>Widescreen</PresentationFormat>
  <Paragraphs>254</Paragraphs>
  <Slides>31</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Aktiv Grotesk</vt:lpstr>
      <vt:lpstr>Aktiv Grotesk Cd</vt:lpstr>
      <vt:lpstr>Arial</vt:lpstr>
      <vt:lpstr>Arial Rounded MT Bold</vt:lpstr>
      <vt:lpstr>Calibri</vt:lpstr>
      <vt:lpstr>Courier New</vt:lpstr>
      <vt:lpstr>Wingdings</vt:lpstr>
      <vt:lpstr>April theme</vt:lpstr>
      <vt:lpstr>PowerPoint Presentation</vt:lpstr>
      <vt:lpstr>The EYFS Profile Handbook 2022</vt:lpstr>
      <vt:lpstr>Purpose of the Profile </vt:lpstr>
      <vt:lpstr>Principles of the Profile </vt:lpstr>
      <vt:lpstr>PowerPoint Presentation</vt:lpstr>
      <vt:lpstr>PowerPoint Presentation</vt:lpstr>
      <vt:lpstr>Completion of the Profile </vt:lpstr>
      <vt:lpstr>PowerPoint Presentation</vt:lpstr>
      <vt:lpstr>Data Submission</vt:lpstr>
      <vt:lpstr>What will the data submission look like? </vt:lpstr>
      <vt:lpstr>Responsibilities </vt:lpstr>
      <vt:lpstr>Reporting the EYFS profile assessment </vt:lpstr>
      <vt:lpstr>A Good Level of Development (GLD)</vt:lpstr>
      <vt:lpstr>SEND</vt:lpstr>
      <vt:lpstr>Fact or Fiction? </vt:lpstr>
      <vt:lpstr>PowerPoint Presentation</vt:lpstr>
      <vt:lpstr>PowerPoint Presentation</vt:lpstr>
      <vt:lpstr>Video exemplification materials </vt:lpstr>
      <vt:lpstr>PowerPoint Presentation</vt:lpstr>
      <vt:lpstr>Prime Areas – Communication and Language </vt:lpstr>
      <vt:lpstr>Prime Areas - PSED</vt:lpstr>
      <vt:lpstr>Prime Areas – PSED and CL</vt:lpstr>
      <vt:lpstr>Prime Areas – Physical Development </vt:lpstr>
      <vt:lpstr>Prime Areas - PD</vt:lpstr>
      <vt:lpstr>Overall Observations </vt:lpstr>
      <vt:lpstr>PowerPoint Presentation</vt:lpstr>
      <vt:lpstr>What is moderation like for you now? </vt:lpstr>
      <vt:lpstr>Further Support </vt:lpstr>
      <vt:lpstr>PowerPoint Presentation</vt:lpstr>
      <vt:lpstr>Professional Discussions </vt:lpstr>
      <vt:lpstr>PowerPoint Presentation</vt:lpstr>
    </vt:vector>
  </TitlesOfParts>
  <Company>Portsmouth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Natalie</dc:creator>
  <cp:lastModifiedBy>Harbut, Ella</cp:lastModifiedBy>
  <cp:revision>41</cp:revision>
  <dcterms:created xsi:type="dcterms:W3CDTF">2021-02-22T15:39:20Z</dcterms:created>
  <dcterms:modified xsi:type="dcterms:W3CDTF">2022-06-08T10:45:11Z</dcterms:modified>
</cp:coreProperties>
</file>