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6411B1-902C-421D-9D75-D3C1DA39B149}">
  <a:tblStyle styleId="{076411B1-902C-421D-9D75-D3C1DA39B1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-12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0439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3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ctr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938858" y="4226748"/>
            <a:ext cx="10314283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3151246" y="6439135"/>
            <a:ext cx="1377620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2182753" y="3886435"/>
            <a:ext cx="1377620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4052716"/>
            <a:ext cx="10515599" cy="67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10878731"/>
            <a:ext cx="10515599" cy="35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rgbClr val="888888"/>
              </a:buClr>
              <a:buFont typeface="Arial"/>
              <a:buNone/>
              <a:defRPr sz="21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3984978"/>
            <a:ext cx="51577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5937955"/>
            <a:ext cx="51577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1" y="3984978"/>
            <a:ext cx="5183187" cy="1952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1" y="5937955"/>
            <a:ext cx="5183187" cy="8733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33837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99232"/>
              <a:buFont typeface="Arial"/>
              <a:buChar char="•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804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1426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48092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4807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4806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4804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48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48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1083733"/>
            <a:ext cx="3932237" cy="379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2340566"/>
            <a:ext cx="6172199" cy="115522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585" marR="0" lvl="1" indent="-1268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19170" marR="0" lvl="2" indent="-12669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1265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438339" marR="0" lvl="4" indent="-1263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924" marR="0" lvl="5" indent="-12624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657509" marR="0" lvl="6" indent="-12608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267093" marR="0" lvl="7" indent="-12593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876678" marR="0" lvl="8" indent="-125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865484"/>
            <a:ext cx="10515599" cy="3142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599" cy="10314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4792" marR="0" lvl="0" indent="-67746" algn="l" rtl="0">
              <a:lnSpc>
                <a:spcPct val="90000"/>
              </a:lnSpc>
              <a:spcBef>
                <a:spcPts val="1333"/>
              </a:spcBef>
              <a:buClr>
                <a:schemeClr val="dk1"/>
              </a:buClr>
              <a:buSzPct val="100891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11427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3962" marR="0" lvl="2" indent="-14810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9877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33547" marR="0" lvl="3" indent="-165047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743131" marR="0" lvl="4" indent="-16503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352716" marR="0" lvl="5" indent="-165015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962301" marR="0" lvl="6" indent="-165001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71886" marR="0" lvl="7" indent="-164986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181470" marR="0" lvl="8" indent="-164970" algn="l" rtl="0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15066907"/>
            <a:ext cx="4114800" cy="865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15066907"/>
            <a:ext cx="2743199" cy="8654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6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sF@Mayfield.Portsmouth.sch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304797" y="200037"/>
            <a:ext cx="7924800" cy="105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GB" sz="36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Restorative Approaches</a:t>
            </a:r>
            <a:endParaRPr lang="en-GB" sz="3600" b="1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04798" y="1256316"/>
            <a:ext cx="11493900" cy="136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Mayfield School, Portsmouth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GB" sz="18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Mayfield made changes to their policies and procedures for behaviour management including the development of restorative approaches. This has resulted in increased engagement of pupils and a significant reduction in exclusions. </a:t>
            </a:r>
            <a:endParaRPr lang="en-GB"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04800" y="6152847"/>
            <a:ext cx="11493900" cy="4586177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i="0" u="none" strike="noStrike" cap="non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we did 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Senior Leader committed to increasing pupil voice and pupil engagement in their education supported by the Head teacher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Key staff attended training in Restorative Approaches and cascaded it to all staff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Behaviour policy now has an emphasis on rewarding the positive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Reviewed classroom procedures – a stepped approach before removal making it clear where warnings given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Introduced same day detentions in September 2019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Staff contact parents directly on the same day via email, phone or text to back up sanctions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Staff invited (but NOT directed) to go along to the detention room and have a restorative conversation with the pupil which often results in the sanction time being reduced or cancelled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Pastoral and House staff facilitate restorative conversations between staff and pupils and pupil to pupil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Following alternative to exclusions a restorative meeting is held with the pupils and parents. Pupils are listened to and follow up actions are put in place to support them. 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Focus is on changing culture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Restorative approaches are voluntary and only used when all parties are willing to engage</a:t>
            </a: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>
              <a:solidFill>
                <a:srgbClr val="595959"/>
              </a:solidFill>
            </a:endParaRPr>
          </a:p>
          <a:p>
            <a:pPr marL="285750" lvl="0" indent="-273050" rtl="0">
              <a:spcBef>
                <a:spcPts val="0"/>
              </a:spcBef>
              <a:buClr>
                <a:srgbClr val="595959"/>
              </a:buClr>
              <a:buSzPct val="100000"/>
              <a:buChar char="•"/>
            </a:pP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04800" y="14327175"/>
            <a:ext cx="8031480" cy="17142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</a:p>
          <a:p>
            <a:pPr marL="6350" lvl="0" rtl="0">
              <a:spcBef>
                <a:spcPts val="0"/>
              </a:spcBef>
              <a:buClr>
                <a:srgbClr val="595959"/>
              </a:buClr>
              <a:buSzPct val="100000"/>
            </a:pPr>
            <a:r>
              <a:rPr lang="en-GB" sz="1800" dirty="0" smtClean="0">
                <a:solidFill>
                  <a:srgbClr val="595959"/>
                </a:solidFill>
              </a:rPr>
              <a:t>Contact Fiona Rogers, Deputy Head teacher at Mayfield School</a:t>
            </a:r>
          </a:p>
          <a:p>
            <a:pPr marL="6350" lvl="0" rtl="0">
              <a:spcBef>
                <a:spcPts val="0"/>
              </a:spcBef>
              <a:buClr>
                <a:srgbClr val="595959"/>
              </a:buClr>
              <a:buSzPct val="100000"/>
            </a:pPr>
            <a:endParaRPr lang="en-GB" sz="1800" dirty="0">
              <a:solidFill>
                <a:srgbClr val="595959"/>
              </a:solidFill>
            </a:endParaRPr>
          </a:p>
          <a:p>
            <a:pPr marL="6350" lvl="0" rtl="0">
              <a:spcBef>
                <a:spcPts val="0"/>
              </a:spcBef>
              <a:buClr>
                <a:srgbClr val="595959"/>
              </a:buClr>
              <a:buSzPct val="100000"/>
            </a:pPr>
            <a:r>
              <a:rPr lang="en-GB" sz="1800" dirty="0" smtClean="0">
                <a:solidFill>
                  <a:srgbClr val="595959"/>
                </a:solidFill>
                <a:hlinkClick r:id="rId3"/>
              </a:rPr>
              <a:t>RogersF@Mayfield.Portsmouth.sch.uk</a:t>
            </a:r>
            <a:r>
              <a:rPr lang="en-GB" sz="1800" dirty="0" smtClean="0">
                <a:solidFill>
                  <a:srgbClr val="595959"/>
                </a:solidFill>
              </a:rPr>
              <a:t> </a:t>
            </a:r>
            <a:endParaRPr lang="en-GB" sz="1800" dirty="0">
              <a:solidFill>
                <a:srgbClr val="595959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4800" y="10855350"/>
            <a:ext cx="6533100" cy="33555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</a:rPr>
              <a:t>The</a:t>
            </a: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Pupils feel listened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Pupils are now proactively seeking out staff to resolve issues that have happened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Reduction in number of pupils in detentions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Reduction in fixed term exclusions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There is more time to focus on positives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595959"/>
                </a:solidFill>
              </a:rPr>
              <a:t>Attendance is on a 3 year improvement cycle</a:t>
            </a:r>
            <a:endParaRPr lang="en-GB" dirty="0">
              <a:solidFill>
                <a:srgbClr val="595959"/>
              </a:solidFill>
            </a:endParaRPr>
          </a:p>
          <a:p>
            <a:endParaRPr lang="en-GB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 b="1" dirty="0">
              <a:solidFill>
                <a:srgbClr val="1E4E79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966895" y="10855350"/>
            <a:ext cx="4831800" cy="3355500"/>
          </a:xfrm>
          <a:prstGeom prst="rect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we learnt</a:t>
            </a:r>
            <a:endParaRPr lang="en-GB" sz="2400" b="1" dirty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1E4E79"/>
                </a:solidFill>
              </a:rPr>
              <a:t>Key learning, </a:t>
            </a:r>
            <a:r>
              <a:rPr lang="en-GB" sz="1800" dirty="0" smtClean="0">
                <a:solidFill>
                  <a:srgbClr val="1E4E79"/>
                </a:solidFill>
              </a:rPr>
              <a:t>e.g. </a:t>
            </a:r>
            <a:r>
              <a:rPr lang="en-GB" sz="1800" dirty="0">
                <a:solidFill>
                  <a:srgbClr val="1E4E79"/>
                </a:solidFill>
              </a:rPr>
              <a:t>what would you do </a:t>
            </a:r>
            <a:r>
              <a:rPr lang="en-GB" sz="1800" dirty="0" smtClean="0">
                <a:solidFill>
                  <a:srgbClr val="1E4E79"/>
                </a:solidFill>
              </a:rPr>
              <a:t>differently</a:t>
            </a:r>
          </a:p>
          <a:p>
            <a:pPr marR="0" lvl="0" algn="l" rtl="0">
              <a:spcBef>
                <a:spcPts val="0"/>
              </a:spcBef>
              <a:buSzPct val="25000"/>
            </a:pPr>
            <a:r>
              <a:rPr lang="en-GB" sz="1800" dirty="0" smtClean="0">
                <a:solidFill>
                  <a:srgbClr val="1E4E79"/>
                </a:solidFill>
              </a:rPr>
              <a:t>I have discovered that on many occasions it is the staff and not the pupils for whom the restorative is an issue and so I think it is important to talk to staff about success stories and the benefits of this intervention.</a:t>
            </a:r>
          </a:p>
          <a:p>
            <a:pPr marR="0" lvl="0" algn="l" rtl="0">
              <a:spcBef>
                <a:spcPts val="0"/>
              </a:spcBef>
              <a:buSzPct val="25000"/>
            </a:pPr>
            <a:r>
              <a:rPr lang="en-GB" sz="1800" dirty="0" smtClean="0">
                <a:solidFill>
                  <a:srgbClr val="1E4E79"/>
                </a:solidFill>
              </a:rPr>
              <a:t>I think I should probably publicise this more to parents and the local community too as on reflection, we’ve done quite a good job!</a:t>
            </a:r>
            <a:endParaRPr lang="en-GB" sz="1800" dirty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1E4E79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800" y="4283256"/>
            <a:ext cx="11493900" cy="1675584"/>
          </a:xfrm>
          <a:prstGeom prst="rect">
            <a:avLst/>
          </a:prstGeom>
          <a:solidFill>
            <a:schemeClr val="lt1">
              <a:alpha val="10980"/>
            </a:schemeClr>
          </a:solidFill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GB" sz="2400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challenges</a:t>
            </a:r>
            <a:endParaRPr lang="en-GB" sz="1800" dirty="0"/>
          </a:p>
          <a:p>
            <a:r>
              <a:rPr lang="en-GB" sz="1800" dirty="0" smtClean="0">
                <a:solidFill>
                  <a:srgbClr val="595959"/>
                </a:solidFill>
              </a:rPr>
              <a:t>Mayfield was the highest excluding school in the city. </a:t>
            </a:r>
            <a:endParaRPr lang="en-GB" sz="1800" dirty="0">
              <a:solidFill>
                <a:srgbClr val="595959"/>
              </a:solidFill>
            </a:endParaRPr>
          </a:p>
          <a:p>
            <a:r>
              <a:rPr lang="en-GB" sz="1800" dirty="0" smtClean="0">
                <a:solidFill>
                  <a:srgbClr val="595959"/>
                </a:solidFill>
              </a:rPr>
              <a:t>The senior team were spending a significant proportion of time dealing with conflict between staff and students</a:t>
            </a:r>
          </a:p>
          <a:p>
            <a:r>
              <a:rPr lang="en-GB" sz="1800" dirty="0" smtClean="0">
                <a:solidFill>
                  <a:srgbClr val="595959"/>
                </a:solidFill>
              </a:rPr>
              <a:t>Pupils did not feel listened to</a:t>
            </a:r>
          </a:p>
          <a:p>
            <a:r>
              <a:rPr lang="en-GB" sz="1800" dirty="0" smtClean="0">
                <a:solidFill>
                  <a:srgbClr val="595959"/>
                </a:solidFill>
              </a:rPr>
              <a:t>Large numbers of, often the same, pupils attending weekly detentions with House teams.</a:t>
            </a:r>
          </a:p>
          <a:p>
            <a:r>
              <a:rPr lang="en-GB" sz="1800" dirty="0" smtClean="0">
                <a:solidFill>
                  <a:srgbClr val="595959"/>
                </a:solidFill>
              </a:rPr>
              <a:t>.</a:t>
            </a:r>
            <a:endParaRPr sz="2000" dirty="0">
              <a:solidFill>
                <a:srgbClr val="595959"/>
              </a:solidFill>
            </a:endParaRPr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3180698732"/>
              </p:ext>
            </p:extLst>
          </p:nvPr>
        </p:nvGraphicFramePr>
        <p:xfrm>
          <a:off x="304795" y="3109542"/>
          <a:ext cx="11493900" cy="1002366"/>
        </p:xfrm>
        <a:graphic>
          <a:graphicData uri="http://schemas.openxmlformats.org/drawingml/2006/table">
            <a:tbl>
              <a:tblPr firstRow="1" bandRow="1">
                <a:noFill/>
                <a:tableStyleId>{076411B1-902C-421D-9D75-D3C1DA39B149}</a:tableStyleId>
              </a:tblPr>
              <a:tblGrid>
                <a:gridCol w="258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2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1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/>
                        <a:t>School type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/>
                        <a:t>Number of pupils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 smtClean="0"/>
                        <a:t>Previous</a:t>
                      </a:r>
                      <a:r>
                        <a:rPr lang="en-GB" sz="2000" u="none" strike="noStrike" cap="none" baseline="0" dirty="0" smtClean="0"/>
                        <a:t> exclusion data</a:t>
                      </a:r>
                      <a:endParaRPr lang="en-GB" sz="20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2000" u="none" strike="noStrike" cap="none" dirty="0" smtClean="0"/>
                        <a:t>Current exclusions</a:t>
                      </a:r>
                      <a:r>
                        <a:rPr lang="en-GB" sz="2000" u="none" strike="noStrike" cap="none" baseline="0" dirty="0" smtClean="0"/>
                        <a:t> data</a:t>
                      </a:r>
                      <a:endParaRPr lang="en-GB" sz="20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13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4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 through</a:t>
                      </a:r>
                      <a:endParaRPr lang="en-GB" sz="14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1276</a:t>
                      </a:r>
                      <a:endParaRPr lang="en-GB" sz="14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</a:t>
                      </a:r>
                      <a:r>
                        <a:rPr lang="en-GB" sz="1400" baseline="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– Dec 2017 92 FTE (287.5 days)</a:t>
                      </a:r>
                      <a:endParaRPr lang="en-GB" sz="14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dirty="0" smtClean="0">
                          <a:solidFill>
                            <a:srgbClr val="6666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Sep – Dec 2018 20 FTE (57.5 days)</a:t>
                      </a:r>
                      <a:endParaRPr lang="en-GB" sz="1400" dirty="0">
                        <a:solidFill>
                          <a:srgbClr val="6666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6675" marR="66675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304795" y="2602810"/>
            <a:ext cx="2873100" cy="5647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b="1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Our school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7505" y="15184275"/>
            <a:ext cx="3171190" cy="838200"/>
          </a:xfrm>
          <a:prstGeom prst="rect">
            <a:avLst/>
          </a:prstGeom>
        </p:spPr>
      </p:pic>
      <p:pic>
        <p:nvPicPr>
          <p:cNvPr id="1026" name="Picture 2" descr="https://mayfield.portsmouth.sch.uk/images/logo/Mayfield_Logo_W_ofsted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7" t="683"/>
          <a:stretch/>
        </p:blipFill>
        <p:spPr bwMode="auto">
          <a:xfrm>
            <a:off x="7326921" y="695105"/>
            <a:ext cx="4312868" cy="93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455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Restorative Approaches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Competition:  A Race to the Top</dc:title>
  <dc:creator>jsibley</dc:creator>
  <cp:lastModifiedBy>Christopher, Sarah</cp:lastModifiedBy>
  <cp:revision>26</cp:revision>
  <dcterms:modified xsi:type="dcterms:W3CDTF">2019-03-20T14:56:11Z</dcterms:modified>
</cp:coreProperties>
</file>