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12192000" cy="16256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6411B1-902C-421D-9D75-D3C1DA39B149}">
  <a:tblStyle styleId="{076411B1-902C-421D-9D75-D3C1DA39B14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0F0F0"/>
          </a:solidFill>
        </a:fill>
      </a:tcStyle>
    </a:wholeTbl>
    <a:band1H>
      <a:tcStyle>
        <a:tcBdr/>
        <a:fill>
          <a:solidFill>
            <a:srgbClr val="E0E0E0"/>
          </a:solidFill>
        </a:fill>
      </a:tcStyle>
    </a:band1H>
    <a:band1V>
      <a:tcStyle>
        <a:tcBdr/>
        <a:fill>
          <a:solidFill>
            <a:srgbClr val="E0E0E0"/>
          </a:solidFill>
        </a:fill>
      </a:tcStyle>
    </a:band1V>
    <a:lastCol>
      <a:tcTxStyle b="on" i="off">
        <a:font>
          <a:latin typeface="Calibri"/>
          <a:ea typeface="Calibri"/>
          <a:cs typeface="Calibri"/>
        </a:font>
        <a:schemeClr val="lt1"/>
      </a:tcTxStyle>
      <a:tcStyle>
        <a:tcBdr/>
        <a:fill>
          <a:solidFill>
            <a:schemeClr val="accent3"/>
          </a:solidFill>
        </a:fill>
      </a:tcStyle>
    </a:lastCol>
    <a:firstCol>
      <a:tcTxStyle b="on" i="off">
        <a:font>
          <a:latin typeface="Calibri"/>
          <a:ea typeface="Calibri"/>
          <a:cs typeface="Calibri"/>
        </a:font>
        <a:schemeClr val="lt1"/>
      </a:tcTxStyle>
      <a:tcStyle>
        <a:tcBdr/>
        <a:fill>
          <a:solidFill>
            <a:schemeClr val="accent3"/>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3"/>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88" autoAdjust="0"/>
    <p:restoredTop sz="94660"/>
  </p:normalViewPr>
  <p:slideViewPr>
    <p:cSldViewPr snapToGrid="0">
      <p:cViewPr>
        <p:scale>
          <a:sx n="100" d="100"/>
          <a:sy n="100" d="100"/>
        </p:scale>
        <p:origin x="1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33150" y="744475"/>
            <a:ext cx="4531999" cy="37224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50" y="4715125"/>
            <a:ext cx="5438125" cy="4466974"/>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6004390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79750" y="4715125"/>
            <a:ext cx="5438100" cy="4467000"/>
          </a:xfrm>
          <a:prstGeom prst="rect">
            <a:avLst/>
          </a:prstGeom>
          <a:noFill/>
          <a:ln>
            <a:noFill/>
          </a:ln>
        </p:spPr>
        <p:txBody>
          <a:bodyPr lIns="91425" tIns="91425" rIns="91425" bIns="91425" anchor="ctr" anchorCtr="0">
            <a:noAutofit/>
          </a:bodyPr>
          <a:lstStyle/>
          <a:p>
            <a:pPr lvl="0" rtl="0">
              <a:spcBef>
                <a:spcPts val="0"/>
              </a:spcBef>
              <a:buNone/>
            </a:pPr>
            <a:endParaRPr dirty="0"/>
          </a:p>
        </p:txBody>
      </p:sp>
      <p:sp>
        <p:nvSpPr>
          <p:cNvPr id="82" name="Shape 82"/>
          <p:cNvSpPr>
            <a:spLocks noGrp="1" noRot="1" noChangeAspect="1"/>
          </p:cNvSpPr>
          <p:nvPr>
            <p:ph type="sldImg" idx="2"/>
          </p:nvPr>
        </p:nvSpPr>
        <p:spPr>
          <a:xfrm>
            <a:off x="2003425" y="744538"/>
            <a:ext cx="2792413"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1342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914400" y="2660416"/>
            <a:ext cx="10363200" cy="5659496"/>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8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1524000" y="8538164"/>
            <a:ext cx="9144000" cy="3924769"/>
          </a:xfrm>
          <a:prstGeom prst="rect">
            <a:avLst/>
          </a:prstGeom>
          <a:noFill/>
          <a:ln>
            <a:noFill/>
          </a:ln>
        </p:spPr>
        <p:txBody>
          <a:bodyPr lIns="91425" tIns="91425" rIns="91425" bIns="91425" anchor="t" anchorCtr="0"/>
          <a:lstStyle>
            <a:lvl1pPr marL="0" marR="0" lvl="0" indent="0" algn="ctr" rtl="0">
              <a:lnSpc>
                <a:spcPct val="90000"/>
              </a:lnSpc>
              <a:spcBef>
                <a:spcPts val="1333"/>
              </a:spcBef>
              <a:buClr>
                <a:schemeClr val="dk1"/>
              </a:buClr>
              <a:buFont typeface="Arial"/>
              <a:buNone/>
              <a:defRPr sz="3200" b="0" i="0" u="none" strike="noStrike" cap="none">
                <a:solidFill>
                  <a:schemeClr val="dk1"/>
                </a:solidFill>
                <a:latin typeface="Calibri"/>
                <a:ea typeface="Calibri"/>
                <a:cs typeface="Calibri"/>
                <a:sym typeface="Calibri"/>
              </a:defRPr>
            </a:lvl1pPr>
            <a:lvl2pPr marL="609585" marR="0" lvl="1" indent="-12684" algn="ctr"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2pPr>
            <a:lvl3pPr marL="1219170" marR="0" lvl="2" indent="-12669" algn="ctr" rtl="0">
              <a:lnSpc>
                <a:spcPct val="90000"/>
              </a:lnSpc>
              <a:spcBef>
                <a:spcPts val="667"/>
              </a:spcBef>
              <a:buClr>
                <a:schemeClr val="dk1"/>
              </a:buClr>
              <a:buFont typeface="Arial"/>
              <a:buNone/>
              <a:defRPr sz="2400" b="0" i="0" u="none" strike="noStrike" cap="none">
                <a:solidFill>
                  <a:schemeClr val="dk1"/>
                </a:solidFill>
                <a:latin typeface="Calibri"/>
                <a:ea typeface="Calibri"/>
                <a:cs typeface="Calibri"/>
                <a:sym typeface="Calibri"/>
              </a:defRPr>
            </a:lvl3pPr>
            <a:lvl4pPr marL="1828754" marR="0" lvl="3" indent="-12654" algn="ctr" rtl="0">
              <a:lnSpc>
                <a:spcPct val="90000"/>
              </a:lnSpc>
              <a:spcBef>
                <a:spcPts val="667"/>
              </a:spcBef>
              <a:buClr>
                <a:schemeClr val="dk1"/>
              </a:buClr>
              <a:buFont typeface="Arial"/>
              <a:buNone/>
              <a:defRPr sz="2133" b="0" i="0" u="none" strike="noStrike" cap="none">
                <a:solidFill>
                  <a:schemeClr val="dk1"/>
                </a:solidFill>
                <a:latin typeface="Calibri"/>
                <a:ea typeface="Calibri"/>
                <a:cs typeface="Calibri"/>
                <a:sym typeface="Calibri"/>
              </a:defRPr>
            </a:lvl4pPr>
            <a:lvl5pPr marL="2438339" marR="0" lvl="4" indent="-12638" algn="ctr" rtl="0">
              <a:lnSpc>
                <a:spcPct val="90000"/>
              </a:lnSpc>
              <a:spcBef>
                <a:spcPts val="667"/>
              </a:spcBef>
              <a:buClr>
                <a:schemeClr val="dk1"/>
              </a:buClr>
              <a:buFont typeface="Arial"/>
              <a:buNone/>
              <a:defRPr sz="2133" b="0" i="0" u="none" strike="noStrike" cap="none">
                <a:solidFill>
                  <a:schemeClr val="dk1"/>
                </a:solidFill>
                <a:latin typeface="Calibri"/>
                <a:ea typeface="Calibri"/>
                <a:cs typeface="Calibri"/>
                <a:sym typeface="Calibri"/>
              </a:defRPr>
            </a:lvl5pPr>
            <a:lvl6pPr marL="3047924" marR="0" lvl="5" indent="-12624" algn="ctr" rtl="0">
              <a:lnSpc>
                <a:spcPct val="90000"/>
              </a:lnSpc>
              <a:spcBef>
                <a:spcPts val="667"/>
              </a:spcBef>
              <a:buClr>
                <a:schemeClr val="dk1"/>
              </a:buClr>
              <a:buFont typeface="Arial"/>
              <a:buNone/>
              <a:defRPr sz="2133" b="0" i="0" u="none" strike="noStrike" cap="none">
                <a:solidFill>
                  <a:schemeClr val="dk1"/>
                </a:solidFill>
                <a:latin typeface="Calibri"/>
                <a:ea typeface="Calibri"/>
                <a:cs typeface="Calibri"/>
                <a:sym typeface="Calibri"/>
              </a:defRPr>
            </a:lvl6pPr>
            <a:lvl7pPr marL="3657509" marR="0" lvl="6" indent="-12608" algn="ctr" rtl="0">
              <a:lnSpc>
                <a:spcPct val="90000"/>
              </a:lnSpc>
              <a:spcBef>
                <a:spcPts val="667"/>
              </a:spcBef>
              <a:buClr>
                <a:schemeClr val="dk1"/>
              </a:buClr>
              <a:buFont typeface="Arial"/>
              <a:buNone/>
              <a:defRPr sz="2133" b="0" i="0" u="none" strike="noStrike" cap="none">
                <a:solidFill>
                  <a:schemeClr val="dk1"/>
                </a:solidFill>
                <a:latin typeface="Calibri"/>
                <a:ea typeface="Calibri"/>
                <a:cs typeface="Calibri"/>
                <a:sym typeface="Calibri"/>
              </a:defRPr>
            </a:lvl7pPr>
            <a:lvl8pPr marL="4267093" marR="0" lvl="7" indent="-12593" algn="ctr" rtl="0">
              <a:lnSpc>
                <a:spcPct val="90000"/>
              </a:lnSpc>
              <a:spcBef>
                <a:spcPts val="667"/>
              </a:spcBef>
              <a:buClr>
                <a:schemeClr val="dk1"/>
              </a:buClr>
              <a:buFont typeface="Arial"/>
              <a:buNone/>
              <a:defRPr sz="2133" b="0" i="0" u="none" strike="noStrike" cap="none">
                <a:solidFill>
                  <a:schemeClr val="dk1"/>
                </a:solidFill>
                <a:latin typeface="Calibri"/>
                <a:ea typeface="Calibri"/>
                <a:cs typeface="Calibri"/>
                <a:sym typeface="Calibri"/>
              </a:defRPr>
            </a:lvl8pPr>
            <a:lvl9pPr marL="4876678" marR="0" lvl="8" indent="-12577" algn="ctr" rtl="0">
              <a:lnSpc>
                <a:spcPct val="90000"/>
              </a:lnSpc>
              <a:spcBef>
                <a:spcPts val="667"/>
              </a:spcBef>
              <a:buClr>
                <a:schemeClr val="dk1"/>
              </a:buClr>
              <a:buFont typeface="Arial"/>
              <a:buNone/>
              <a:defRPr sz="2133"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b="0" i="0" u="none" strike="noStrike" cap="none">
                <a:solidFill>
                  <a:srgbClr val="888888"/>
                </a:solidFill>
                <a:latin typeface="Calibri"/>
                <a:ea typeface="Calibri"/>
                <a:cs typeface="Calibri"/>
                <a:sym typeface="Calibri"/>
              </a:rPr>
              <a:t>‹#›</a:t>
            </a:fld>
            <a:endParaRPr lang="en-GB" sz="16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865484"/>
            <a:ext cx="10515599" cy="3142074"/>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938858" y="4226748"/>
            <a:ext cx="10314283" cy="10515599"/>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3151246" y="6439135"/>
            <a:ext cx="1377620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2182753" y="3886435"/>
            <a:ext cx="13776208" cy="7734299"/>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865484"/>
            <a:ext cx="10515599" cy="3142074"/>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838200" y="4327407"/>
            <a:ext cx="10515599" cy="10314283"/>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4052716"/>
            <a:ext cx="10515599" cy="6762042"/>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8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831850" y="10878731"/>
            <a:ext cx="10515599" cy="3555999"/>
          </a:xfrm>
          <a:prstGeom prst="rect">
            <a:avLst/>
          </a:prstGeom>
          <a:noFill/>
          <a:ln>
            <a:noFill/>
          </a:ln>
        </p:spPr>
        <p:txBody>
          <a:bodyPr lIns="91425" tIns="91425" rIns="91425" bIns="91425" anchor="t" anchorCtr="0"/>
          <a:lstStyle>
            <a:lvl1pPr marL="0" marR="0" lvl="0" indent="0" algn="l" rtl="0">
              <a:lnSpc>
                <a:spcPct val="90000"/>
              </a:lnSpc>
              <a:spcBef>
                <a:spcPts val="1333"/>
              </a:spcBef>
              <a:buClr>
                <a:schemeClr val="dk1"/>
              </a:buClr>
              <a:buFont typeface="Arial"/>
              <a:buNone/>
              <a:defRPr sz="3200" b="0" i="0" u="none" strike="noStrike" cap="none">
                <a:solidFill>
                  <a:schemeClr val="dk1"/>
                </a:solidFill>
                <a:latin typeface="Calibri"/>
                <a:ea typeface="Calibri"/>
                <a:cs typeface="Calibri"/>
                <a:sym typeface="Calibri"/>
              </a:defRPr>
            </a:lvl1pPr>
            <a:lvl2pPr marL="609585" marR="0" lvl="1" indent="-12684" algn="l" rtl="0">
              <a:lnSpc>
                <a:spcPct val="90000"/>
              </a:lnSpc>
              <a:spcBef>
                <a:spcPts val="667"/>
              </a:spcBef>
              <a:buClr>
                <a:srgbClr val="888888"/>
              </a:buClr>
              <a:buFont typeface="Arial"/>
              <a:buNone/>
              <a:defRPr sz="2667" b="0" i="0" u="none" strike="noStrike" cap="none">
                <a:solidFill>
                  <a:srgbClr val="888888"/>
                </a:solidFill>
                <a:latin typeface="Calibri"/>
                <a:ea typeface="Calibri"/>
                <a:cs typeface="Calibri"/>
                <a:sym typeface="Calibri"/>
              </a:defRPr>
            </a:lvl2pPr>
            <a:lvl3pPr marL="1219170" marR="0" lvl="2" indent="-12669" algn="l" rtl="0">
              <a:lnSpc>
                <a:spcPct val="90000"/>
              </a:lnSpc>
              <a:spcBef>
                <a:spcPts val="667"/>
              </a:spcBef>
              <a:buClr>
                <a:srgbClr val="888888"/>
              </a:buClr>
              <a:buFont typeface="Arial"/>
              <a:buNone/>
              <a:defRPr sz="2400" b="0" i="0" u="none" strike="noStrike" cap="none">
                <a:solidFill>
                  <a:srgbClr val="888888"/>
                </a:solidFill>
                <a:latin typeface="Calibri"/>
                <a:ea typeface="Calibri"/>
                <a:cs typeface="Calibri"/>
                <a:sym typeface="Calibri"/>
              </a:defRPr>
            </a:lvl3pPr>
            <a:lvl4pPr marL="1828754" marR="0" lvl="3" indent="-12654" algn="l" rtl="0">
              <a:lnSpc>
                <a:spcPct val="90000"/>
              </a:lnSpc>
              <a:spcBef>
                <a:spcPts val="667"/>
              </a:spcBef>
              <a:buClr>
                <a:srgbClr val="888888"/>
              </a:buClr>
              <a:buFont typeface="Arial"/>
              <a:buNone/>
              <a:defRPr sz="2133" b="0" i="0" u="none" strike="noStrike" cap="none">
                <a:solidFill>
                  <a:srgbClr val="888888"/>
                </a:solidFill>
                <a:latin typeface="Calibri"/>
                <a:ea typeface="Calibri"/>
                <a:cs typeface="Calibri"/>
                <a:sym typeface="Calibri"/>
              </a:defRPr>
            </a:lvl4pPr>
            <a:lvl5pPr marL="2438339" marR="0" lvl="4" indent="-12638" algn="l" rtl="0">
              <a:lnSpc>
                <a:spcPct val="90000"/>
              </a:lnSpc>
              <a:spcBef>
                <a:spcPts val="667"/>
              </a:spcBef>
              <a:buClr>
                <a:srgbClr val="888888"/>
              </a:buClr>
              <a:buFont typeface="Arial"/>
              <a:buNone/>
              <a:defRPr sz="2133" b="0" i="0" u="none" strike="noStrike" cap="none">
                <a:solidFill>
                  <a:srgbClr val="888888"/>
                </a:solidFill>
                <a:latin typeface="Calibri"/>
                <a:ea typeface="Calibri"/>
                <a:cs typeface="Calibri"/>
                <a:sym typeface="Calibri"/>
              </a:defRPr>
            </a:lvl5pPr>
            <a:lvl6pPr marL="3047924" marR="0" lvl="5" indent="-12624" algn="l" rtl="0">
              <a:lnSpc>
                <a:spcPct val="90000"/>
              </a:lnSpc>
              <a:spcBef>
                <a:spcPts val="667"/>
              </a:spcBef>
              <a:buClr>
                <a:srgbClr val="888888"/>
              </a:buClr>
              <a:buFont typeface="Arial"/>
              <a:buNone/>
              <a:defRPr sz="2133" b="0" i="0" u="none" strike="noStrike" cap="none">
                <a:solidFill>
                  <a:srgbClr val="888888"/>
                </a:solidFill>
                <a:latin typeface="Calibri"/>
                <a:ea typeface="Calibri"/>
                <a:cs typeface="Calibri"/>
                <a:sym typeface="Calibri"/>
              </a:defRPr>
            </a:lvl6pPr>
            <a:lvl7pPr marL="3657509" marR="0" lvl="6" indent="-12608" algn="l" rtl="0">
              <a:lnSpc>
                <a:spcPct val="90000"/>
              </a:lnSpc>
              <a:spcBef>
                <a:spcPts val="667"/>
              </a:spcBef>
              <a:buClr>
                <a:srgbClr val="888888"/>
              </a:buClr>
              <a:buFont typeface="Arial"/>
              <a:buNone/>
              <a:defRPr sz="2133" b="0" i="0" u="none" strike="noStrike" cap="none">
                <a:solidFill>
                  <a:srgbClr val="888888"/>
                </a:solidFill>
                <a:latin typeface="Calibri"/>
                <a:ea typeface="Calibri"/>
                <a:cs typeface="Calibri"/>
                <a:sym typeface="Calibri"/>
              </a:defRPr>
            </a:lvl7pPr>
            <a:lvl8pPr marL="4267093" marR="0" lvl="7" indent="-12593" algn="l" rtl="0">
              <a:lnSpc>
                <a:spcPct val="90000"/>
              </a:lnSpc>
              <a:spcBef>
                <a:spcPts val="667"/>
              </a:spcBef>
              <a:buClr>
                <a:srgbClr val="888888"/>
              </a:buClr>
              <a:buFont typeface="Arial"/>
              <a:buNone/>
              <a:defRPr sz="2133" b="0" i="0" u="none" strike="noStrike" cap="none">
                <a:solidFill>
                  <a:srgbClr val="888888"/>
                </a:solidFill>
                <a:latin typeface="Calibri"/>
                <a:ea typeface="Calibri"/>
                <a:cs typeface="Calibri"/>
                <a:sym typeface="Calibri"/>
              </a:defRPr>
            </a:lvl8pPr>
            <a:lvl9pPr marL="4876678" marR="0" lvl="8" indent="-12577" algn="l" rtl="0">
              <a:lnSpc>
                <a:spcPct val="90000"/>
              </a:lnSpc>
              <a:spcBef>
                <a:spcPts val="667"/>
              </a:spcBef>
              <a:buClr>
                <a:srgbClr val="888888"/>
              </a:buClr>
              <a:buFont typeface="Arial"/>
              <a:buNone/>
              <a:defRPr sz="2133"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865484"/>
            <a:ext cx="10515599" cy="3142074"/>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838200" y="4327407"/>
            <a:ext cx="5181600" cy="10314283"/>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6172200" y="4327407"/>
            <a:ext cx="5181600" cy="10314283"/>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7" y="865484"/>
            <a:ext cx="10515599" cy="3142074"/>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839788" y="3984978"/>
            <a:ext cx="5157787" cy="1952977"/>
          </a:xfrm>
          <a:prstGeom prst="rect">
            <a:avLst/>
          </a:prstGeom>
          <a:noFill/>
          <a:ln>
            <a:noFill/>
          </a:ln>
        </p:spPr>
        <p:txBody>
          <a:bodyPr lIns="91425" tIns="91425" rIns="91425" bIns="91425" anchor="b" anchorCtr="0"/>
          <a:lstStyle>
            <a:lvl1pPr marL="0" marR="0" lvl="0" indent="0" algn="l" rtl="0">
              <a:lnSpc>
                <a:spcPct val="90000"/>
              </a:lnSpc>
              <a:spcBef>
                <a:spcPts val="1333"/>
              </a:spcBef>
              <a:buClr>
                <a:schemeClr val="dk1"/>
              </a:buClr>
              <a:buFont typeface="Arial"/>
              <a:buNone/>
              <a:defRPr sz="3200" b="1" i="0" u="none" strike="noStrike" cap="none">
                <a:solidFill>
                  <a:schemeClr val="dk1"/>
                </a:solidFill>
                <a:latin typeface="Calibri"/>
                <a:ea typeface="Calibri"/>
                <a:cs typeface="Calibri"/>
                <a:sym typeface="Calibri"/>
              </a:defRPr>
            </a:lvl1pPr>
            <a:lvl2pPr marL="609585" marR="0" lvl="1" indent="-12684" algn="l" rtl="0">
              <a:lnSpc>
                <a:spcPct val="90000"/>
              </a:lnSpc>
              <a:spcBef>
                <a:spcPts val="667"/>
              </a:spcBef>
              <a:buClr>
                <a:schemeClr val="dk1"/>
              </a:buClr>
              <a:buFont typeface="Arial"/>
              <a:buNone/>
              <a:defRPr sz="2667" b="1" i="0" u="none" strike="noStrike" cap="none">
                <a:solidFill>
                  <a:schemeClr val="dk1"/>
                </a:solidFill>
                <a:latin typeface="Calibri"/>
                <a:ea typeface="Calibri"/>
                <a:cs typeface="Calibri"/>
                <a:sym typeface="Calibri"/>
              </a:defRPr>
            </a:lvl2pPr>
            <a:lvl3pPr marL="1219170" marR="0" lvl="2" indent="-12669" algn="l" rtl="0">
              <a:lnSpc>
                <a:spcPct val="90000"/>
              </a:lnSpc>
              <a:spcBef>
                <a:spcPts val="667"/>
              </a:spcBef>
              <a:buClr>
                <a:schemeClr val="dk1"/>
              </a:buClr>
              <a:buFont typeface="Arial"/>
              <a:buNone/>
              <a:defRPr sz="2400" b="1" i="0" u="none" strike="noStrike" cap="none">
                <a:solidFill>
                  <a:schemeClr val="dk1"/>
                </a:solidFill>
                <a:latin typeface="Calibri"/>
                <a:ea typeface="Calibri"/>
                <a:cs typeface="Calibri"/>
                <a:sym typeface="Calibri"/>
              </a:defRPr>
            </a:lvl3pPr>
            <a:lvl4pPr marL="1828754" marR="0" lvl="3" indent="-12654"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4pPr>
            <a:lvl5pPr marL="2438339" marR="0" lvl="4" indent="-12638"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5pPr>
            <a:lvl6pPr marL="3047924" marR="0" lvl="5" indent="-12624"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6pPr>
            <a:lvl7pPr marL="3657509" marR="0" lvl="6" indent="-12608"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7pPr>
            <a:lvl8pPr marL="4267093" marR="0" lvl="7" indent="-12593"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8pPr>
            <a:lvl9pPr marL="4876678" marR="0" lvl="8" indent="-12577"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839788" y="5937955"/>
            <a:ext cx="5157787" cy="8733838"/>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6172201" y="3984978"/>
            <a:ext cx="5183187" cy="1952977"/>
          </a:xfrm>
          <a:prstGeom prst="rect">
            <a:avLst/>
          </a:prstGeom>
          <a:noFill/>
          <a:ln>
            <a:noFill/>
          </a:ln>
        </p:spPr>
        <p:txBody>
          <a:bodyPr lIns="91425" tIns="91425" rIns="91425" bIns="91425" anchor="b" anchorCtr="0"/>
          <a:lstStyle>
            <a:lvl1pPr marL="0" marR="0" lvl="0" indent="0" algn="l" rtl="0">
              <a:lnSpc>
                <a:spcPct val="90000"/>
              </a:lnSpc>
              <a:spcBef>
                <a:spcPts val="1333"/>
              </a:spcBef>
              <a:buClr>
                <a:schemeClr val="dk1"/>
              </a:buClr>
              <a:buFont typeface="Arial"/>
              <a:buNone/>
              <a:defRPr sz="3200" b="1" i="0" u="none" strike="noStrike" cap="none">
                <a:solidFill>
                  <a:schemeClr val="dk1"/>
                </a:solidFill>
                <a:latin typeface="Calibri"/>
                <a:ea typeface="Calibri"/>
                <a:cs typeface="Calibri"/>
                <a:sym typeface="Calibri"/>
              </a:defRPr>
            </a:lvl1pPr>
            <a:lvl2pPr marL="609585" marR="0" lvl="1" indent="-12684" algn="l" rtl="0">
              <a:lnSpc>
                <a:spcPct val="90000"/>
              </a:lnSpc>
              <a:spcBef>
                <a:spcPts val="667"/>
              </a:spcBef>
              <a:buClr>
                <a:schemeClr val="dk1"/>
              </a:buClr>
              <a:buFont typeface="Arial"/>
              <a:buNone/>
              <a:defRPr sz="2667" b="1" i="0" u="none" strike="noStrike" cap="none">
                <a:solidFill>
                  <a:schemeClr val="dk1"/>
                </a:solidFill>
                <a:latin typeface="Calibri"/>
                <a:ea typeface="Calibri"/>
                <a:cs typeface="Calibri"/>
                <a:sym typeface="Calibri"/>
              </a:defRPr>
            </a:lvl2pPr>
            <a:lvl3pPr marL="1219170" marR="0" lvl="2" indent="-12669" algn="l" rtl="0">
              <a:lnSpc>
                <a:spcPct val="90000"/>
              </a:lnSpc>
              <a:spcBef>
                <a:spcPts val="667"/>
              </a:spcBef>
              <a:buClr>
                <a:schemeClr val="dk1"/>
              </a:buClr>
              <a:buFont typeface="Arial"/>
              <a:buNone/>
              <a:defRPr sz="2400" b="1" i="0" u="none" strike="noStrike" cap="none">
                <a:solidFill>
                  <a:schemeClr val="dk1"/>
                </a:solidFill>
                <a:latin typeface="Calibri"/>
                <a:ea typeface="Calibri"/>
                <a:cs typeface="Calibri"/>
                <a:sym typeface="Calibri"/>
              </a:defRPr>
            </a:lvl3pPr>
            <a:lvl4pPr marL="1828754" marR="0" lvl="3" indent="-12654"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4pPr>
            <a:lvl5pPr marL="2438339" marR="0" lvl="4" indent="-12638"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5pPr>
            <a:lvl6pPr marL="3047924" marR="0" lvl="5" indent="-12624"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6pPr>
            <a:lvl7pPr marL="3657509" marR="0" lvl="6" indent="-12608"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7pPr>
            <a:lvl8pPr marL="4267093" marR="0" lvl="7" indent="-12593"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8pPr>
            <a:lvl9pPr marL="4876678" marR="0" lvl="8" indent="-12577" algn="l" rtl="0">
              <a:lnSpc>
                <a:spcPct val="90000"/>
              </a:lnSpc>
              <a:spcBef>
                <a:spcPts val="667"/>
              </a:spcBef>
              <a:buClr>
                <a:schemeClr val="dk1"/>
              </a:buClr>
              <a:buFont typeface="Arial"/>
              <a:buNone/>
              <a:defRPr sz="2133"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6172201" y="5937955"/>
            <a:ext cx="5183187" cy="8733838"/>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865484"/>
            <a:ext cx="10515599" cy="3142074"/>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7" y="1083733"/>
            <a:ext cx="3932237" cy="3793066"/>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42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5183187" y="2340566"/>
            <a:ext cx="6172199" cy="11552295"/>
          </a:xfrm>
          <a:prstGeom prst="rect">
            <a:avLst/>
          </a:prstGeom>
          <a:noFill/>
          <a:ln>
            <a:noFill/>
          </a:ln>
        </p:spPr>
        <p:txBody>
          <a:bodyPr lIns="91425" tIns="91425" rIns="91425" bIns="91425" anchor="t" anchorCtr="0"/>
          <a:lstStyle>
            <a:lvl1pPr marL="304792" marR="0" lvl="0" indent="-33837" algn="l" rtl="0">
              <a:lnSpc>
                <a:spcPct val="90000"/>
              </a:lnSpc>
              <a:spcBef>
                <a:spcPts val="1333"/>
              </a:spcBef>
              <a:buClr>
                <a:schemeClr val="dk1"/>
              </a:buClr>
              <a:buSzPct val="99232"/>
              <a:buFont typeface="Arial"/>
              <a:buChar char="•"/>
              <a:defRPr sz="4267" b="0" i="0" u="none" strike="noStrike" cap="none">
                <a:solidFill>
                  <a:schemeClr val="dk1"/>
                </a:solidFill>
                <a:latin typeface="Calibri"/>
                <a:ea typeface="Calibri"/>
                <a:cs typeface="Calibri"/>
                <a:sym typeface="Calibri"/>
              </a:defRPr>
            </a:lvl1pPr>
            <a:lvl2pPr marL="914377" marR="0" lvl="1" indent="-80431" algn="l" rtl="0">
              <a:lnSpc>
                <a:spcPct val="90000"/>
              </a:lnSpc>
              <a:spcBef>
                <a:spcPts val="667"/>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2pPr>
            <a:lvl3pPr marL="1523962" marR="0" lvl="2" indent="-114262"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3pPr>
            <a:lvl4pPr marL="2133547" marR="0" lvl="3" indent="-148092"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4pPr>
            <a:lvl5pPr marL="2743131" marR="0" lvl="4" indent="-148076"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5pPr>
            <a:lvl6pPr marL="3352716" marR="0" lvl="5" indent="-148061"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6pPr>
            <a:lvl7pPr marL="3962301" marR="0" lvl="6" indent="-148046"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7pPr>
            <a:lvl8pPr marL="4571886" marR="0" lvl="7" indent="-148031"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8pPr>
            <a:lvl9pPr marL="5181470" marR="0" lvl="8" indent="-148015"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7" y="4876800"/>
            <a:ext cx="3932237" cy="9034875"/>
          </a:xfrm>
          <a:prstGeom prst="rect">
            <a:avLst/>
          </a:prstGeom>
          <a:noFill/>
          <a:ln>
            <a:noFill/>
          </a:ln>
        </p:spPr>
        <p:txBody>
          <a:bodyPr lIns="91425" tIns="91425" rIns="91425" bIns="91425" anchor="t" anchorCtr="0"/>
          <a:lstStyle>
            <a:lvl1pPr marL="0" marR="0" lvl="0" indent="0" algn="l" rtl="0">
              <a:lnSpc>
                <a:spcPct val="90000"/>
              </a:lnSpc>
              <a:spcBef>
                <a:spcPts val="1333"/>
              </a:spcBef>
              <a:buClr>
                <a:schemeClr val="dk1"/>
              </a:buClr>
              <a:buFont typeface="Arial"/>
              <a:buNone/>
              <a:defRPr sz="2133" b="0" i="0" u="none" strike="noStrike" cap="none">
                <a:solidFill>
                  <a:schemeClr val="dk1"/>
                </a:solidFill>
                <a:latin typeface="Calibri"/>
                <a:ea typeface="Calibri"/>
                <a:cs typeface="Calibri"/>
                <a:sym typeface="Calibri"/>
              </a:defRPr>
            </a:lvl1pPr>
            <a:lvl2pPr marL="609585" marR="0" lvl="1" indent="-12684" algn="l" rtl="0">
              <a:lnSpc>
                <a:spcPct val="90000"/>
              </a:lnSpc>
              <a:spcBef>
                <a:spcPts val="667"/>
              </a:spcBef>
              <a:buClr>
                <a:schemeClr val="dk1"/>
              </a:buClr>
              <a:buFont typeface="Arial"/>
              <a:buNone/>
              <a:defRPr sz="1867" b="0" i="0" u="none" strike="noStrike" cap="none">
                <a:solidFill>
                  <a:schemeClr val="dk1"/>
                </a:solidFill>
                <a:latin typeface="Calibri"/>
                <a:ea typeface="Calibri"/>
                <a:cs typeface="Calibri"/>
                <a:sym typeface="Calibri"/>
              </a:defRPr>
            </a:lvl2pPr>
            <a:lvl3pPr marL="1219170" marR="0" lvl="2" indent="-12669" algn="l" rtl="0">
              <a:lnSpc>
                <a:spcPct val="90000"/>
              </a:lnSpc>
              <a:spcBef>
                <a:spcPts val="667"/>
              </a:spcBef>
              <a:buClr>
                <a:schemeClr val="dk1"/>
              </a:buClr>
              <a:buFont typeface="Arial"/>
              <a:buNone/>
              <a:defRPr sz="1600" b="0" i="0" u="none" strike="noStrike" cap="none">
                <a:solidFill>
                  <a:schemeClr val="dk1"/>
                </a:solidFill>
                <a:latin typeface="Calibri"/>
                <a:ea typeface="Calibri"/>
                <a:cs typeface="Calibri"/>
                <a:sym typeface="Calibri"/>
              </a:defRPr>
            </a:lvl3pPr>
            <a:lvl4pPr marL="1828754" marR="0" lvl="3" indent="-12654"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4pPr>
            <a:lvl5pPr marL="2438339" marR="0" lvl="4" indent="-12638"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5pPr>
            <a:lvl6pPr marL="3047924" marR="0" lvl="5" indent="-12624"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6pPr>
            <a:lvl7pPr marL="3657509" marR="0" lvl="6" indent="-12608"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7pPr>
            <a:lvl8pPr marL="4267093" marR="0" lvl="7" indent="-12593"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8pPr>
            <a:lvl9pPr marL="4876678" marR="0" lvl="8" indent="-12577"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7" y="1083733"/>
            <a:ext cx="3932237" cy="3793066"/>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42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5183187" y="2340566"/>
            <a:ext cx="6172199" cy="11552295"/>
          </a:xfrm>
          <a:prstGeom prst="rect">
            <a:avLst/>
          </a:prstGeom>
          <a:noFill/>
          <a:ln>
            <a:noFill/>
          </a:ln>
        </p:spPr>
        <p:txBody>
          <a:bodyPr lIns="91425" tIns="91425" rIns="91425" bIns="91425" anchor="t" anchorCtr="0"/>
          <a:lstStyle>
            <a:lvl1pPr marL="0" marR="0" lvl="0" indent="0" algn="l" rtl="0">
              <a:lnSpc>
                <a:spcPct val="90000"/>
              </a:lnSpc>
              <a:spcBef>
                <a:spcPts val="1333"/>
              </a:spcBef>
              <a:buClr>
                <a:schemeClr val="dk1"/>
              </a:buClr>
              <a:buFont typeface="Arial"/>
              <a:buNone/>
              <a:defRPr sz="4267" b="0" i="0" u="none" strike="noStrike" cap="none">
                <a:solidFill>
                  <a:schemeClr val="dk1"/>
                </a:solidFill>
                <a:latin typeface="Calibri"/>
                <a:ea typeface="Calibri"/>
                <a:cs typeface="Calibri"/>
                <a:sym typeface="Calibri"/>
              </a:defRPr>
            </a:lvl1pPr>
            <a:lvl2pPr marL="609585" marR="0" lvl="1" indent="-12684" algn="l" rtl="0">
              <a:lnSpc>
                <a:spcPct val="90000"/>
              </a:lnSpc>
              <a:spcBef>
                <a:spcPts val="667"/>
              </a:spcBef>
              <a:buClr>
                <a:schemeClr val="dk1"/>
              </a:buClr>
              <a:buFont typeface="Arial"/>
              <a:buNone/>
              <a:defRPr sz="3733" b="0" i="0" u="none" strike="noStrike" cap="none">
                <a:solidFill>
                  <a:schemeClr val="dk1"/>
                </a:solidFill>
                <a:latin typeface="Calibri"/>
                <a:ea typeface="Calibri"/>
                <a:cs typeface="Calibri"/>
                <a:sym typeface="Calibri"/>
              </a:defRPr>
            </a:lvl2pPr>
            <a:lvl3pPr marL="1219170" marR="0" lvl="2" indent="-12669" algn="l" rtl="0">
              <a:lnSpc>
                <a:spcPct val="90000"/>
              </a:lnSpc>
              <a:spcBef>
                <a:spcPts val="667"/>
              </a:spcBef>
              <a:buClr>
                <a:schemeClr val="dk1"/>
              </a:buClr>
              <a:buFont typeface="Arial"/>
              <a:buNone/>
              <a:defRPr sz="3200" b="0" i="0" u="none" strike="noStrike" cap="none">
                <a:solidFill>
                  <a:schemeClr val="dk1"/>
                </a:solidFill>
                <a:latin typeface="Calibri"/>
                <a:ea typeface="Calibri"/>
                <a:cs typeface="Calibri"/>
                <a:sym typeface="Calibri"/>
              </a:defRPr>
            </a:lvl3pPr>
            <a:lvl4pPr marL="1828754" marR="0" lvl="3" indent="-12654" algn="l"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4pPr>
            <a:lvl5pPr marL="2438339" marR="0" lvl="4" indent="-12638" algn="l"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5pPr>
            <a:lvl6pPr marL="3047924" marR="0" lvl="5" indent="-12624" algn="l"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6pPr>
            <a:lvl7pPr marL="3657509" marR="0" lvl="6" indent="-12608" algn="l"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7pPr>
            <a:lvl8pPr marL="4267093" marR="0" lvl="7" indent="-12593" algn="l"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8pPr>
            <a:lvl9pPr marL="4876678" marR="0" lvl="8" indent="-12577" algn="l" rtl="0">
              <a:lnSpc>
                <a:spcPct val="90000"/>
              </a:lnSpc>
              <a:spcBef>
                <a:spcPts val="667"/>
              </a:spcBef>
              <a:buClr>
                <a:schemeClr val="dk1"/>
              </a:buClr>
              <a:buFont typeface="Arial"/>
              <a:buNone/>
              <a:defRPr sz="2667"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7" y="4876800"/>
            <a:ext cx="3932237" cy="9034875"/>
          </a:xfrm>
          <a:prstGeom prst="rect">
            <a:avLst/>
          </a:prstGeom>
          <a:noFill/>
          <a:ln>
            <a:noFill/>
          </a:ln>
        </p:spPr>
        <p:txBody>
          <a:bodyPr lIns="91425" tIns="91425" rIns="91425" bIns="91425" anchor="t" anchorCtr="0"/>
          <a:lstStyle>
            <a:lvl1pPr marL="0" marR="0" lvl="0" indent="0" algn="l" rtl="0">
              <a:lnSpc>
                <a:spcPct val="90000"/>
              </a:lnSpc>
              <a:spcBef>
                <a:spcPts val="1333"/>
              </a:spcBef>
              <a:buClr>
                <a:schemeClr val="dk1"/>
              </a:buClr>
              <a:buFont typeface="Arial"/>
              <a:buNone/>
              <a:defRPr sz="2133" b="0" i="0" u="none" strike="noStrike" cap="none">
                <a:solidFill>
                  <a:schemeClr val="dk1"/>
                </a:solidFill>
                <a:latin typeface="Calibri"/>
                <a:ea typeface="Calibri"/>
                <a:cs typeface="Calibri"/>
                <a:sym typeface="Calibri"/>
              </a:defRPr>
            </a:lvl1pPr>
            <a:lvl2pPr marL="609585" marR="0" lvl="1" indent="-12684" algn="l" rtl="0">
              <a:lnSpc>
                <a:spcPct val="90000"/>
              </a:lnSpc>
              <a:spcBef>
                <a:spcPts val="667"/>
              </a:spcBef>
              <a:buClr>
                <a:schemeClr val="dk1"/>
              </a:buClr>
              <a:buFont typeface="Arial"/>
              <a:buNone/>
              <a:defRPr sz="1867" b="0" i="0" u="none" strike="noStrike" cap="none">
                <a:solidFill>
                  <a:schemeClr val="dk1"/>
                </a:solidFill>
                <a:latin typeface="Calibri"/>
                <a:ea typeface="Calibri"/>
                <a:cs typeface="Calibri"/>
                <a:sym typeface="Calibri"/>
              </a:defRPr>
            </a:lvl2pPr>
            <a:lvl3pPr marL="1219170" marR="0" lvl="2" indent="-12669" algn="l" rtl="0">
              <a:lnSpc>
                <a:spcPct val="90000"/>
              </a:lnSpc>
              <a:spcBef>
                <a:spcPts val="667"/>
              </a:spcBef>
              <a:buClr>
                <a:schemeClr val="dk1"/>
              </a:buClr>
              <a:buFont typeface="Arial"/>
              <a:buNone/>
              <a:defRPr sz="1600" b="0" i="0" u="none" strike="noStrike" cap="none">
                <a:solidFill>
                  <a:schemeClr val="dk1"/>
                </a:solidFill>
                <a:latin typeface="Calibri"/>
                <a:ea typeface="Calibri"/>
                <a:cs typeface="Calibri"/>
                <a:sym typeface="Calibri"/>
              </a:defRPr>
            </a:lvl3pPr>
            <a:lvl4pPr marL="1828754" marR="0" lvl="3" indent="-12654"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4pPr>
            <a:lvl5pPr marL="2438339" marR="0" lvl="4" indent="-12638"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5pPr>
            <a:lvl6pPr marL="3047924" marR="0" lvl="5" indent="-12624"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6pPr>
            <a:lvl7pPr marL="3657509" marR="0" lvl="6" indent="-12608"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7pPr>
            <a:lvl8pPr marL="4267093" marR="0" lvl="7" indent="-12593"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8pPr>
            <a:lvl9pPr marL="4876678" marR="0" lvl="8" indent="-12577" algn="l" rtl="0">
              <a:lnSpc>
                <a:spcPct val="90000"/>
              </a:lnSpc>
              <a:spcBef>
                <a:spcPts val="667"/>
              </a:spcBef>
              <a:buClr>
                <a:schemeClr val="dk1"/>
              </a:buClr>
              <a:buFont typeface="Arial"/>
              <a:buNone/>
              <a:defRPr sz="1333"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a:solidFill>
                  <a:srgbClr val="888888"/>
                </a:solidFill>
                <a:latin typeface="Calibri"/>
                <a:ea typeface="Calibri"/>
                <a:cs typeface="Calibri"/>
                <a:sym typeface="Calibri"/>
              </a:rPr>
              <a:t>‹#›</a:t>
            </a:fld>
            <a:endParaRPr lang="en-GB" sz="16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865484"/>
            <a:ext cx="10515599" cy="3142074"/>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5867"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838200" y="4327407"/>
            <a:ext cx="10515599" cy="10314283"/>
          </a:xfrm>
          <a:prstGeom prst="rect">
            <a:avLst/>
          </a:prstGeom>
          <a:noFill/>
          <a:ln>
            <a:noFill/>
          </a:ln>
        </p:spPr>
        <p:txBody>
          <a:bodyPr lIns="91425" tIns="91425" rIns="91425" bIns="91425" anchor="t" anchorCtr="0"/>
          <a:lstStyle>
            <a:lvl1pPr marL="304792" marR="0" lvl="0" indent="-67746" algn="l" rtl="0">
              <a:lnSpc>
                <a:spcPct val="90000"/>
              </a:lnSpc>
              <a:spcBef>
                <a:spcPts val="1333"/>
              </a:spcBef>
              <a:buClr>
                <a:schemeClr val="dk1"/>
              </a:buClr>
              <a:buSzPct val="100891"/>
              <a:buFont typeface="Arial"/>
              <a:buChar char="•"/>
              <a:defRPr sz="3733" b="0" i="0" u="none" strike="noStrike" cap="none">
                <a:solidFill>
                  <a:schemeClr val="dk1"/>
                </a:solidFill>
                <a:latin typeface="Calibri"/>
                <a:ea typeface="Calibri"/>
                <a:cs typeface="Calibri"/>
                <a:sym typeface="Calibri"/>
              </a:defRPr>
            </a:lvl1pPr>
            <a:lvl2pPr marL="914377" marR="0" lvl="1" indent="-114277" algn="l" rtl="0">
              <a:lnSpc>
                <a:spcPct val="90000"/>
              </a:lnSpc>
              <a:spcBef>
                <a:spcPts val="667"/>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2pPr>
            <a:lvl3pPr marL="1523962" marR="0" lvl="2" indent="-148107" algn="l" rtl="0">
              <a:lnSpc>
                <a:spcPct val="90000"/>
              </a:lnSpc>
              <a:spcBef>
                <a:spcPts val="667"/>
              </a:spcBef>
              <a:buClr>
                <a:schemeClr val="dk1"/>
              </a:buClr>
              <a:buSzPct val="98777"/>
              <a:buFont typeface="Arial"/>
              <a:buChar char="•"/>
              <a:defRPr sz="2667" b="0" i="0" u="none" strike="noStrike" cap="none">
                <a:solidFill>
                  <a:schemeClr val="dk1"/>
                </a:solidFill>
                <a:latin typeface="Calibri"/>
                <a:ea typeface="Calibri"/>
                <a:cs typeface="Calibri"/>
                <a:sym typeface="Calibri"/>
              </a:defRPr>
            </a:lvl3pPr>
            <a:lvl4pPr marL="2133547" marR="0" lvl="3" indent="-165047"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743131" marR="0" lvl="4" indent="-16503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3352716" marR="0" lvl="5" indent="-165015"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6pPr>
            <a:lvl7pPr marL="3962301" marR="0" lvl="6" indent="-165001"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7pPr>
            <a:lvl8pPr marL="4571886" marR="0" lvl="7" indent="-164986"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8pPr>
            <a:lvl9pPr marL="5181470" marR="0" lvl="8" indent="-164970" algn="l" rtl="0">
              <a:lnSpc>
                <a:spcPct val="90000"/>
              </a:lnSpc>
              <a:spcBef>
                <a:spcPts val="667"/>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15066907"/>
            <a:ext cx="2743199" cy="865480"/>
          </a:xfrm>
          <a:prstGeom prst="rect">
            <a:avLst/>
          </a:prstGeom>
          <a:noFill/>
          <a:ln>
            <a:noFill/>
          </a:ln>
        </p:spPr>
        <p:txBody>
          <a:bodyPr lIns="91425" tIns="91425" rIns="91425" bIns="91425" anchor="ctr" anchorCtr="0"/>
          <a:lstStyle>
            <a:lvl1pPr marL="0" marR="0" lvl="0" indent="0" algn="l" rtl="0">
              <a:spcBef>
                <a:spcPts val="0"/>
              </a:spcBef>
              <a:buNone/>
              <a:defRPr sz="16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15066907"/>
            <a:ext cx="4114800" cy="865480"/>
          </a:xfrm>
          <a:prstGeom prst="rect">
            <a:avLst/>
          </a:prstGeom>
          <a:noFill/>
          <a:ln>
            <a:noFill/>
          </a:ln>
        </p:spPr>
        <p:txBody>
          <a:bodyPr lIns="91425" tIns="91425" rIns="91425" bIns="91425" anchor="ctr" anchorCtr="0"/>
          <a:lstStyle>
            <a:lvl1pPr marL="0" marR="0" lvl="0" indent="0" algn="ctr" rtl="0">
              <a:spcBef>
                <a:spcPts val="0"/>
              </a:spcBef>
              <a:buNone/>
              <a:defRPr sz="16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15066907"/>
            <a:ext cx="2743199" cy="86548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600" b="0" i="0" u="none" strike="noStrike" cap="none">
                <a:solidFill>
                  <a:srgbClr val="888888"/>
                </a:solidFill>
                <a:latin typeface="Calibri"/>
                <a:ea typeface="Calibri"/>
                <a:cs typeface="Calibri"/>
                <a:sym typeface="Calibri"/>
              </a:rPr>
              <a:t>‹#›</a:t>
            </a:fld>
            <a:endParaRPr lang="en-GB" sz="16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roisin.killick@challengepartner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rotWithShape="1">
          <a:blip r:embed="rId3">
            <a:alphaModFix/>
          </a:blip>
          <a:srcRect/>
          <a:stretch/>
        </p:blipFill>
        <p:spPr>
          <a:xfrm>
            <a:off x="8865592" y="14327626"/>
            <a:ext cx="2852700" cy="1886700"/>
          </a:xfrm>
          <a:prstGeom prst="rect">
            <a:avLst/>
          </a:prstGeom>
          <a:noFill/>
          <a:ln>
            <a:noFill/>
          </a:ln>
        </p:spPr>
      </p:pic>
      <p:sp>
        <p:nvSpPr>
          <p:cNvPr id="85" name="Shape 85"/>
          <p:cNvSpPr txBox="1">
            <a:spLocks noGrp="1"/>
          </p:cNvSpPr>
          <p:nvPr>
            <p:ph type="ctrTitle"/>
          </p:nvPr>
        </p:nvSpPr>
        <p:spPr>
          <a:xfrm>
            <a:off x="304797" y="200037"/>
            <a:ext cx="7924800" cy="695313"/>
          </a:xfrm>
          <a:prstGeom prst="rect">
            <a:avLst/>
          </a:prstGeom>
          <a:noFill/>
          <a:ln>
            <a:noFill/>
          </a:ln>
        </p:spPr>
        <p:txBody>
          <a:bodyPr lIns="91425" tIns="45700" rIns="91425" bIns="45700" anchor="b" anchorCtr="0">
            <a:noAutofit/>
          </a:bodyPr>
          <a:lstStyle/>
          <a:p>
            <a:pPr lvl="0" algn="l" rtl="0">
              <a:spcBef>
                <a:spcPts val="0"/>
              </a:spcBef>
              <a:buClr>
                <a:schemeClr val="dk1"/>
              </a:buClr>
              <a:buSzPct val="30555"/>
              <a:buFont typeface="Arial"/>
              <a:buNone/>
            </a:pPr>
            <a:r>
              <a:rPr lang="en-GB" sz="3200" b="1" dirty="0" smtClean="0">
                <a:solidFill>
                  <a:srgbClr val="1E4E79"/>
                </a:solidFill>
                <a:latin typeface="Arial"/>
                <a:ea typeface="Arial"/>
                <a:cs typeface="Arial"/>
                <a:sym typeface="Arial"/>
              </a:rPr>
              <a:t>TT Rock Star Mentors</a:t>
            </a:r>
            <a:endParaRPr lang="en-GB" sz="3200" b="1" dirty="0">
              <a:solidFill>
                <a:srgbClr val="1E4E79"/>
              </a:solidFill>
              <a:latin typeface="Arial"/>
              <a:ea typeface="Arial"/>
              <a:cs typeface="Arial"/>
              <a:sym typeface="Arial"/>
            </a:endParaRPr>
          </a:p>
        </p:txBody>
      </p:sp>
      <p:sp>
        <p:nvSpPr>
          <p:cNvPr id="86" name="Shape 86"/>
          <p:cNvSpPr txBox="1">
            <a:spLocks noGrp="1"/>
          </p:cNvSpPr>
          <p:nvPr>
            <p:ph type="subTitle" idx="1"/>
          </p:nvPr>
        </p:nvSpPr>
        <p:spPr>
          <a:xfrm>
            <a:off x="304750" y="1089999"/>
            <a:ext cx="11493900" cy="92930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buClr>
                <a:srgbClr val="595959"/>
              </a:buClr>
              <a:buSzPct val="25000"/>
              <a:buFont typeface="Arial"/>
              <a:buNone/>
            </a:pPr>
            <a:r>
              <a:rPr lang="en-GB" sz="1800" u="sng" dirty="0" smtClean="0">
                <a:solidFill>
                  <a:srgbClr val="595959"/>
                </a:solidFill>
                <a:latin typeface="Arial"/>
                <a:ea typeface="Arial"/>
                <a:cs typeface="Arial"/>
                <a:sym typeface="Arial"/>
              </a:rPr>
              <a:t>Northern Parade Junior School Kings Academy</a:t>
            </a:r>
            <a:endParaRPr lang="en-GB" sz="1800" u="sng" dirty="0">
              <a:solidFill>
                <a:srgbClr val="595959"/>
              </a:solidFill>
              <a:latin typeface="Arial"/>
              <a:ea typeface="Arial"/>
              <a:cs typeface="Arial"/>
              <a:sym typeface="Arial"/>
            </a:endParaRPr>
          </a:p>
          <a:p>
            <a:pPr marL="0" marR="0" lvl="0" indent="0" algn="l" rtl="0">
              <a:lnSpc>
                <a:spcPct val="100000"/>
              </a:lnSpc>
              <a:spcBef>
                <a:spcPts val="0"/>
              </a:spcBef>
              <a:buClr>
                <a:srgbClr val="595959"/>
              </a:buClr>
              <a:buSzPct val="25000"/>
              <a:buFont typeface="Arial"/>
              <a:buNone/>
            </a:pPr>
            <a:r>
              <a:rPr lang="en-GB" sz="1800" dirty="0" smtClean="0">
                <a:solidFill>
                  <a:srgbClr val="595959"/>
                </a:solidFill>
                <a:latin typeface="Arial"/>
                <a:ea typeface="Arial"/>
                <a:cs typeface="Arial"/>
                <a:sym typeface="Arial"/>
              </a:rPr>
              <a:t>A </a:t>
            </a:r>
            <a:r>
              <a:rPr lang="en-GB" sz="1800" dirty="0" smtClean="0">
                <a:solidFill>
                  <a:srgbClr val="595959"/>
                </a:solidFill>
                <a:latin typeface="Arial"/>
                <a:ea typeface="Arial"/>
                <a:cs typeface="Arial"/>
                <a:sym typeface="Arial"/>
              </a:rPr>
              <a:t>Year 5 programme </a:t>
            </a:r>
            <a:r>
              <a:rPr lang="en-GB" sz="1800" dirty="0" smtClean="0">
                <a:solidFill>
                  <a:srgbClr val="595959"/>
                </a:solidFill>
                <a:latin typeface="Arial"/>
                <a:ea typeface="Arial"/>
                <a:cs typeface="Arial"/>
                <a:sym typeface="Arial"/>
              </a:rPr>
              <a:t>where children are motivated to secure their rapid recall of times tables so that they can become TT Rock Star mentors for younger children. </a:t>
            </a:r>
            <a:r>
              <a:rPr lang="en-GB" sz="1800" dirty="0" smtClean="0">
                <a:solidFill>
                  <a:srgbClr val="595959"/>
                </a:solidFill>
                <a:latin typeface="Arial"/>
                <a:ea typeface="Arial"/>
                <a:cs typeface="Arial"/>
                <a:sym typeface="Arial"/>
              </a:rPr>
              <a:t>  (2017-2018)</a:t>
            </a:r>
            <a:endParaRPr lang="en-GB" sz="2000" dirty="0">
              <a:solidFill>
                <a:srgbClr val="595959"/>
              </a:solidFill>
              <a:latin typeface="Arial"/>
              <a:ea typeface="Arial"/>
              <a:cs typeface="Arial"/>
              <a:sym typeface="Arial"/>
            </a:endParaRPr>
          </a:p>
        </p:txBody>
      </p:sp>
      <p:sp>
        <p:nvSpPr>
          <p:cNvPr id="87" name="Shape 87"/>
          <p:cNvSpPr txBox="1"/>
          <p:nvPr/>
        </p:nvSpPr>
        <p:spPr>
          <a:xfrm>
            <a:off x="304750" y="5055416"/>
            <a:ext cx="11493900" cy="3927300"/>
          </a:xfrm>
          <a:prstGeom prst="rect">
            <a:avLst/>
          </a:prstGeom>
          <a:noFill/>
          <a:ln w="9525" cap="flat" cmpd="sng">
            <a:solidFill>
              <a:srgbClr val="595959"/>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GB" sz="1800" b="1" i="0" u="none" strike="noStrike" cap="none" dirty="0" smtClean="0">
                <a:solidFill>
                  <a:srgbClr val="1E4E79"/>
                </a:solidFill>
                <a:latin typeface="Arial"/>
                <a:ea typeface="Arial"/>
                <a:cs typeface="Arial"/>
                <a:sym typeface="Arial"/>
              </a:rPr>
              <a:t>How we did it</a:t>
            </a:r>
          </a:p>
          <a:p>
            <a:pPr marL="12700" lvl="0">
              <a:buClr>
                <a:srgbClr val="595959"/>
              </a:buClr>
              <a:buSzPct val="100000"/>
            </a:pPr>
            <a:r>
              <a:rPr lang="en-GB" sz="1200" dirty="0" smtClean="0">
                <a:solidFill>
                  <a:srgbClr val="595959"/>
                </a:solidFill>
              </a:rPr>
              <a:t>Aims:</a:t>
            </a:r>
          </a:p>
          <a:p>
            <a:pPr marL="285750" lvl="0" indent="-273050">
              <a:buClr>
                <a:srgbClr val="595959"/>
              </a:buClr>
              <a:buSzPct val="100000"/>
              <a:buChar char="•"/>
            </a:pPr>
            <a:r>
              <a:rPr lang="en-GB" sz="1200" dirty="0" smtClean="0">
                <a:solidFill>
                  <a:srgbClr val="595959"/>
                </a:solidFill>
              </a:rPr>
              <a:t>to improve the fluency, rapid recall and general </a:t>
            </a:r>
            <a:r>
              <a:rPr lang="en-GB" sz="1200" dirty="0" smtClean="0">
                <a:solidFill>
                  <a:srgbClr val="595959"/>
                </a:solidFill>
              </a:rPr>
              <a:t>‘number-sense’ </a:t>
            </a:r>
            <a:r>
              <a:rPr lang="en-GB" sz="1200" dirty="0" smtClean="0">
                <a:solidFill>
                  <a:srgbClr val="595959"/>
                </a:solidFill>
              </a:rPr>
              <a:t>of our pupil premium children </a:t>
            </a:r>
            <a:r>
              <a:rPr lang="en-GB" sz="1200" dirty="0" smtClean="0">
                <a:solidFill>
                  <a:srgbClr val="595959"/>
                </a:solidFill>
              </a:rPr>
              <a:t>(reduce the cognitive and working memory overload during lessons)</a:t>
            </a:r>
            <a:endParaRPr lang="en-GB" sz="1200" dirty="0" smtClean="0">
              <a:solidFill>
                <a:srgbClr val="595959"/>
              </a:solidFill>
            </a:endParaRPr>
          </a:p>
          <a:p>
            <a:pPr marL="285750" lvl="0" indent="-273050">
              <a:buClr>
                <a:srgbClr val="595959"/>
              </a:buClr>
              <a:buSzPct val="100000"/>
              <a:buChar char="•"/>
            </a:pPr>
            <a:r>
              <a:rPr lang="en-GB" sz="1200" dirty="0" smtClean="0">
                <a:solidFill>
                  <a:srgbClr val="595959"/>
                </a:solidFill>
              </a:rPr>
              <a:t>to develop their own confidence within Maths lessons and their independence to begin tasks with less support</a:t>
            </a:r>
          </a:p>
          <a:p>
            <a:pPr marL="285750" lvl="0" indent="-273050">
              <a:buClr>
                <a:srgbClr val="595959"/>
              </a:buClr>
              <a:buSzPct val="100000"/>
              <a:buChar char="•"/>
            </a:pPr>
            <a:r>
              <a:rPr lang="en-GB" sz="1200" dirty="0" smtClean="0">
                <a:solidFill>
                  <a:srgbClr val="595959"/>
                </a:solidFill>
              </a:rPr>
              <a:t>to support their resilience in calculation and tackling problem solving and reasoning</a:t>
            </a:r>
          </a:p>
          <a:p>
            <a:pPr marL="285750" lvl="0" indent="-273050">
              <a:buClr>
                <a:srgbClr val="595959"/>
              </a:buClr>
              <a:buSzPct val="100000"/>
              <a:buChar char="•"/>
            </a:pPr>
            <a:r>
              <a:rPr lang="en-GB" sz="1200" dirty="0" smtClean="0">
                <a:solidFill>
                  <a:srgbClr val="595959"/>
                </a:solidFill>
              </a:rPr>
              <a:t>to become more socially confident amongst peers</a:t>
            </a:r>
          </a:p>
          <a:p>
            <a:pPr marL="12700" lvl="0">
              <a:buClr>
                <a:srgbClr val="595959"/>
              </a:buClr>
              <a:buSzPct val="100000"/>
            </a:pPr>
            <a:r>
              <a:rPr lang="en-GB" sz="1200" dirty="0" smtClean="0">
                <a:solidFill>
                  <a:srgbClr val="595959"/>
                </a:solidFill>
              </a:rPr>
              <a:t>What we did:</a:t>
            </a:r>
          </a:p>
          <a:p>
            <a:pPr marL="184150" lvl="0" indent="-171450">
              <a:buClr>
                <a:srgbClr val="595959"/>
              </a:buClr>
              <a:buSzPct val="100000"/>
              <a:buFont typeface="Arial" panose="020B0604020202020204" pitchFamily="34" charset="0"/>
              <a:buChar char="•"/>
            </a:pPr>
            <a:r>
              <a:rPr lang="en-GB" sz="1200" dirty="0">
                <a:solidFill>
                  <a:srgbClr val="595959"/>
                </a:solidFill>
              </a:rPr>
              <a:t>Initially, </a:t>
            </a:r>
            <a:r>
              <a:rPr lang="en-GB" sz="1200" dirty="0" smtClean="0">
                <a:solidFill>
                  <a:srgbClr val="595959"/>
                </a:solidFill>
              </a:rPr>
              <a:t>we tried </a:t>
            </a:r>
            <a:r>
              <a:rPr lang="en-GB" sz="1200" dirty="0">
                <a:solidFill>
                  <a:srgbClr val="595959"/>
                </a:solidFill>
              </a:rPr>
              <a:t>to develop a system for pre-teaching knowledge and understanding before a strand of Maths arose. </a:t>
            </a:r>
            <a:r>
              <a:rPr lang="en-GB" sz="1200" dirty="0" smtClean="0">
                <a:solidFill>
                  <a:srgbClr val="595959"/>
                </a:solidFill>
              </a:rPr>
              <a:t>However</a:t>
            </a:r>
            <a:r>
              <a:rPr lang="en-GB" sz="1200" dirty="0">
                <a:solidFill>
                  <a:srgbClr val="595959"/>
                </a:solidFill>
              </a:rPr>
              <a:t>, this proved to be too demanding on time, planning and </a:t>
            </a:r>
            <a:r>
              <a:rPr lang="en-GB" sz="1200" dirty="0" smtClean="0">
                <a:solidFill>
                  <a:srgbClr val="595959"/>
                </a:solidFill>
              </a:rPr>
              <a:t>resourcing and was not proving to have a positive impact on learning or motivation </a:t>
            </a:r>
            <a:r>
              <a:rPr lang="en-GB" sz="1200" dirty="0" smtClean="0">
                <a:solidFill>
                  <a:srgbClr val="595959"/>
                </a:solidFill>
              </a:rPr>
              <a:t>(the children saw it as ‘another’ intervention).</a:t>
            </a:r>
            <a:endParaRPr lang="en-GB" sz="1200" dirty="0" smtClean="0">
              <a:solidFill>
                <a:srgbClr val="595959"/>
              </a:solidFill>
            </a:endParaRPr>
          </a:p>
          <a:p>
            <a:pPr marL="184150" lvl="0" indent="-171450">
              <a:buClr>
                <a:srgbClr val="595959"/>
              </a:buClr>
              <a:buSzPct val="100000"/>
              <a:buFont typeface="Arial" panose="020B0604020202020204" pitchFamily="34" charset="0"/>
              <a:buChar char="•"/>
            </a:pPr>
            <a:r>
              <a:rPr lang="en-GB" sz="1200" dirty="0" smtClean="0">
                <a:solidFill>
                  <a:srgbClr val="595959"/>
                </a:solidFill>
              </a:rPr>
              <a:t>We needed something less complicated, more motivational and manageable. We decided to use the TT Rock Star </a:t>
            </a:r>
            <a:r>
              <a:rPr lang="en-GB" sz="1200" dirty="0" smtClean="0">
                <a:solidFill>
                  <a:srgbClr val="595959"/>
                </a:solidFill>
              </a:rPr>
              <a:t>game on </a:t>
            </a:r>
            <a:r>
              <a:rPr lang="en-GB" sz="1200" dirty="0" err="1" smtClean="0">
                <a:solidFill>
                  <a:srgbClr val="595959"/>
                </a:solidFill>
              </a:rPr>
              <a:t>Ipads</a:t>
            </a:r>
            <a:r>
              <a:rPr lang="en-GB" sz="1200" dirty="0" smtClean="0">
                <a:solidFill>
                  <a:srgbClr val="595959"/>
                </a:solidFill>
              </a:rPr>
              <a:t>. </a:t>
            </a:r>
            <a:r>
              <a:rPr lang="en-GB" sz="1200" dirty="0" smtClean="0">
                <a:solidFill>
                  <a:srgbClr val="595959"/>
                </a:solidFill>
              </a:rPr>
              <a:t>It is a free resource, uses technology </a:t>
            </a:r>
            <a:r>
              <a:rPr lang="en-GB" sz="1200" dirty="0" smtClean="0">
                <a:solidFill>
                  <a:srgbClr val="595959"/>
                </a:solidFill>
              </a:rPr>
              <a:t>to engage children and </a:t>
            </a:r>
            <a:r>
              <a:rPr lang="en-GB" sz="1200" dirty="0" smtClean="0">
                <a:solidFill>
                  <a:srgbClr val="595959"/>
                </a:solidFill>
              </a:rPr>
              <a:t>is competitive. </a:t>
            </a:r>
          </a:p>
          <a:p>
            <a:pPr marL="184150" lvl="0" indent="-171450">
              <a:buClr>
                <a:srgbClr val="595959"/>
              </a:buClr>
              <a:buSzPct val="100000"/>
              <a:buFont typeface="Arial" panose="020B0604020202020204" pitchFamily="34" charset="0"/>
              <a:buChar char="•"/>
            </a:pPr>
            <a:r>
              <a:rPr lang="en-GB" sz="1200" dirty="0" smtClean="0">
                <a:solidFill>
                  <a:srgbClr val="595959"/>
                </a:solidFill>
              </a:rPr>
              <a:t>We did not want the programme to appear as an ‘intervention’ as this can be demotivating. As an initial hook, the </a:t>
            </a:r>
            <a:r>
              <a:rPr lang="en-GB" sz="1200" dirty="0" err="1" smtClean="0">
                <a:solidFill>
                  <a:srgbClr val="595959"/>
                </a:solidFill>
              </a:rPr>
              <a:t>CtG</a:t>
            </a:r>
            <a:r>
              <a:rPr lang="en-GB" sz="1200" dirty="0" smtClean="0">
                <a:solidFill>
                  <a:srgbClr val="595959"/>
                </a:solidFill>
              </a:rPr>
              <a:t> cohort received an exclusive invitation to a ‘Rock Music’ launch party. Here, we explained that they had been specially chosen to be potential </a:t>
            </a:r>
            <a:r>
              <a:rPr lang="en-GB" sz="1200" dirty="0" err="1" smtClean="0">
                <a:solidFill>
                  <a:srgbClr val="595959"/>
                </a:solidFill>
              </a:rPr>
              <a:t>TTRock</a:t>
            </a:r>
            <a:r>
              <a:rPr lang="en-GB" sz="1200" dirty="0" smtClean="0">
                <a:solidFill>
                  <a:srgbClr val="595959"/>
                </a:solidFill>
              </a:rPr>
              <a:t> Star Mentors. </a:t>
            </a:r>
            <a:r>
              <a:rPr lang="en-GB" sz="1200" dirty="0" smtClean="0">
                <a:solidFill>
                  <a:srgbClr val="595959"/>
                </a:solidFill>
              </a:rPr>
              <a:t>The ‘carrot’ -their </a:t>
            </a:r>
            <a:r>
              <a:rPr lang="en-GB" sz="1200" dirty="0" smtClean="0">
                <a:solidFill>
                  <a:srgbClr val="595959"/>
                </a:solidFill>
              </a:rPr>
              <a:t>challenge </a:t>
            </a:r>
            <a:r>
              <a:rPr lang="en-GB" sz="1200" dirty="0" smtClean="0">
                <a:solidFill>
                  <a:srgbClr val="595959"/>
                </a:solidFill>
              </a:rPr>
              <a:t>-was </a:t>
            </a:r>
            <a:r>
              <a:rPr lang="en-GB" sz="1200" dirty="0" smtClean="0">
                <a:solidFill>
                  <a:srgbClr val="595959"/>
                </a:solidFill>
              </a:rPr>
              <a:t>to become proficient at their Times Tables so </a:t>
            </a:r>
            <a:r>
              <a:rPr lang="en-GB" sz="1200" dirty="0" smtClean="0">
                <a:solidFill>
                  <a:srgbClr val="595959"/>
                </a:solidFill>
              </a:rPr>
              <a:t>that they could graduate from the programme and become Mentors. </a:t>
            </a:r>
          </a:p>
          <a:p>
            <a:pPr marL="184150" lvl="0" indent="-171450">
              <a:buClr>
                <a:srgbClr val="595959"/>
              </a:buClr>
              <a:buSzPct val="100000"/>
              <a:buFont typeface="Arial" panose="020B0604020202020204" pitchFamily="34" charset="0"/>
              <a:buChar char="•"/>
            </a:pPr>
            <a:r>
              <a:rPr lang="en-GB" sz="1200" dirty="0" smtClean="0">
                <a:solidFill>
                  <a:srgbClr val="595959"/>
                </a:solidFill>
              </a:rPr>
              <a:t>The </a:t>
            </a:r>
            <a:r>
              <a:rPr lang="en-GB" sz="1200" dirty="0" err="1" smtClean="0">
                <a:solidFill>
                  <a:srgbClr val="595959"/>
                </a:solidFill>
              </a:rPr>
              <a:t>CtG</a:t>
            </a:r>
            <a:r>
              <a:rPr lang="en-GB" sz="1200" dirty="0" smtClean="0">
                <a:solidFill>
                  <a:srgbClr val="595959"/>
                </a:solidFill>
              </a:rPr>
              <a:t> cohort were divided into ‘Rock Bands’ so that bands could ‘battle’ each other as well as competing to beat their own scores. Correct answers and quicker speeds lead to scoring points and winning coins to spend on designing personal avatars. This was found to be very motivational. League tables were also celebrated regarding personal progress.</a:t>
            </a:r>
          </a:p>
          <a:p>
            <a:pPr marL="184150" lvl="0" indent="-171450">
              <a:buClr>
                <a:srgbClr val="595959"/>
              </a:buClr>
              <a:buSzPct val="100000"/>
              <a:buFont typeface="Arial" panose="020B0604020202020204" pitchFamily="34" charset="0"/>
              <a:buChar char="•"/>
            </a:pPr>
            <a:r>
              <a:rPr lang="en-GB" sz="1200" dirty="0" smtClean="0">
                <a:solidFill>
                  <a:srgbClr val="595959"/>
                </a:solidFill>
              </a:rPr>
              <a:t>Each Rock Band had 2x 30 min sessions a week to ‘play’ and practise their times tables as well as a personal log-on to use at home. </a:t>
            </a:r>
          </a:p>
          <a:p>
            <a:pPr marL="184150" indent="-171450">
              <a:buClr>
                <a:srgbClr val="595959"/>
              </a:buClr>
              <a:buSzPct val="100000"/>
              <a:buFont typeface="Arial" panose="020B0604020202020204" pitchFamily="34" charset="0"/>
              <a:buChar char="•"/>
            </a:pPr>
            <a:r>
              <a:rPr lang="en-GB" sz="1200" dirty="0" smtClean="0">
                <a:solidFill>
                  <a:srgbClr val="595959"/>
                </a:solidFill>
              </a:rPr>
              <a:t>Graduating as a Mentor means that: children have shown they are proficient at times table recall, receive a prestigious ‘Mentor’ lanyard and certificate in Assembly, get an early lunch to mentor in Year 2’s </a:t>
            </a:r>
            <a:r>
              <a:rPr lang="en-GB" sz="1200" dirty="0">
                <a:solidFill>
                  <a:srgbClr val="595959"/>
                </a:solidFill>
              </a:rPr>
              <a:t>TTRS </a:t>
            </a:r>
            <a:r>
              <a:rPr lang="en-GB" sz="1200" dirty="0" smtClean="0">
                <a:solidFill>
                  <a:srgbClr val="595959"/>
                </a:solidFill>
              </a:rPr>
              <a:t>club (</a:t>
            </a:r>
            <a:r>
              <a:rPr lang="en-GB" sz="1200" dirty="0">
                <a:solidFill>
                  <a:srgbClr val="595959"/>
                </a:solidFill>
              </a:rPr>
              <a:t>also a focus for support for KS1 </a:t>
            </a:r>
            <a:r>
              <a:rPr lang="en-GB" sz="1200" dirty="0" smtClean="0">
                <a:solidFill>
                  <a:srgbClr val="595959"/>
                </a:solidFill>
              </a:rPr>
              <a:t>SATs)    </a:t>
            </a:r>
            <a:r>
              <a:rPr lang="en-GB" sz="1200" dirty="0" smtClean="0">
                <a:solidFill>
                  <a:srgbClr val="595959"/>
                </a:solidFill>
              </a:rPr>
              <a:t>… AND develop kudos amongst their peers. </a:t>
            </a:r>
          </a:p>
          <a:p>
            <a:pPr marL="184150" indent="-171450">
              <a:buClr>
                <a:srgbClr val="595959"/>
              </a:buClr>
              <a:buSzPct val="100000"/>
              <a:buFont typeface="Arial" panose="020B0604020202020204" pitchFamily="34" charset="0"/>
              <a:buChar char="•"/>
            </a:pPr>
            <a:endParaRPr lang="en-GB" sz="1200" dirty="0">
              <a:solidFill>
                <a:srgbClr val="595959"/>
              </a:solidFill>
            </a:endParaRPr>
          </a:p>
          <a:p>
            <a:pPr marL="12700" lvl="0">
              <a:buClr>
                <a:srgbClr val="595959"/>
              </a:buClr>
              <a:buSzPct val="100000"/>
            </a:pPr>
            <a:r>
              <a:rPr lang="en-GB" sz="1200" dirty="0" smtClean="0">
                <a:solidFill>
                  <a:srgbClr val="595959"/>
                </a:solidFill>
              </a:rPr>
              <a:t>  </a:t>
            </a:r>
            <a:endParaRPr lang="en-GB" sz="1200" dirty="0" smtClean="0">
              <a:solidFill>
                <a:srgbClr val="595959"/>
              </a:solidFill>
            </a:endParaRPr>
          </a:p>
        </p:txBody>
      </p:sp>
      <p:sp>
        <p:nvSpPr>
          <p:cNvPr id="88" name="Shape 88"/>
          <p:cNvSpPr txBox="1"/>
          <p:nvPr/>
        </p:nvSpPr>
        <p:spPr>
          <a:xfrm>
            <a:off x="304800" y="14643813"/>
            <a:ext cx="8451600" cy="1397561"/>
          </a:xfrm>
          <a:prstGeom prst="rect">
            <a:avLst/>
          </a:prstGeom>
          <a:noFill/>
          <a:ln w="9525" cap="flat" cmpd="sng">
            <a:solidFill>
              <a:srgbClr val="595959"/>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GB" sz="2000" b="1" dirty="0">
                <a:solidFill>
                  <a:srgbClr val="1E4E79"/>
                </a:solidFill>
                <a:latin typeface="Arial"/>
                <a:ea typeface="Arial"/>
                <a:cs typeface="Arial"/>
                <a:sym typeface="Arial"/>
              </a:rPr>
              <a:t>Want to find out more?</a:t>
            </a:r>
          </a:p>
          <a:p>
            <a:pPr marL="285750" lvl="0" indent="-279400" rtl="0">
              <a:spcBef>
                <a:spcPts val="0"/>
              </a:spcBef>
              <a:buClr>
                <a:srgbClr val="595959"/>
              </a:buClr>
              <a:buSzPct val="100000"/>
              <a:buChar char="•"/>
            </a:pPr>
            <a:r>
              <a:rPr lang="en-GB" sz="1600" dirty="0">
                <a:solidFill>
                  <a:srgbClr val="595959"/>
                </a:solidFill>
              </a:rPr>
              <a:t>Find out what else the team at xxx are doing to improve outcomes for all their pupils: contact </a:t>
            </a:r>
            <a:r>
              <a:rPr lang="en-GB" sz="1600" u="sng" dirty="0">
                <a:solidFill>
                  <a:schemeClr val="hlink"/>
                </a:solidFill>
              </a:rPr>
              <a:t>[school contact email]</a:t>
            </a:r>
            <a:r>
              <a:rPr lang="en-GB" sz="1600" dirty="0">
                <a:solidFill>
                  <a:srgbClr val="595959"/>
                </a:solidFill>
              </a:rPr>
              <a:t>. </a:t>
            </a:r>
          </a:p>
          <a:p>
            <a:pPr marL="285750" lvl="0" indent="-279400">
              <a:buClr>
                <a:srgbClr val="595959"/>
              </a:buClr>
              <a:buSzPct val="100000"/>
              <a:buChar char="•"/>
            </a:pPr>
            <a:r>
              <a:rPr lang="en-GB" sz="1600" dirty="0">
                <a:solidFill>
                  <a:srgbClr val="595959"/>
                </a:solidFill>
              </a:rPr>
              <a:t>Speak to the Challenge the Gap Programme Coordinator, Roisin Killick contact </a:t>
            </a:r>
            <a:r>
              <a:rPr lang="en-GB" sz="1600" u="sng" dirty="0">
                <a:hlinkClick r:id="rId4"/>
              </a:rPr>
              <a:t>roisin.killick@challengepartners.org</a:t>
            </a:r>
            <a:r>
              <a:rPr lang="en-GB" sz="1600" u="sng" dirty="0"/>
              <a:t> </a:t>
            </a:r>
            <a:r>
              <a:rPr lang="en-GB" sz="1600" dirty="0"/>
              <a:t>  </a:t>
            </a:r>
            <a:endParaRPr sz="1800" dirty="0">
              <a:solidFill>
                <a:srgbClr val="595959"/>
              </a:solidFill>
            </a:endParaRPr>
          </a:p>
        </p:txBody>
      </p:sp>
      <p:sp>
        <p:nvSpPr>
          <p:cNvPr id="89" name="Shape 89"/>
          <p:cNvSpPr txBox="1"/>
          <p:nvPr/>
        </p:nvSpPr>
        <p:spPr>
          <a:xfrm>
            <a:off x="304750" y="8993580"/>
            <a:ext cx="6321446" cy="5579670"/>
          </a:xfrm>
          <a:prstGeom prst="rect">
            <a:avLst/>
          </a:prstGeom>
          <a:noFill/>
          <a:ln w="9525" cap="flat" cmpd="sng">
            <a:solidFill>
              <a:srgbClr val="595959"/>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GB" sz="2000" b="1" dirty="0">
                <a:solidFill>
                  <a:srgbClr val="1E4E79"/>
                </a:solidFill>
                <a:latin typeface="Arial"/>
                <a:ea typeface="Arial"/>
                <a:cs typeface="Arial"/>
                <a:sym typeface="Arial"/>
              </a:rPr>
              <a:t>Our </a:t>
            </a:r>
            <a:r>
              <a:rPr lang="en-GB" sz="2000" b="1" dirty="0" smtClean="0">
                <a:solidFill>
                  <a:srgbClr val="1E4E79"/>
                </a:solidFill>
                <a:latin typeface="Arial"/>
                <a:ea typeface="Arial"/>
                <a:cs typeface="Arial"/>
                <a:sym typeface="Arial"/>
              </a:rPr>
              <a:t>impact</a:t>
            </a:r>
          </a:p>
          <a:p>
            <a:pPr marL="0" marR="0" lvl="0" indent="0" algn="l" rtl="0">
              <a:spcBef>
                <a:spcPts val="0"/>
              </a:spcBef>
              <a:buSzPct val="25000"/>
              <a:buNone/>
            </a:pPr>
            <a:endParaRPr lang="en-GB" sz="2400" b="1" dirty="0">
              <a:solidFill>
                <a:srgbClr val="1E4E79"/>
              </a:solidFill>
            </a:endParaRPr>
          </a:p>
          <a:p>
            <a:pPr marL="0" marR="0" lvl="0" indent="0" algn="l" rtl="0">
              <a:spcBef>
                <a:spcPts val="0"/>
              </a:spcBef>
              <a:buSzPct val="25000"/>
              <a:buNone/>
            </a:pPr>
            <a:endParaRPr lang="en-GB" sz="2400" b="1" dirty="0" smtClean="0">
              <a:solidFill>
                <a:srgbClr val="1E4E79"/>
              </a:solidFill>
            </a:endParaRPr>
          </a:p>
          <a:p>
            <a:pPr marL="0" marR="0" lvl="0" indent="0" algn="l" rtl="0">
              <a:spcBef>
                <a:spcPts val="0"/>
              </a:spcBef>
              <a:buSzPct val="25000"/>
              <a:buNone/>
            </a:pPr>
            <a:endParaRPr lang="en-GB" sz="2400" b="1" dirty="0">
              <a:solidFill>
                <a:srgbClr val="1E4E79"/>
              </a:solidFill>
            </a:endParaRPr>
          </a:p>
          <a:p>
            <a:pPr marL="0" marR="0" lvl="0" indent="0" algn="l" rtl="0">
              <a:spcBef>
                <a:spcPts val="0"/>
              </a:spcBef>
              <a:buSzPct val="25000"/>
              <a:buNone/>
            </a:pPr>
            <a:endParaRPr lang="en-GB" sz="2400" b="1" dirty="0" smtClean="0">
              <a:solidFill>
                <a:srgbClr val="1E4E79"/>
              </a:solidFill>
            </a:endParaRPr>
          </a:p>
          <a:p>
            <a:pPr marL="0" marR="0" lvl="0" indent="0" algn="l" rtl="0">
              <a:spcBef>
                <a:spcPts val="0"/>
              </a:spcBef>
              <a:buSzPct val="25000"/>
              <a:buNone/>
            </a:pPr>
            <a:endParaRPr lang="en-GB" sz="2400" b="1" dirty="0">
              <a:solidFill>
                <a:srgbClr val="1E4E79"/>
              </a:solidFill>
            </a:endParaRPr>
          </a:p>
          <a:p>
            <a:pPr marL="0" marR="0" lvl="0" indent="0" algn="l" rtl="0">
              <a:spcBef>
                <a:spcPts val="0"/>
              </a:spcBef>
              <a:buSzPct val="25000"/>
              <a:buNone/>
            </a:pPr>
            <a:endParaRPr lang="en-GB" sz="2400" b="1" dirty="0" smtClean="0">
              <a:solidFill>
                <a:srgbClr val="1E4E79"/>
              </a:solidFill>
            </a:endParaRPr>
          </a:p>
          <a:p>
            <a:pPr marL="0" marR="0" lvl="0" indent="0" algn="l" rtl="0">
              <a:spcBef>
                <a:spcPts val="0"/>
              </a:spcBef>
              <a:buSzPct val="25000"/>
              <a:buNone/>
            </a:pPr>
            <a:endParaRPr lang="en-GB" sz="2400" b="1" dirty="0">
              <a:solidFill>
                <a:srgbClr val="1E4E79"/>
              </a:solidFill>
            </a:endParaRPr>
          </a:p>
          <a:p>
            <a:pPr marL="0" marR="0" lvl="0" indent="0" algn="l" rtl="0">
              <a:spcBef>
                <a:spcPts val="0"/>
              </a:spcBef>
              <a:buSzPct val="25000"/>
              <a:buNone/>
            </a:pPr>
            <a:endParaRPr lang="en-GB" sz="2400" b="1" dirty="0" smtClean="0">
              <a:solidFill>
                <a:srgbClr val="1E4E79"/>
              </a:solidFill>
            </a:endParaRPr>
          </a:p>
          <a:p>
            <a:pPr lvl="0">
              <a:buSzPct val="25000"/>
            </a:pPr>
            <a:endParaRPr lang="en-GB" sz="1200" dirty="0" smtClean="0">
              <a:solidFill>
                <a:srgbClr val="595959"/>
              </a:solidFill>
            </a:endParaRPr>
          </a:p>
          <a:p>
            <a:pPr lvl="0">
              <a:buSzPct val="25000"/>
            </a:pPr>
            <a:r>
              <a:rPr lang="en-GB" sz="1200" dirty="0">
                <a:solidFill>
                  <a:srgbClr val="595959"/>
                </a:solidFill>
              </a:rPr>
              <a:t>All children </a:t>
            </a:r>
            <a:r>
              <a:rPr lang="en-GB" sz="1200" dirty="0" smtClean="0">
                <a:solidFill>
                  <a:srgbClr val="595959"/>
                </a:solidFill>
              </a:rPr>
              <a:t>have:</a:t>
            </a:r>
          </a:p>
          <a:p>
            <a:pPr marL="171450" lvl="0" indent="-171450">
              <a:buSzPct val="25000"/>
              <a:buFont typeface="Arial" panose="020B0604020202020204" pitchFamily="34" charset="0"/>
              <a:buChar char="•"/>
            </a:pPr>
            <a:r>
              <a:rPr lang="en-GB" sz="1200" dirty="0" smtClean="0">
                <a:solidFill>
                  <a:srgbClr val="595959"/>
                </a:solidFill>
              </a:rPr>
              <a:t>become </a:t>
            </a:r>
            <a:r>
              <a:rPr lang="en-GB" sz="1200" dirty="0">
                <a:solidFill>
                  <a:srgbClr val="595959"/>
                </a:solidFill>
              </a:rPr>
              <a:t>more </a:t>
            </a:r>
            <a:r>
              <a:rPr lang="en-GB" sz="1200" dirty="0" smtClean="0">
                <a:solidFill>
                  <a:srgbClr val="595959"/>
                </a:solidFill>
              </a:rPr>
              <a:t>confident and fluent </a:t>
            </a:r>
            <a:r>
              <a:rPr lang="en-GB" sz="1200" dirty="0">
                <a:solidFill>
                  <a:srgbClr val="595959"/>
                </a:solidFill>
              </a:rPr>
              <a:t>in their rapid recall of number facts </a:t>
            </a:r>
            <a:endParaRPr lang="en-GB" sz="1200" dirty="0" smtClean="0">
              <a:solidFill>
                <a:srgbClr val="595959"/>
              </a:solidFill>
            </a:endParaRPr>
          </a:p>
          <a:p>
            <a:pPr marL="171450" lvl="0" indent="-171450">
              <a:buSzPct val="25000"/>
              <a:buFont typeface="Arial" panose="020B0604020202020204" pitchFamily="34" charset="0"/>
              <a:buChar char="•"/>
            </a:pPr>
            <a:r>
              <a:rPr lang="en-GB" sz="1200" dirty="0" smtClean="0">
                <a:solidFill>
                  <a:srgbClr val="595959"/>
                </a:solidFill>
              </a:rPr>
              <a:t>improved their speed and scores in TTRS and weekly times table tests</a:t>
            </a:r>
          </a:p>
          <a:p>
            <a:pPr marL="171450" lvl="0" indent="-171450">
              <a:buSzPct val="25000"/>
              <a:buFont typeface="Arial" panose="020B0604020202020204" pitchFamily="34" charset="0"/>
              <a:buChar char="•"/>
            </a:pPr>
            <a:r>
              <a:rPr lang="en-GB" sz="1200" dirty="0" smtClean="0">
                <a:solidFill>
                  <a:srgbClr val="595959"/>
                </a:solidFill>
              </a:rPr>
              <a:t>grown in mathematical confidence and attempt more </a:t>
            </a:r>
            <a:r>
              <a:rPr lang="en-GB" sz="1200" dirty="0">
                <a:solidFill>
                  <a:srgbClr val="595959"/>
                </a:solidFill>
              </a:rPr>
              <a:t>maths with greater independence</a:t>
            </a:r>
          </a:p>
          <a:p>
            <a:pPr lvl="0">
              <a:buSzPct val="25000"/>
            </a:pPr>
            <a:r>
              <a:rPr lang="en-GB" sz="1200" dirty="0">
                <a:solidFill>
                  <a:srgbClr val="595959"/>
                </a:solidFill>
              </a:rPr>
              <a:t>Most </a:t>
            </a:r>
            <a:r>
              <a:rPr lang="en-GB" sz="1200" dirty="0" smtClean="0">
                <a:solidFill>
                  <a:srgbClr val="595959"/>
                </a:solidFill>
              </a:rPr>
              <a:t>have:</a:t>
            </a:r>
          </a:p>
          <a:p>
            <a:pPr marL="171450" lvl="0" indent="-171450">
              <a:buSzPct val="25000"/>
              <a:buFont typeface="Arial" panose="020B0604020202020204" pitchFamily="34" charset="0"/>
              <a:buChar char="•"/>
            </a:pPr>
            <a:r>
              <a:rPr lang="en-GB" sz="1200" dirty="0" smtClean="0">
                <a:solidFill>
                  <a:srgbClr val="595959"/>
                </a:solidFill>
              </a:rPr>
              <a:t>made </a:t>
            </a:r>
            <a:r>
              <a:rPr lang="en-GB" sz="1200" dirty="0">
                <a:solidFill>
                  <a:srgbClr val="595959"/>
                </a:solidFill>
              </a:rPr>
              <a:t>good progress in outcomes of end of year Assessment </a:t>
            </a:r>
            <a:r>
              <a:rPr lang="en-GB" sz="1200" dirty="0" smtClean="0">
                <a:solidFill>
                  <a:srgbClr val="595959"/>
                </a:solidFill>
              </a:rPr>
              <a:t>tests </a:t>
            </a:r>
          </a:p>
          <a:p>
            <a:pPr marL="171450" lvl="0" indent="-171450">
              <a:buSzPct val="25000"/>
              <a:buFont typeface="Arial" panose="020B0604020202020204" pitchFamily="34" charset="0"/>
              <a:buChar char="•"/>
            </a:pPr>
            <a:r>
              <a:rPr lang="en-GB" sz="1200" dirty="0" smtClean="0">
                <a:solidFill>
                  <a:srgbClr val="595959"/>
                </a:solidFill>
              </a:rPr>
              <a:t>grown </a:t>
            </a:r>
            <a:r>
              <a:rPr lang="en-GB" sz="1200" dirty="0">
                <a:solidFill>
                  <a:srgbClr val="595959"/>
                </a:solidFill>
              </a:rPr>
              <a:t>in confidence generally in class &amp; across the curriculum</a:t>
            </a:r>
          </a:p>
          <a:p>
            <a:pPr marL="171450" lvl="0" indent="-171450">
              <a:buSzPct val="25000"/>
              <a:buFont typeface="Arial" panose="020B0604020202020204" pitchFamily="34" charset="0"/>
              <a:buChar char="•"/>
            </a:pPr>
            <a:r>
              <a:rPr lang="en-GB" sz="1200" dirty="0" smtClean="0">
                <a:solidFill>
                  <a:srgbClr val="595959"/>
                </a:solidFill>
              </a:rPr>
              <a:t>more </a:t>
            </a:r>
            <a:r>
              <a:rPr lang="en-GB" sz="1200" dirty="0">
                <a:solidFill>
                  <a:srgbClr val="595959"/>
                </a:solidFill>
              </a:rPr>
              <a:t>able to verbalise their reasoning with greater </a:t>
            </a:r>
            <a:r>
              <a:rPr lang="en-GB" sz="1200" dirty="0" smtClean="0">
                <a:solidFill>
                  <a:srgbClr val="595959"/>
                </a:solidFill>
              </a:rPr>
              <a:t>ease</a:t>
            </a:r>
          </a:p>
          <a:p>
            <a:pPr marL="171450" lvl="0" indent="-171450">
              <a:buSzPct val="25000"/>
              <a:buFont typeface="Arial" panose="020B0604020202020204" pitchFamily="34" charset="0"/>
              <a:buChar char="•"/>
            </a:pPr>
            <a:r>
              <a:rPr lang="en-GB" sz="1200" dirty="0" smtClean="0">
                <a:solidFill>
                  <a:srgbClr val="595959"/>
                </a:solidFill>
              </a:rPr>
              <a:t>graduated as TT Rock Star mentors (10/14)</a:t>
            </a:r>
          </a:p>
          <a:p>
            <a:pPr>
              <a:buSzPct val="25000"/>
            </a:pPr>
            <a:r>
              <a:rPr lang="en-GB" sz="1200" dirty="0" smtClean="0">
                <a:solidFill>
                  <a:srgbClr val="595959"/>
                </a:solidFill>
              </a:rPr>
              <a:t>50</a:t>
            </a:r>
            <a:r>
              <a:rPr lang="en-GB" sz="1200" dirty="0">
                <a:solidFill>
                  <a:srgbClr val="595959"/>
                </a:solidFill>
              </a:rPr>
              <a:t>% </a:t>
            </a:r>
            <a:r>
              <a:rPr lang="en-GB" sz="1200" dirty="0" smtClean="0">
                <a:solidFill>
                  <a:srgbClr val="595959"/>
                </a:solidFill>
              </a:rPr>
              <a:t>of CtG cohort met </a:t>
            </a:r>
            <a:r>
              <a:rPr lang="en-GB" sz="1200" dirty="0">
                <a:solidFill>
                  <a:srgbClr val="595959"/>
                </a:solidFill>
              </a:rPr>
              <a:t>ARE at end of </a:t>
            </a:r>
            <a:r>
              <a:rPr lang="en-GB" sz="1200" dirty="0" smtClean="0">
                <a:solidFill>
                  <a:srgbClr val="595959"/>
                </a:solidFill>
              </a:rPr>
              <a:t>year</a:t>
            </a:r>
          </a:p>
          <a:p>
            <a:pPr>
              <a:buSzPct val="25000"/>
            </a:pPr>
            <a:r>
              <a:rPr lang="en-GB" sz="1200" dirty="0" smtClean="0">
                <a:solidFill>
                  <a:srgbClr val="595959"/>
                </a:solidFill>
              </a:rPr>
              <a:t>At the end of year, </a:t>
            </a:r>
            <a:r>
              <a:rPr lang="en-GB" sz="1200" dirty="0" err="1" smtClean="0">
                <a:solidFill>
                  <a:srgbClr val="595959"/>
                </a:solidFill>
              </a:rPr>
              <a:t>Yr</a:t>
            </a:r>
            <a:r>
              <a:rPr lang="en-GB" sz="1200" dirty="0" smtClean="0">
                <a:solidFill>
                  <a:srgbClr val="595959"/>
                </a:solidFill>
              </a:rPr>
              <a:t> 5 PP children out performed non-PP children at ARE or above by 3%</a:t>
            </a:r>
            <a:endParaRPr lang="en-GB" sz="1200" dirty="0">
              <a:solidFill>
                <a:srgbClr val="595959"/>
              </a:solidFill>
            </a:endParaRPr>
          </a:p>
          <a:p>
            <a:pPr marL="171450" lvl="0" indent="-171450">
              <a:buSzPct val="25000"/>
              <a:buFont typeface="Arial" panose="020B0604020202020204" pitchFamily="34" charset="0"/>
              <a:buChar char="•"/>
            </a:pPr>
            <a:endParaRPr lang="en-GB" sz="1200" dirty="0">
              <a:solidFill>
                <a:srgbClr val="595959"/>
              </a:solidFill>
            </a:endParaRPr>
          </a:p>
          <a:p>
            <a:pPr marL="171450" lvl="0" indent="-171450">
              <a:buSzPct val="25000"/>
              <a:buFont typeface="Arial" panose="020B0604020202020204" pitchFamily="34" charset="0"/>
              <a:buChar char="•"/>
            </a:pPr>
            <a:endParaRPr lang="en-GB" sz="1200" dirty="0" smtClean="0">
              <a:solidFill>
                <a:srgbClr val="595959"/>
              </a:solidFill>
            </a:endParaRPr>
          </a:p>
          <a:p>
            <a:pPr lvl="0">
              <a:buSzPct val="25000"/>
            </a:pPr>
            <a:endParaRPr lang="en-GB" sz="2400" b="1" dirty="0">
              <a:solidFill>
                <a:srgbClr val="1E4E79"/>
              </a:solidFill>
            </a:endParaRPr>
          </a:p>
          <a:p>
            <a:pPr marL="0" marR="0" lvl="0" indent="0" algn="l" rtl="0">
              <a:spcBef>
                <a:spcPts val="0"/>
              </a:spcBef>
              <a:buSzPct val="25000"/>
              <a:buNone/>
            </a:pPr>
            <a:r>
              <a:rPr lang="en-GB" dirty="0">
                <a:solidFill>
                  <a:srgbClr val="595959"/>
                </a:solidFill>
              </a:rPr>
              <a:t/>
            </a:r>
            <a:br>
              <a:rPr lang="en-GB" dirty="0">
                <a:solidFill>
                  <a:srgbClr val="595959"/>
                </a:solidFill>
              </a:rPr>
            </a:br>
            <a:endParaRPr lang="en-GB" dirty="0">
              <a:solidFill>
                <a:srgbClr val="595959"/>
              </a:solidFill>
            </a:endParaRPr>
          </a:p>
          <a:p>
            <a:pPr lvl="0" rtl="0">
              <a:spcBef>
                <a:spcPts val="0"/>
              </a:spcBef>
              <a:buNone/>
            </a:pPr>
            <a:endParaRPr sz="1800" b="1" dirty="0">
              <a:solidFill>
                <a:srgbClr val="1E4E79"/>
              </a:solidFill>
            </a:endParaRPr>
          </a:p>
        </p:txBody>
      </p:sp>
      <p:sp>
        <p:nvSpPr>
          <p:cNvPr id="90" name="Shape 90"/>
          <p:cNvSpPr txBox="1"/>
          <p:nvPr/>
        </p:nvSpPr>
        <p:spPr>
          <a:xfrm>
            <a:off x="6626196" y="8993580"/>
            <a:ext cx="5105004" cy="5579670"/>
          </a:xfrm>
          <a:prstGeom prst="rect">
            <a:avLst/>
          </a:prstGeom>
          <a:noFill/>
          <a:ln w="9525" cap="flat" cmpd="sng">
            <a:solidFill>
              <a:srgbClr val="595959"/>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GB" sz="2000" b="1" dirty="0" smtClean="0">
                <a:solidFill>
                  <a:srgbClr val="1E4E79"/>
                </a:solidFill>
                <a:latin typeface="Arial"/>
                <a:ea typeface="Arial"/>
                <a:cs typeface="Arial"/>
                <a:sym typeface="Arial"/>
              </a:rPr>
              <a:t>What we learnt</a:t>
            </a:r>
          </a:p>
          <a:p>
            <a:pPr marL="184150" lvl="0" indent="-171450">
              <a:buClr>
                <a:srgbClr val="595959"/>
              </a:buClr>
              <a:buSzPct val="100000"/>
              <a:buFont typeface="Arial" panose="020B0604020202020204" pitchFamily="34" charset="0"/>
              <a:buChar char="•"/>
            </a:pPr>
            <a:r>
              <a:rPr lang="en-GB" sz="1200" dirty="0" smtClean="0">
                <a:solidFill>
                  <a:srgbClr val="595959"/>
                </a:solidFill>
              </a:rPr>
              <a:t>We </a:t>
            </a:r>
            <a:r>
              <a:rPr lang="en-GB" sz="1200" dirty="0">
                <a:solidFill>
                  <a:srgbClr val="595959"/>
                </a:solidFill>
              </a:rPr>
              <a:t>believe we have gone some way to reducing a barrier to learning generally</a:t>
            </a:r>
          </a:p>
          <a:p>
            <a:pPr marL="184150" lvl="0" indent="-171450">
              <a:buClr>
                <a:srgbClr val="595959"/>
              </a:buClr>
              <a:buSzPct val="100000"/>
              <a:buFont typeface="Arial" panose="020B0604020202020204" pitchFamily="34" charset="0"/>
              <a:buChar char="•"/>
            </a:pPr>
            <a:r>
              <a:rPr lang="en-GB" sz="1200" dirty="0" smtClean="0">
                <a:solidFill>
                  <a:srgbClr val="595959"/>
                </a:solidFill>
              </a:rPr>
              <a:t>Children </a:t>
            </a:r>
            <a:r>
              <a:rPr lang="en-GB" sz="1200" dirty="0">
                <a:solidFill>
                  <a:srgbClr val="595959"/>
                </a:solidFill>
              </a:rPr>
              <a:t>have felt competitive and more intrinsically driven to improve an area of Maths (and therefore less reliant on parents for support) </a:t>
            </a:r>
          </a:p>
          <a:p>
            <a:pPr marL="184150" lvl="0" indent="-171450">
              <a:buClr>
                <a:srgbClr val="595959"/>
              </a:buClr>
              <a:buSzPct val="100000"/>
              <a:buFont typeface="Arial" panose="020B0604020202020204" pitchFamily="34" charset="0"/>
              <a:buChar char="•"/>
            </a:pPr>
            <a:r>
              <a:rPr lang="en-GB" sz="1200" dirty="0" smtClean="0">
                <a:solidFill>
                  <a:srgbClr val="595959"/>
                </a:solidFill>
              </a:rPr>
              <a:t>Children </a:t>
            </a:r>
            <a:r>
              <a:rPr lang="en-GB" sz="1200" dirty="0">
                <a:solidFill>
                  <a:srgbClr val="595959"/>
                </a:solidFill>
              </a:rPr>
              <a:t>have grown in confidence and self esteem, which has had a positive impact on them as independent learners </a:t>
            </a:r>
            <a:r>
              <a:rPr lang="en-GB" sz="1200" dirty="0" smtClean="0">
                <a:solidFill>
                  <a:srgbClr val="595959"/>
                </a:solidFill>
              </a:rPr>
              <a:t>generally across the curriculum</a:t>
            </a:r>
          </a:p>
          <a:p>
            <a:pPr marL="184150" lvl="0" indent="-171450">
              <a:buClr>
                <a:srgbClr val="595959"/>
              </a:buClr>
              <a:buSzPct val="100000"/>
              <a:buFont typeface="Arial" panose="020B0604020202020204" pitchFamily="34" charset="0"/>
              <a:buChar char="•"/>
            </a:pPr>
            <a:r>
              <a:rPr lang="en-GB" sz="1200" dirty="0" smtClean="0">
                <a:solidFill>
                  <a:srgbClr val="595959"/>
                </a:solidFill>
              </a:rPr>
              <a:t>PP </a:t>
            </a:r>
            <a:r>
              <a:rPr lang="en-GB" sz="1200" dirty="0">
                <a:solidFill>
                  <a:srgbClr val="595959"/>
                </a:solidFill>
              </a:rPr>
              <a:t>children are now generally performing in line with non PP children in Maths  </a:t>
            </a:r>
          </a:p>
          <a:p>
            <a:pPr marL="184150" lvl="0" indent="-171450">
              <a:buClr>
                <a:srgbClr val="595959"/>
              </a:buClr>
              <a:buSzPct val="100000"/>
              <a:buFont typeface="Arial" panose="020B0604020202020204" pitchFamily="34" charset="0"/>
              <a:buChar char="•"/>
            </a:pPr>
            <a:r>
              <a:rPr lang="en-GB" sz="1200" dirty="0" smtClean="0">
                <a:solidFill>
                  <a:srgbClr val="595959"/>
                </a:solidFill>
              </a:rPr>
              <a:t>The programme had wider social and well-being benefits for some </a:t>
            </a:r>
            <a:r>
              <a:rPr lang="en-GB" sz="1200" dirty="0">
                <a:solidFill>
                  <a:srgbClr val="595959"/>
                </a:solidFill>
              </a:rPr>
              <a:t>children </a:t>
            </a:r>
            <a:r>
              <a:rPr lang="en-GB" sz="1200" dirty="0" smtClean="0">
                <a:solidFill>
                  <a:srgbClr val="595959"/>
                </a:solidFill>
              </a:rPr>
              <a:t>– </a:t>
            </a:r>
            <a:r>
              <a:rPr lang="en-GB" sz="1200" i="1" dirty="0" smtClean="0">
                <a:solidFill>
                  <a:srgbClr val="595959"/>
                </a:solidFill>
              </a:rPr>
              <a:t>“TT </a:t>
            </a:r>
            <a:r>
              <a:rPr lang="en-GB" sz="1200" i="1" dirty="0" err="1">
                <a:solidFill>
                  <a:srgbClr val="595959"/>
                </a:solidFill>
              </a:rPr>
              <a:t>RocK</a:t>
            </a:r>
            <a:r>
              <a:rPr lang="en-GB" sz="1200" i="1" dirty="0">
                <a:solidFill>
                  <a:srgbClr val="595959"/>
                </a:solidFill>
              </a:rPr>
              <a:t> Stars is fun! I like using Miss McCracken’s </a:t>
            </a:r>
            <a:r>
              <a:rPr lang="en-GB" sz="1200" i="1" dirty="0" err="1">
                <a:solidFill>
                  <a:srgbClr val="595959"/>
                </a:solidFill>
              </a:rPr>
              <a:t>Ipad</a:t>
            </a:r>
            <a:r>
              <a:rPr lang="en-GB" sz="1200" i="1" dirty="0">
                <a:solidFill>
                  <a:srgbClr val="595959"/>
                </a:solidFill>
              </a:rPr>
              <a:t> in the mornings – its much better than waiting for ages in the </a:t>
            </a:r>
            <a:r>
              <a:rPr lang="en-GB" sz="1200" i="1" dirty="0" smtClean="0">
                <a:solidFill>
                  <a:srgbClr val="595959"/>
                </a:solidFill>
              </a:rPr>
              <a:t>cold playground because of </a:t>
            </a:r>
            <a:r>
              <a:rPr lang="en-GB" sz="1200" i="1" dirty="0">
                <a:solidFill>
                  <a:srgbClr val="595959"/>
                </a:solidFill>
              </a:rPr>
              <a:t>my early bus!” </a:t>
            </a:r>
            <a:r>
              <a:rPr lang="en-GB" sz="1200" i="1" dirty="0" smtClean="0">
                <a:solidFill>
                  <a:srgbClr val="595959"/>
                </a:solidFill>
              </a:rPr>
              <a:t>    “I </a:t>
            </a:r>
            <a:r>
              <a:rPr lang="en-GB" sz="1200" i="1" dirty="0">
                <a:solidFill>
                  <a:srgbClr val="595959"/>
                </a:solidFill>
              </a:rPr>
              <a:t>was rubbish at Maths and my times tables before. My score used to be 18 and now it’s 96! Look at me…I’m like an expert</a:t>
            </a:r>
            <a:r>
              <a:rPr lang="en-GB" sz="1200" i="1" dirty="0" smtClean="0">
                <a:solidFill>
                  <a:srgbClr val="595959"/>
                </a:solidFill>
              </a:rPr>
              <a:t>!”</a:t>
            </a:r>
          </a:p>
          <a:p>
            <a:pPr marL="184150" lvl="0" indent="-171450">
              <a:buClr>
                <a:srgbClr val="595959"/>
              </a:buClr>
              <a:buSzPct val="100000"/>
              <a:buFont typeface="Arial" panose="020B0604020202020204" pitchFamily="34" charset="0"/>
              <a:buChar char="•"/>
            </a:pPr>
            <a:r>
              <a:rPr lang="en-GB" sz="1200" dirty="0">
                <a:solidFill>
                  <a:srgbClr val="595959"/>
                </a:solidFill>
              </a:rPr>
              <a:t>Because of the size and structure of the school, </a:t>
            </a:r>
            <a:r>
              <a:rPr lang="en-GB" sz="1200" dirty="0" smtClean="0">
                <a:solidFill>
                  <a:srgbClr val="595959"/>
                </a:solidFill>
              </a:rPr>
              <a:t>we have </a:t>
            </a:r>
            <a:r>
              <a:rPr lang="en-GB" sz="1200" dirty="0">
                <a:solidFill>
                  <a:srgbClr val="595959"/>
                </a:solidFill>
              </a:rPr>
              <a:t>decided to cascade CtG in a way that suits each year group. </a:t>
            </a:r>
          </a:p>
          <a:p>
            <a:pPr marL="184150" lvl="0" indent="-171450">
              <a:buClr>
                <a:srgbClr val="595959"/>
              </a:buClr>
              <a:buSzPct val="100000"/>
              <a:buFont typeface="Arial" panose="020B0604020202020204" pitchFamily="34" charset="0"/>
              <a:buChar char="•"/>
            </a:pPr>
            <a:r>
              <a:rPr lang="en-GB" sz="1200" dirty="0">
                <a:solidFill>
                  <a:srgbClr val="595959"/>
                </a:solidFill>
              </a:rPr>
              <a:t>We did not want to force a square peg into a round hole just because it worked in Year </a:t>
            </a:r>
            <a:r>
              <a:rPr lang="en-GB" sz="1200" dirty="0" smtClean="0">
                <a:solidFill>
                  <a:srgbClr val="595959"/>
                </a:solidFill>
              </a:rPr>
              <a:t>5 2017-2018. </a:t>
            </a:r>
            <a:endParaRPr lang="en-GB" sz="1200" dirty="0">
              <a:solidFill>
                <a:srgbClr val="595959"/>
              </a:solidFill>
            </a:endParaRPr>
          </a:p>
          <a:p>
            <a:pPr marL="184150" lvl="0" indent="-171450">
              <a:buClr>
                <a:srgbClr val="595959"/>
              </a:buClr>
              <a:buSzPct val="100000"/>
              <a:buFont typeface="Arial" panose="020B0604020202020204" pitchFamily="34" charset="0"/>
              <a:buChar char="•"/>
            </a:pPr>
            <a:r>
              <a:rPr lang="en-GB" sz="1200" dirty="0">
                <a:solidFill>
                  <a:srgbClr val="595959"/>
                </a:solidFill>
              </a:rPr>
              <a:t>Each year leader will decide upon their own topic for their CtG project </a:t>
            </a:r>
            <a:r>
              <a:rPr lang="en-GB" sz="1200" dirty="0" smtClean="0">
                <a:solidFill>
                  <a:srgbClr val="595959"/>
                </a:solidFill>
              </a:rPr>
              <a:t>based on their own evaluation of needs and data– </a:t>
            </a:r>
            <a:r>
              <a:rPr lang="en-GB" sz="1200" dirty="0">
                <a:solidFill>
                  <a:srgbClr val="595959"/>
                </a:solidFill>
              </a:rPr>
              <a:t>which they will all put in place next year. </a:t>
            </a:r>
          </a:p>
          <a:p>
            <a:pPr marL="184150" lvl="0" indent="-171450">
              <a:buClr>
                <a:srgbClr val="595959"/>
              </a:buClr>
              <a:buSzPct val="100000"/>
              <a:buFont typeface="Arial" panose="020B0604020202020204" pitchFamily="34" charset="0"/>
              <a:buChar char="•"/>
            </a:pPr>
            <a:r>
              <a:rPr lang="en-GB" sz="1200" dirty="0">
                <a:solidFill>
                  <a:srgbClr val="595959"/>
                </a:solidFill>
              </a:rPr>
              <a:t>Our CTG team from this year, will support and guide them with the structure </a:t>
            </a:r>
            <a:r>
              <a:rPr lang="en-GB" sz="1200" dirty="0" smtClean="0">
                <a:solidFill>
                  <a:srgbClr val="595959"/>
                </a:solidFill>
              </a:rPr>
              <a:t>and </a:t>
            </a:r>
            <a:r>
              <a:rPr lang="en-GB" sz="1200" dirty="0">
                <a:solidFill>
                  <a:srgbClr val="595959"/>
                </a:solidFill>
              </a:rPr>
              <a:t>hopefully help them to avoid some of the pitfalls we came across. </a:t>
            </a:r>
            <a:endParaRPr lang="en-GB" sz="1200" dirty="0" smtClean="0">
              <a:solidFill>
                <a:srgbClr val="595959"/>
              </a:solidFill>
            </a:endParaRPr>
          </a:p>
          <a:p>
            <a:pPr marL="12700" lvl="0">
              <a:buClr>
                <a:srgbClr val="595959"/>
              </a:buClr>
              <a:buSzPct val="100000"/>
            </a:pPr>
            <a:endParaRPr lang="en-GB" sz="1200" dirty="0">
              <a:solidFill>
                <a:srgbClr val="595959"/>
              </a:solidFill>
            </a:endParaRPr>
          </a:p>
          <a:p>
            <a:pPr marL="184150" lvl="0" indent="-171450">
              <a:buClr>
                <a:srgbClr val="595959"/>
              </a:buClr>
              <a:buSzPct val="100000"/>
              <a:buFont typeface="Arial" panose="020B0604020202020204" pitchFamily="34" charset="0"/>
              <a:buChar char="•"/>
            </a:pPr>
            <a:r>
              <a:rPr lang="en-GB" sz="1200" dirty="0">
                <a:solidFill>
                  <a:srgbClr val="595959"/>
                </a:solidFill>
              </a:rPr>
              <a:t>We also aim to </a:t>
            </a:r>
            <a:r>
              <a:rPr lang="en-GB" sz="1200" dirty="0" smtClean="0">
                <a:solidFill>
                  <a:srgbClr val="595959"/>
                </a:solidFill>
              </a:rPr>
              <a:t>improve and develop </a:t>
            </a:r>
            <a:r>
              <a:rPr lang="en-GB" sz="1200" dirty="0">
                <a:solidFill>
                  <a:srgbClr val="595959"/>
                </a:solidFill>
              </a:rPr>
              <a:t>how we track data and </a:t>
            </a:r>
            <a:r>
              <a:rPr lang="en-GB" sz="1200" dirty="0" smtClean="0">
                <a:solidFill>
                  <a:srgbClr val="595959"/>
                </a:solidFill>
              </a:rPr>
              <a:t>progress for our CtG cohort</a:t>
            </a:r>
            <a:endParaRPr lang="en-GB" sz="1200" i="1" dirty="0">
              <a:solidFill>
                <a:srgbClr val="595959"/>
              </a:solidFill>
            </a:endParaRPr>
          </a:p>
          <a:p>
            <a:pPr marL="184150" lvl="0" indent="-171450">
              <a:buClr>
                <a:srgbClr val="595959"/>
              </a:buClr>
              <a:buSzPct val="100000"/>
              <a:buFont typeface="Arial" panose="020B0604020202020204" pitchFamily="34" charset="0"/>
              <a:buChar char="•"/>
            </a:pPr>
            <a:endParaRPr lang="en-GB" sz="1200" i="1" dirty="0">
              <a:solidFill>
                <a:srgbClr val="595959"/>
              </a:solidFill>
            </a:endParaRPr>
          </a:p>
          <a:p>
            <a:pPr marL="184150" lvl="0" indent="-171450">
              <a:buClr>
                <a:srgbClr val="595959"/>
              </a:buClr>
              <a:buSzPct val="100000"/>
              <a:buFont typeface="Arial" panose="020B0604020202020204" pitchFamily="34" charset="0"/>
              <a:buChar char="•"/>
            </a:pPr>
            <a:endParaRPr lang="en-GB" sz="1200" dirty="0">
              <a:solidFill>
                <a:srgbClr val="595959"/>
              </a:solidFill>
            </a:endParaRPr>
          </a:p>
        </p:txBody>
      </p:sp>
      <p:sp>
        <p:nvSpPr>
          <p:cNvPr id="91" name="Shape 91"/>
          <p:cNvSpPr txBox="1"/>
          <p:nvPr/>
        </p:nvSpPr>
        <p:spPr>
          <a:xfrm>
            <a:off x="304750" y="3621810"/>
            <a:ext cx="11493900" cy="1360200"/>
          </a:xfrm>
          <a:prstGeom prst="rect">
            <a:avLst/>
          </a:prstGeom>
          <a:solidFill>
            <a:schemeClr val="lt1">
              <a:alpha val="10980"/>
            </a:schemeClr>
          </a:solidFill>
          <a:ln w="9525" cap="flat" cmpd="sng">
            <a:solidFill>
              <a:srgbClr val="595959"/>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GB" sz="2400" b="1" dirty="0">
                <a:solidFill>
                  <a:srgbClr val="1E4E79"/>
                </a:solidFill>
                <a:latin typeface="Arial"/>
                <a:ea typeface="Arial"/>
                <a:cs typeface="Arial"/>
                <a:sym typeface="Arial"/>
              </a:rPr>
              <a:t>Our school challenges</a:t>
            </a:r>
          </a:p>
          <a:p>
            <a:pPr marL="342900" marR="0" lvl="0" indent="-342900" algn="l" rtl="0">
              <a:spcBef>
                <a:spcPts val="0"/>
              </a:spcBef>
              <a:buFont typeface="Arial" panose="020B0604020202020204" pitchFamily="34" charset="0"/>
              <a:buChar char="•"/>
            </a:pPr>
            <a:r>
              <a:rPr lang="en-GB" sz="1200" dirty="0" smtClean="0">
                <a:solidFill>
                  <a:srgbClr val="595959"/>
                </a:solidFill>
              </a:rPr>
              <a:t>Data shows that our pupil premium children have not performed as well in Maths compared with non-pupil premium children and the national average.</a:t>
            </a:r>
          </a:p>
          <a:p>
            <a:pPr marL="342900" lvl="0" indent="-342900">
              <a:buFont typeface="Arial" panose="020B0604020202020204" pitchFamily="34" charset="0"/>
              <a:buChar char="•"/>
            </a:pPr>
            <a:r>
              <a:rPr lang="en-GB" sz="1200" dirty="0" smtClean="0">
                <a:solidFill>
                  <a:srgbClr val="595959"/>
                </a:solidFill>
              </a:rPr>
              <a:t>It was identified that our Challenge the Gap cohort had poor recall of number facts. This effected their fluency </a:t>
            </a:r>
            <a:r>
              <a:rPr lang="en-GB" sz="1200" dirty="0">
                <a:solidFill>
                  <a:srgbClr val="595959"/>
                </a:solidFill>
              </a:rPr>
              <a:t>of </a:t>
            </a:r>
            <a:r>
              <a:rPr lang="en-GB" sz="1200" dirty="0" smtClean="0">
                <a:solidFill>
                  <a:srgbClr val="595959"/>
                </a:solidFill>
              </a:rPr>
              <a:t>number and the underpinning knowledge required to be able to calculate and problem solve. Subsequently, this had an impact on their confidence, motivation and resilience in Maths lessons. </a:t>
            </a:r>
          </a:p>
          <a:p>
            <a:pPr marL="342900" lvl="0" indent="-342900">
              <a:buFont typeface="Arial" panose="020B0604020202020204" pitchFamily="34" charset="0"/>
              <a:buChar char="•"/>
            </a:pPr>
            <a:r>
              <a:rPr lang="en-GB" sz="1200" dirty="0" smtClean="0">
                <a:solidFill>
                  <a:srgbClr val="595959"/>
                </a:solidFill>
              </a:rPr>
              <a:t>It was recognised that our </a:t>
            </a:r>
            <a:r>
              <a:rPr lang="en-GB" sz="1200" dirty="0" err="1" smtClean="0">
                <a:solidFill>
                  <a:srgbClr val="595959"/>
                </a:solidFill>
              </a:rPr>
              <a:t>CtG</a:t>
            </a:r>
            <a:r>
              <a:rPr lang="en-GB" sz="1200" dirty="0" smtClean="0">
                <a:solidFill>
                  <a:srgbClr val="595959"/>
                </a:solidFill>
              </a:rPr>
              <a:t> cohort had little or no parental support with practising their timetables. </a:t>
            </a:r>
            <a:endParaRPr sz="1200" dirty="0">
              <a:solidFill>
                <a:srgbClr val="595959"/>
              </a:solidFill>
            </a:endParaRPr>
          </a:p>
        </p:txBody>
      </p:sp>
      <p:graphicFrame>
        <p:nvGraphicFramePr>
          <p:cNvPr id="92" name="Shape 92"/>
          <p:cNvGraphicFramePr/>
          <p:nvPr>
            <p:extLst>
              <p:ext uri="{D42A27DB-BD31-4B8C-83A1-F6EECF244321}">
                <p14:modId xmlns:p14="http://schemas.microsoft.com/office/powerpoint/2010/main" val="2827329027"/>
              </p:ext>
            </p:extLst>
          </p:nvPr>
        </p:nvGraphicFramePr>
        <p:xfrm>
          <a:off x="304750" y="2418873"/>
          <a:ext cx="11493900" cy="1114175"/>
        </p:xfrm>
        <a:graphic>
          <a:graphicData uri="http://schemas.openxmlformats.org/drawingml/2006/table">
            <a:tbl>
              <a:tblPr firstRow="1" bandRow="1">
                <a:noFill/>
                <a:tableStyleId>{076411B1-902C-421D-9D75-D3C1DA39B149}</a:tableStyleId>
              </a:tblPr>
              <a:tblGrid>
                <a:gridCol w="2895600">
                  <a:extLst>
                    <a:ext uri="{9D8B030D-6E8A-4147-A177-3AD203B41FA5}">
                      <a16:colId xmlns:a16="http://schemas.microsoft.com/office/drawing/2014/main" val="20000"/>
                    </a:ext>
                  </a:extLst>
                </a:gridCol>
                <a:gridCol w="2618500">
                  <a:extLst>
                    <a:ext uri="{9D8B030D-6E8A-4147-A177-3AD203B41FA5}">
                      <a16:colId xmlns:a16="http://schemas.microsoft.com/office/drawing/2014/main" val="20001"/>
                    </a:ext>
                  </a:extLst>
                </a:gridCol>
                <a:gridCol w="3106325">
                  <a:extLst>
                    <a:ext uri="{9D8B030D-6E8A-4147-A177-3AD203B41FA5}">
                      <a16:colId xmlns:a16="http://schemas.microsoft.com/office/drawing/2014/main" val="20002"/>
                    </a:ext>
                  </a:extLst>
                </a:gridCol>
                <a:gridCol w="2873475">
                  <a:extLst>
                    <a:ext uri="{9D8B030D-6E8A-4147-A177-3AD203B41FA5}">
                      <a16:colId xmlns:a16="http://schemas.microsoft.com/office/drawing/2014/main" val="20003"/>
                    </a:ext>
                  </a:extLst>
                </a:gridCol>
              </a:tblGrid>
              <a:tr h="368150">
                <a:tc>
                  <a:txBody>
                    <a:bodyPr/>
                    <a:lstStyle/>
                    <a:p>
                      <a:pPr marL="0" marR="0" lvl="0" indent="0" algn="ctr" rtl="0">
                        <a:spcBef>
                          <a:spcPts val="0"/>
                        </a:spcBef>
                        <a:buSzPct val="25000"/>
                        <a:buNone/>
                      </a:pPr>
                      <a:r>
                        <a:rPr lang="en-GB" sz="2000" u="none" strike="noStrike" cap="none" dirty="0"/>
                        <a:t>School type</a:t>
                      </a:r>
                    </a:p>
                  </a:txBody>
                  <a:tcPr marL="91450" marR="91450" marT="45725" marB="45725" anchor="ctr"/>
                </a:tc>
                <a:tc>
                  <a:txBody>
                    <a:bodyPr/>
                    <a:lstStyle/>
                    <a:p>
                      <a:pPr marL="0" marR="0" lvl="0" indent="0" algn="ctr" rtl="0">
                        <a:spcBef>
                          <a:spcPts val="0"/>
                        </a:spcBef>
                        <a:buSzPct val="25000"/>
                        <a:buNone/>
                      </a:pPr>
                      <a:r>
                        <a:rPr lang="en-GB" sz="2000" u="none" strike="noStrike" cap="none" dirty="0"/>
                        <a:t>Number of pupils</a:t>
                      </a:r>
                    </a:p>
                  </a:txBody>
                  <a:tcPr marL="91450" marR="91450" marT="45725" marB="45725" anchor="ctr"/>
                </a:tc>
                <a:tc>
                  <a:txBody>
                    <a:bodyPr/>
                    <a:lstStyle/>
                    <a:p>
                      <a:pPr marL="0" marR="0" lvl="0" indent="0" algn="ctr" rtl="0">
                        <a:spcBef>
                          <a:spcPts val="0"/>
                        </a:spcBef>
                        <a:buSzPct val="25000"/>
                        <a:buNone/>
                      </a:pPr>
                      <a:r>
                        <a:rPr lang="en-GB" sz="2000" u="none" strike="noStrike" cap="none"/>
                        <a:t>% Disadvantaged pupils</a:t>
                      </a:r>
                    </a:p>
                  </a:txBody>
                  <a:tcPr marL="91450" marR="91450" marT="45725" marB="45725" anchor="ctr"/>
                </a:tc>
                <a:tc>
                  <a:txBody>
                    <a:bodyPr/>
                    <a:lstStyle/>
                    <a:p>
                      <a:pPr marL="0" marR="0" lvl="0" indent="0" algn="ctr" rtl="0">
                        <a:spcBef>
                          <a:spcPts val="0"/>
                        </a:spcBef>
                        <a:buSzPct val="25000"/>
                        <a:buNone/>
                      </a:pPr>
                      <a:r>
                        <a:rPr lang="en-GB" sz="2000" u="none" strike="noStrike" cap="none" dirty="0"/>
                        <a:t>£ Pupil premium</a:t>
                      </a:r>
                    </a:p>
                  </a:txBody>
                  <a:tcPr marL="91450" marR="91450" marT="45725" marB="45725" anchor="ctr"/>
                </a:tc>
                <a:extLst>
                  <a:ext uri="{0D108BD9-81ED-4DB2-BD59-A6C34878D82A}">
                    <a16:rowId xmlns:a16="http://schemas.microsoft.com/office/drawing/2014/main" val="10000"/>
                  </a:ext>
                </a:extLst>
              </a:tr>
              <a:tr h="717925">
                <a:tc>
                  <a:txBody>
                    <a:bodyPr/>
                    <a:lstStyle/>
                    <a:p>
                      <a:pPr lvl="0" algn="ctr" rtl="0">
                        <a:spcBef>
                          <a:spcPts val="0"/>
                        </a:spcBef>
                        <a:buSzPct val="25000"/>
                        <a:buNone/>
                      </a:pPr>
                      <a:r>
                        <a:rPr lang="en-GB" sz="1800" dirty="0" smtClean="0">
                          <a:solidFill>
                            <a:srgbClr val="666666"/>
                          </a:solidFill>
                          <a:latin typeface="Arial"/>
                          <a:ea typeface="Arial"/>
                          <a:cs typeface="Arial"/>
                          <a:sym typeface="Arial"/>
                        </a:rPr>
                        <a:t>Junior School</a:t>
                      </a:r>
                      <a:endParaRPr lang="en-GB" sz="1800" dirty="0">
                        <a:solidFill>
                          <a:srgbClr val="666666"/>
                        </a:solidFill>
                        <a:latin typeface="Arial"/>
                        <a:ea typeface="Arial"/>
                        <a:cs typeface="Arial"/>
                        <a:sym typeface="Arial"/>
                      </a:endParaRPr>
                    </a:p>
                  </a:txBody>
                  <a:tcPr marL="66675" marR="66675" marT="66675" marB="66675"/>
                </a:tc>
                <a:tc>
                  <a:txBody>
                    <a:bodyPr/>
                    <a:lstStyle/>
                    <a:p>
                      <a:pPr lvl="0" algn="ctr" rtl="0">
                        <a:spcBef>
                          <a:spcPts val="0"/>
                        </a:spcBef>
                        <a:buClr>
                          <a:schemeClr val="dk1"/>
                        </a:buClr>
                        <a:buSzPct val="25000"/>
                        <a:buFont typeface="Arial"/>
                        <a:buNone/>
                      </a:pPr>
                      <a:r>
                        <a:rPr lang="en-GB" sz="1800" dirty="0" smtClean="0">
                          <a:solidFill>
                            <a:srgbClr val="666666"/>
                          </a:solidFill>
                          <a:latin typeface="Arial"/>
                          <a:ea typeface="Arial"/>
                          <a:cs typeface="Arial"/>
                          <a:sym typeface="Arial"/>
                        </a:rPr>
                        <a:t>475</a:t>
                      </a:r>
                      <a:endParaRPr lang="en-GB" sz="1800" dirty="0">
                        <a:solidFill>
                          <a:srgbClr val="666666"/>
                        </a:solidFill>
                        <a:latin typeface="Arial"/>
                        <a:ea typeface="Arial"/>
                        <a:cs typeface="Arial"/>
                        <a:sym typeface="Arial"/>
                      </a:endParaRPr>
                    </a:p>
                  </a:txBody>
                  <a:tcPr marL="66675" marR="66675" marT="66675" marB="66675"/>
                </a:tc>
                <a:tc>
                  <a:txBody>
                    <a:bodyPr/>
                    <a:lstStyle/>
                    <a:p>
                      <a:pPr lvl="0" algn="ctr" rtl="0">
                        <a:spcBef>
                          <a:spcPts val="0"/>
                        </a:spcBef>
                        <a:buClr>
                          <a:schemeClr val="dk1"/>
                        </a:buClr>
                        <a:buSzPct val="25000"/>
                        <a:buFont typeface="Arial"/>
                        <a:buNone/>
                      </a:pPr>
                      <a:r>
                        <a:rPr lang="en-GB" sz="1800" dirty="0" smtClean="0">
                          <a:solidFill>
                            <a:srgbClr val="666666"/>
                          </a:solidFill>
                          <a:latin typeface="Arial"/>
                          <a:ea typeface="Arial"/>
                          <a:cs typeface="Arial"/>
                          <a:sym typeface="Arial"/>
                        </a:rPr>
                        <a:t>41.68%</a:t>
                      </a:r>
                      <a:endParaRPr lang="en-GB" sz="1800" dirty="0">
                        <a:solidFill>
                          <a:srgbClr val="666666"/>
                        </a:solidFill>
                        <a:latin typeface="Arial"/>
                        <a:ea typeface="Arial"/>
                        <a:cs typeface="Arial"/>
                        <a:sym typeface="Arial"/>
                      </a:endParaRPr>
                    </a:p>
                  </a:txBody>
                  <a:tcPr marL="66675" marR="66675" marT="66675" marB="66675"/>
                </a:tc>
                <a:tc>
                  <a:txBody>
                    <a:bodyPr/>
                    <a:lstStyle/>
                    <a:p>
                      <a:pPr lvl="0" algn="ctr" rtl="0">
                        <a:spcBef>
                          <a:spcPts val="0"/>
                        </a:spcBef>
                        <a:buClr>
                          <a:schemeClr val="dk1"/>
                        </a:buClr>
                        <a:buSzPct val="25000"/>
                        <a:buFont typeface="Arial"/>
                        <a:buNone/>
                      </a:pPr>
                      <a:r>
                        <a:rPr lang="en-GB" sz="1800" dirty="0" smtClean="0">
                          <a:solidFill>
                            <a:srgbClr val="666666"/>
                          </a:solidFill>
                          <a:latin typeface="Arial"/>
                          <a:ea typeface="Arial"/>
                          <a:cs typeface="Arial"/>
                          <a:sym typeface="Arial"/>
                        </a:rPr>
                        <a:t>£184,800</a:t>
                      </a:r>
                      <a:endParaRPr lang="en-GB" sz="1800" dirty="0">
                        <a:solidFill>
                          <a:srgbClr val="666666"/>
                        </a:solidFill>
                        <a:latin typeface="Arial"/>
                        <a:ea typeface="Arial"/>
                        <a:cs typeface="Arial"/>
                        <a:sym typeface="Arial"/>
                      </a:endParaRPr>
                    </a:p>
                  </a:txBody>
                  <a:tcPr marL="66675" marR="66675" marT="66675" marB="66675"/>
                </a:tc>
                <a:extLst>
                  <a:ext uri="{0D108BD9-81ED-4DB2-BD59-A6C34878D82A}">
                    <a16:rowId xmlns:a16="http://schemas.microsoft.com/office/drawing/2014/main" val="10001"/>
                  </a:ext>
                </a:extLst>
              </a:tr>
            </a:tbl>
          </a:graphicData>
        </a:graphic>
      </p:graphicFrame>
      <p:sp>
        <p:nvSpPr>
          <p:cNvPr id="93" name="Shape 93"/>
          <p:cNvSpPr txBox="1"/>
          <p:nvPr/>
        </p:nvSpPr>
        <p:spPr>
          <a:xfrm>
            <a:off x="349170" y="1961172"/>
            <a:ext cx="2873100" cy="4617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2400" b="1" dirty="0">
                <a:solidFill>
                  <a:srgbClr val="1E4E79"/>
                </a:solidFill>
                <a:latin typeface="Arial"/>
                <a:ea typeface="Arial"/>
                <a:cs typeface="Arial"/>
                <a:sym typeface="Arial"/>
              </a:rPr>
              <a:t>Our school</a:t>
            </a:r>
          </a:p>
        </p:txBody>
      </p:sp>
      <p:pic>
        <p:nvPicPr>
          <p:cNvPr id="94" name="Shape 94"/>
          <p:cNvPicPr preferRelativeResize="0"/>
          <p:nvPr/>
        </p:nvPicPr>
        <p:blipFill rotWithShape="1">
          <a:blip r:embed="rId5">
            <a:alphaModFix/>
          </a:blip>
          <a:srcRect/>
          <a:stretch/>
        </p:blipFill>
        <p:spPr>
          <a:xfrm>
            <a:off x="7406703" y="312000"/>
            <a:ext cx="1806600" cy="799500"/>
          </a:xfrm>
          <a:prstGeom prst="rect">
            <a:avLst/>
          </a:prstGeom>
          <a:noFill/>
          <a:ln>
            <a:noFill/>
          </a:ln>
        </p:spPr>
      </p:pic>
      <p:sp>
        <p:nvSpPr>
          <p:cNvPr id="2" name="Rectangle 1"/>
          <p:cNvSpPr/>
          <p:nvPr/>
        </p:nvSpPr>
        <p:spPr>
          <a:xfrm>
            <a:off x="9480757" y="153392"/>
            <a:ext cx="1875585" cy="1030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Inset School Logo</a:t>
            </a:r>
          </a:p>
        </p:txBody>
      </p:sp>
      <p:pic>
        <p:nvPicPr>
          <p:cNvPr id="3" name="Picture 2"/>
          <p:cNvPicPr>
            <a:picLocks noChangeAspect="1"/>
          </p:cNvPicPr>
          <p:nvPr/>
        </p:nvPicPr>
        <p:blipFill rotWithShape="1">
          <a:blip r:embed="rId6">
            <a:extLst>
              <a:ext uri="{28A0092B-C50C-407E-A947-70E740481C1C}">
                <a14:useLocalDpi xmlns:a14="http://schemas.microsoft.com/office/drawing/2010/main" val="0"/>
              </a:ext>
            </a:extLst>
          </a:blip>
          <a:srcRect l="32636"/>
          <a:stretch/>
        </p:blipFill>
        <p:spPr>
          <a:xfrm>
            <a:off x="9426532" y="97879"/>
            <a:ext cx="1997308" cy="1339583"/>
          </a:xfrm>
          <a:prstGeom prst="rect">
            <a:avLst/>
          </a:prstGeom>
        </p:spPr>
      </p:pic>
      <p:pic>
        <p:nvPicPr>
          <p:cNvPr id="4" name="Picture 3"/>
          <p:cNvPicPr>
            <a:picLocks noChangeAspect="1"/>
          </p:cNvPicPr>
          <p:nvPr/>
        </p:nvPicPr>
        <p:blipFill>
          <a:blip r:embed="rId7"/>
          <a:stretch>
            <a:fillRect/>
          </a:stretch>
        </p:blipFill>
        <p:spPr>
          <a:xfrm>
            <a:off x="349170" y="9354889"/>
            <a:ext cx="5918280" cy="302795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1012</Words>
  <Application>Microsoft Office PowerPoint</Application>
  <PresentationFormat>Custom</PresentationFormat>
  <Paragraphs>72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TT Rock Star Mentors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Competition:  A Race to the Top</dc:title>
  <dc:creator>jsibley</dc:creator>
  <cp:lastModifiedBy>Yvonne Amor</cp:lastModifiedBy>
  <cp:revision>32</cp:revision>
  <dcterms:modified xsi:type="dcterms:W3CDTF">2019-01-28T17:20:35Z</dcterms:modified>
</cp:coreProperties>
</file>