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16256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6411B1-902C-421D-9D75-D3C1DA39B149}">
  <a:tblStyle styleId="{076411B1-902C-421D-9D75-D3C1DA39B14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0F0F0"/>
          </a:solidFill>
        </a:fill>
      </a:tcStyle>
    </a:wholeTbl>
    <a:band1H>
      <a:tcStyle>
        <a:tcBdr/>
        <a:fill>
          <a:solidFill>
            <a:srgbClr val="E0E0E0"/>
          </a:solidFill>
        </a:fill>
      </a:tcStyle>
    </a:band1H>
    <a:band1V>
      <a:tcStyle>
        <a:tcBdr/>
        <a:fill>
          <a:solidFill>
            <a:srgbClr val="E0E0E0"/>
          </a:solidFill>
        </a:fill>
      </a:tcStyle>
    </a:band1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3"/>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p:restoredTop sz="94640"/>
  </p:normalViewPr>
  <p:slideViewPr>
    <p:cSldViewPr snapToGrid="0">
      <p:cViewPr>
        <p:scale>
          <a:sx n="66" d="100"/>
          <a:sy n="66" d="100"/>
        </p:scale>
        <p:origin x="10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33150" y="744475"/>
            <a:ext cx="4531999" cy="37224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50" y="4715125"/>
            <a:ext cx="5438125" cy="4466974"/>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6004390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750" y="4715125"/>
            <a:ext cx="5438100" cy="44670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82" name="Shape 82"/>
          <p:cNvSpPr>
            <a:spLocks noGrp="1" noRot="1" noChangeAspect="1"/>
          </p:cNvSpPr>
          <p:nvPr>
            <p:ph type="sldImg" idx="2"/>
          </p:nvPr>
        </p:nvSpPr>
        <p:spPr>
          <a:xfrm>
            <a:off x="2003425" y="744538"/>
            <a:ext cx="2792413"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134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914400" y="2660416"/>
            <a:ext cx="10363200" cy="5659496"/>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8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524000" y="8538164"/>
            <a:ext cx="9144000" cy="3924769"/>
          </a:xfrm>
          <a:prstGeom prst="rect">
            <a:avLst/>
          </a:prstGeom>
          <a:noFill/>
          <a:ln>
            <a:noFill/>
          </a:ln>
        </p:spPr>
        <p:txBody>
          <a:bodyPr lIns="91425" tIns="91425" rIns="91425" bIns="91425" anchor="t" anchorCtr="0"/>
          <a:lstStyle>
            <a:lvl1pPr marL="0" marR="0" lvl="0" indent="0" algn="ctr" rtl="0">
              <a:lnSpc>
                <a:spcPct val="90000"/>
              </a:lnSpc>
              <a:spcBef>
                <a:spcPts val="1333"/>
              </a:spcBef>
              <a:buClr>
                <a:schemeClr val="dk1"/>
              </a:buClr>
              <a:buFont typeface="Arial"/>
              <a:buNone/>
              <a:defRPr sz="3200" b="0" i="0" u="none" strike="noStrike" cap="none">
                <a:solidFill>
                  <a:schemeClr val="dk1"/>
                </a:solidFill>
                <a:latin typeface="Calibri"/>
                <a:ea typeface="Calibri"/>
                <a:cs typeface="Calibri"/>
                <a:sym typeface="Calibri"/>
              </a:defRPr>
            </a:lvl1pPr>
            <a:lvl2pPr marL="609585" marR="0" lvl="1" indent="-12684" algn="ctr"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2pPr>
            <a:lvl3pPr marL="1219170" marR="0" lvl="2" indent="-12669" algn="ctr" rtl="0">
              <a:lnSpc>
                <a:spcPct val="90000"/>
              </a:lnSpc>
              <a:spcBef>
                <a:spcPts val="667"/>
              </a:spcBef>
              <a:buClr>
                <a:schemeClr val="dk1"/>
              </a:buClr>
              <a:buFont typeface="Arial"/>
              <a:buNone/>
              <a:defRPr sz="2400" b="0" i="0" u="none" strike="noStrike" cap="none">
                <a:solidFill>
                  <a:schemeClr val="dk1"/>
                </a:solidFill>
                <a:latin typeface="Calibri"/>
                <a:ea typeface="Calibri"/>
                <a:cs typeface="Calibri"/>
                <a:sym typeface="Calibri"/>
              </a:defRPr>
            </a:lvl3pPr>
            <a:lvl4pPr marL="1828754" marR="0" lvl="3" indent="-12654"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4pPr>
            <a:lvl5pPr marL="2438339" marR="0" lvl="4" indent="-12638"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5pPr>
            <a:lvl6pPr marL="3047924" marR="0" lvl="5" indent="-12624"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6pPr>
            <a:lvl7pPr marL="3657509" marR="0" lvl="6" indent="-12608"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7pPr>
            <a:lvl8pPr marL="4267093" marR="0" lvl="7" indent="-12593"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8pPr>
            <a:lvl9pPr marL="4876678" marR="0" lvl="8" indent="-12577"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b="0" i="0" u="none" strike="noStrike" cap="none">
                <a:solidFill>
                  <a:srgbClr val="888888"/>
                </a:solidFill>
                <a:latin typeface="Calibri"/>
                <a:ea typeface="Calibri"/>
                <a:cs typeface="Calibri"/>
                <a:sym typeface="Calibri"/>
              </a:rPr>
              <a:t>‹#›</a:t>
            </a:fld>
            <a:endParaRPr lang="en-GB" sz="16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3151246" y="6439135"/>
            <a:ext cx="1377620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2182753" y="3886435"/>
            <a:ext cx="13776208" cy="7734299"/>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4052716"/>
            <a:ext cx="10515599" cy="6762042"/>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8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831850" y="10878731"/>
            <a:ext cx="10515599" cy="3555999"/>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3200"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rgbClr val="888888"/>
              </a:buClr>
              <a:buFont typeface="Arial"/>
              <a:buNone/>
              <a:defRPr sz="2667" b="0" i="0" u="none" strike="noStrike" cap="none">
                <a:solidFill>
                  <a:srgbClr val="888888"/>
                </a:solidFill>
                <a:latin typeface="Calibri"/>
                <a:ea typeface="Calibri"/>
                <a:cs typeface="Calibri"/>
                <a:sym typeface="Calibri"/>
              </a:defRPr>
            </a:lvl2pPr>
            <a:lvl3pPr marL="1219170" marR="0" lvl="2" indent="-12669" algn="l" rtl="0">
              <a:lnSpc>
                <a:spcPct val="90000"/>
              </a:lnSpc>
              <a:spcBef>
                <a:spcPts val="667"/>
              </a:spcBef>
              <a:buClr>
                <a:srgbClr val="888888"/>
              </a:buClr>
              <a:buFont typeface="Arial"/>
              <a:buNone/>
              <a:defRPr sz="2400" b="0" i="0" u="none" strike="noStrike" cap="none">
                <a:solidFill>
                  <a:srgbClr val="888888"/>
                </a:solidFill>
                <a:latin typeface="Calibri"/>
                <a:ea typeface="Calibri"/>
                <a:cs typeface="Calibri"/>
                <a:sym typeface="Calibri"/>
              </a:defRPr>
            </a:lvl3pPr>
            <a:lvl4pPr marL="1828754" marR="0" lvl="3" indent="-12654"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4pPr>
            <a:lvl5pPr marL="2438339" marR="0" lvl="4" indent="-12638"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5pPr>
            <a:lvl6pPr marL="3047924" marR="0" lvl="5" indent="-12624"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6pPr>
            <a:lvl7pPr marL="3657509" marR="0" lvl="6" indent="-12608"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7pPr>
            <a:lvl8pPr marL="4267093" marR="0" lvl="7" indent="-12593"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8pPr>
            <a:lvl9pPr marL="4876678" marR="0" lvl="8" indent="-12577"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838200" y="4327407"/>
            <a:ext cx="5181600" cy="10314283"/>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4327407"/>
            <a:ext cx="5181600" cy="10314283"/>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839788" y="3984978"/>
            <a:ext cx="5157787" cy="1952977"/>
          </a:xfrm>
          <a:prstGeom prst="rect">
            <a:avLst/>
          </a:prstGeom>
          <a:noFill/>
          <a:ln>
            <a:noFill/>
          </a:ln>
        </p:spPr>
        <p:txBody>
          <a:bodyPr lIns="91425" tIns="91425" rIns="91425" bIns="91425" anchor="b" anchorCtr="0"/>
          <a:lstStyle>
            <a:lvl1pPr marL="0" marR="0" lvl="0" indent="0" algn="l" rtl="0">
              <a:lnSpc>
                <a:spcPct val="90000"/>
              </a:lnSpc>
              <a:spcBef>
                <a:spcPts val="1333"/>
              </a:spcBef>
              <a:buClr>
                <a:schemeClr val="dk1"/>
              </a:buClr>
              <a:buFont typeface="Arial"/>
              <a:buNone/>
              <a:defRPr sz="3200" b="1"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2667" b="1"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2400" b="1"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8" y="5937955"/>
            <a:ext cx="5157787" cy="8733838"/>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1" y="3984978"/>
            <a:ext cx="5183187" cy="1952977"/>
          </a:xfrm>
          <a:prstGeom prst="rect">
            <a:avLst/>
          </a:prstGeom>
          <a:noFill/>
          <a:ln>
            <a:noFill/>
          </a:ln>
        </p:spPr>
        <p:txBody>
          <a:bodyPr lIns="91425" tIns="91425" rIns="91425" bIns="91425" anchor="b" anchorCtr="0"/>
          <a:lstStyle>
            <a:lvl1pPr marL="0" marR="0" lvl="0" indent="0" algn="l" rtl="0">
              <a:lnSpc>
                <a:spcPct val="90000"/>
              </a:lnSpc>
              <a:spcBef>
                <a:spcPts val="1333"/>
              </a:spcBef>
              <a:buClr>
                <a:schemeClr val="dk1"/>
              </a:buClr>
              <a:buFont typeface="Arial"/>
              <a:buNone/>
              <a:defRPr sz="3200" b="1"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2667" b="1"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2400" b="1"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1" y="5937955"/>
            <a:ext cx="5183187" cy="8733838"/>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1083733"/>
            <a:ext cx="3932237" cy="3793066"/>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42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5183187" y="2340566"/>
            <a:ext cx="6172199" cy="11552295"/>
          </a:xfrm>
          <a:prstGeom prst="rect">
            <a:avLst/>
          </a:prstGeom>
          <a:noFill/>
          <a:ln>
            <a:noFill/>
          </a:ln>
        </p:spPr>
        <p:txBody>
          <a:bodyPr lIns="91425" tIns="91425" rIns="91425" bIns="91425" anchor="t" anchorCtr="0"/>
          <a:lstStyle>
            <a:lvl1pPr marL="304792" marR="0" lvl="0" indent="-33837" algn="l" rtl="0">
              <a:lnSpc>
                <a:spcPct val="90000"/>
              </a:lnSpc>
              <a:spcBef>
                <a:spcPts val="1333"/>
              </a:spcBef>
              <a:buClr>
                <a:schemeClr val="dk1"/>
              </a:buClr>
              <a:buSzPct val="99232"/>
              <a:buFont typeface="Arial"/>
              <a:buChar char="•"/>
              <a:defRPr sz="4267" b="0" i="0" u="none" strike="noStrike" cap="none">
                <a:solidFill>
                  <a:schemeClr val="dk1"/>
                </a:solidFill>
                <a:latin typeface="Calibri"/>
                <a:ea typeface="Calibri"/>
                <a:cs typeface="Calibri"/>
                <a:sym typeface="Calibri"/>
              </a:defRPr>
            </a:lvl1pPr>
            <a:lvl2pPr marL="914377" marR="0" lvl="1" indent="-80431" algn="l" rtl="0">
              <a:lnSpc>
                <a:spcPct val="90000"/>
              </a:lnSpc>
              <a:spcBef>
                <a:spcPts val="667"/>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2pPr>
            <a:lvl3pPr marL="1523962" marR="0" lvl="2" indent="-114262"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547" marR="0" lvl="3" indent="-148092"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4pPr>
            <a:lvl5pPr marL="2743131" marR="0" lvl="4" indent="-148076"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5pPr>
            <a:lvl6pPr marL="3352716" marR="0" lvl="5" indent="-148061"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6pPr>
            <a:lvl7pPr marL="3962301" marR="0" lvl="6" indent="-148046"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7pPr>
            <a:lvl8pPr marL="4571886" marR="0" lvl="7" indent="-148031"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8pPr>
            <a:lvl9pPr marL="5181470" marR="0" lvl="8" indent="-148015"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4876800"/>
            <a:ext cx="3932237" cy="9034875"/>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2133"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1867" b="0"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1600" b="0"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1083733"/>
            <a:ext cx="3932237" cy="3793066"/>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42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5183187" y="2340566"/>
            <a:ext cx="6172199" cy="11552295"/>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4267"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3733" b="0"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3200" b="0"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4876800"/>
            <a:ext cx="3932237" cy="9034875"/>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2133"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1867" b="0"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1600" b="0"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38858" y="4226748"/>
            <a:ext cx="10314283" cy="10515599"/>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4327407"/>
            <a:ext cx="10515599" cy="10314283"/>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b="0" i="0" u="none" strike="noStrike" cap="none">
                <a:solidFill>
                  <a:srgbClr val="888888"/>
                </a:solidFill>
                <a:latin typeface="Calibri"/>
                <a:ea typeface="Calibri"/>
                <a:cs typeface="Calibri"/>
                <a:sym typeface="Calibri"/>
              </a:rPr>
              <a:t>‹#›</a:t>
            </a:fld>
            <a:endParaRPr lang="en-GB" sz="16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roisin.killick@challengepartner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a:stretch/>
        </p:blipFill>
        <p:spPr>
          <a:xfrm>
            <a:off x="8865592" y="14327626"/>
            <a:ext cx="2852700" cy="1886700"/>
          </a:xfrm>
          <a:prstGeom prst="rect">
            <a:avLst/>
          </a:prstGeom>
          <a:noFill/>
          <a:ln>
            <a:noFill/>
          </a:ln>
        </p:spPr>
      </p:pic>
      <p:sp>
        <p:nvSpPr>
          <p:cNvPr id="85" name="Shape 85"/>
          <p:cNvSpPr txBox="1">
            <a:spLocks noGrp="1"/>
          </p:cNvSpPr>
          <p:nvPr>
            <p:ph type="ctrTitle"/>
          </p:nvPr>
        </p:nvSpPr>
        <p:spPr>
          <a:xfrm>
            <a:off x="304797" y="200037"/>
            <a:ext cx="7924800" cy="1056300"/>
          </a:xfrm>
          <a:prstGeom prst="rect">
            <a:avLst/>
          </a:prstGeom>
          <a:noFill/>
          <a:ln>
            <a:noFill/>
          </a:ln>
        </p:spPr>
        <p:txBody>
          <a:bodyPr lIns="91425" tIns="45700" rIns="91425" bIns="45700" anchor="b" anchorCtr="0">
            <a:noAutofit/>
          </a:bodyPr>
          <a:lstStyle/>
          <a:p>
            <a:pPr lvl="0" algn="l" rtl="0">
              <a:spcBef>
                <a:spcPts val="0"/>
              </a:spcBef>
              <a:buClr>
                <a:schemeClr val="dk1"/>
              </a:buClr>
              <a:buSzPct val="30555"/>
              <a:buFont typeface="Arial"/>
              <a:buNone/>
            </a:pPr>
            <a:r>
              <a:rPr lang="en-GB" sz="3600" b="1" dirty="0" smtClean="0">
                <a:solidFill>
                  <a:srgbClr val="1E4E79"/>
                </a:solidFill>
                <a:latin typeface="Arial"/>
                <a:ea typeface="Arial"/>
                <a:cs typeface="Arial"/>
                <a:sym typeface="Arial"/>
              </a:rPr>
              <a:t>Raising Aspirations in </a:t>
            </a:r>
            <a:r>
              <a:rPr lang="en-GB" sz="3600" b="1" dirty="0">
                <a:solidFill>
                  <a:srgbClr val="1E4E79"/>
                </a:solidFill>
                <a:latin typeface="Arial"/>
                <a:ea typeface="Arial"/>
                <a:cs typeface="Arial"/>
                <a:sym typeface="Arial"/>
              </a:rPr>
              <a:t>Y</a:t>
            </a:r>
            <a:r>
              <a:rPr lang="en-GB" sz="3600" b="1" dirty="0" smtClean="0">
                <a:solidFill>
                  <a:srgbClr val="1E4E79"/>
                </a:solidFill>
                <a:latin typeface="Arial"/>
                <a:ea typeface="Arial"/>
                <a:cs typeface="Arial"/>
                <a:sym typeface="Arial"/>
              </a:rPr>
              <a:t>ear 9</a:t>
            </a:r>
            <a:endParaRPr lang="en-GB" sz="3600" b="1" dirty="0">
              <a:solidFill>
                <a:srgbClr val="1E4E79"/>
              </a:solidFill>
              <a:latin typeface="Arial"/>
              <a:ea typeface="Arial"/>
              <a:cs typeface="Arial"/>
              <a:sym typeface="Arial"/>
            </a:endParaRPr>
          </a:p>
        </p:txBody>
      </p:sp>
      <p:sp>
        <p:nvSpPr>
          <p:cNvPr id="86" name="Shape 86"/>
          <p:cNvSpPr txBox="1">
            <a:spLocks noGrp="1"/>
          </p:cNvSpPr>
          <p:nvPr>
            <p:ph type="subTitle" idx="1"/>
          </p:nvPr>
        </p:nvSpPr>
        <p:spPr>
          <a:xfrm>
            <a:off x="304798" y="1256316"/>
            <a:ext cx="11493900" cy="1360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rgbClr val="595959"/>
              </a:buClr>
              <a:buSzPct val="25000"/>
              <a:buFont typeface="Arial"/>
              <a:buNone/>
            </a:pPr>
            <a:r>
              <a:rPr lang="en-GB" sz="2000" dirty="0" smtClean="0">
                <a:solidFill>
                  <a:srgbClr val="595959"/>
                </a:solidFill>
                <a:latin typeface="Arial"/>
                <a:ea typeface="Arial"/>
                <a:cs typeface="Arial"/>
                <a:sym typeface="Arial"/>
              </a:rPr>
              <a:t>Priory School, Portsmouth</a:t>
            </a:r>
            <a:endParaRPr lang="en-GB" sz="2000" dirty="0">
              <a:solidFill>
                <a:srgbClr val="595959"/>
              </a:solidFill>
              <a:latin typeface="Arial"/>
              <a:ea typeface="Arial"/>
              <a:cs typeface="Arial"/>
              <a:sym typeface="Arial"/>
            </a:endParaRPr>
          </a:p>
          <a:p>
            <a:pPr marL="0" marR="0" lvl="0" indent="0" algn="l" rtl="0">
              <a:lnSpc>
                <a:spcPct val="100000"/>
              </a:lnSpc>
              <a:spcBef>
                <a:spcPts val="0"/>
              </a:spcBef>
              <a:buClr>
                <a:srgbClr val="595959"/>
              </a:buClr>
              <a:buSzPct val="25000"/>
              <a:buFont typeface="Arial"/>
              <a:buNone/>
            </a:pPr>
            <a:r>
              <a:rPr lang="en-GB" sz="1800" dirty="0" smtClean="0">
                <a:solidFill>
                  <a:srgbClr val="595959"/>
                </a:solidFill>
                <a:latin typeface="Arial"/>
                <a:ea typeface="Arial"/>
                <a:cs typeface="Arial"/>
                <a:sym typeface="Arial"/>
              </a:rPr>
              <a:t>Opportunities provided to encourage children to think about the purpose of their </a:t>
            </a:r>
          </a:p>
          <a:p>
            <a:pPr marL="0" marR="0" lvl="0" indent="0" algn="l" rtl="0">
              <a:lnSpc>
                <a:spcPct val="100000"/>
              </a:lnSpc>
              <a:spcBef>
                <a:spcPts val="0"/>
              </a:spcBef>
              <a:buClr>
                <a:srgbClr val="595959"/>
              </a:buClr>
              <a:buSzPct val="25000"/>
              <a:buFont typeface="Arial"/>
              <a:buNone/>
            </a:pPr>
            <a:r>
              <a:rPr lang="en-GB" sz="1800" dirty="0" smtClean="0">
                <a:solidFill>
                  <a:srgbClr val="595959"/>
                </a:solidFill>
                <a:latin typeface="Arial"/>
                <a:ea typeface="Arial"/>
                <a:cs typeface="Arial"/>
                <a:sym typeface="Arial"/>
              </a:rPr>
              <a:t>education and where it might be leading them; inspiring them to set aspirational goals for their future career path.</a:t>
            </a:r>
          </a:p>
        </p:txBody>
      </p:sp>
      <p:sp>
        <p:nvSpPr>
          <p:cNvPr id="87" name="Shape 87"/>
          <p:cNvSpPr txBox="1"/>
          <p:nvPr/>
        </p:nvSpPr>
        <p:spPr>
          <a:xfrm>
            <a:off x="304800" y="5535525"/>
            <a:ext cx="11493900" cy="3927300"/>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400" b="1" i="0" u="none" strike="noStrike" cap="none" dirty="0">
                <a:solidFill>
                  <a:srgbClr val="1E4E79"/>
                </a:solidFill>
                <a:latin typeface="Arial"/>
                <a:ea typeface="Arial"/>
                <a:cs typeface="Arial"/>
                <a:sym typeface="Arial"/>
              </a:rPr>
              <a:t>How we did it</a:t>
            </a:r>
          </a:p>
          <a:p>
            <a:pPr marL="285750" lvl="0" indent="-273050">
              <a:buClr>
                <a:srgbClr val="595959"/>
              </a:buClr>
              <a:buSzPct val="100000"/>
              <a:buChar char="•"/>
            </a:pPr>
            <a:r>
              <a:rPr lang="en-GB" sz="1800" dirty="0">
                <a:solidFill>
                  <a:srgbClr val="595959"/>
                </a:solidFill>
              </a:rPr>
              <a:t>Targeted 15 </a:t>
            </a:r>
            <a:r>
              <a:rPr lang="en-GB" sz="1800" dirty="0" smtClean="0">
                <a:solidFill>
                  <a:srgbClr val="595959"/>
                </a:solidFill>
              </a:rPr>
              <a:t>year </a:t>
            </a:r>
            <a:r>
              <a:rPr lang="en-GB" sz="1800" dirty="0">
                <a:solidFill>
                  <a:srgbClr val="595959"/>
                </a:solidFill>
              </a:rPr>
              <a:t>9 </a:t>
            </a:r>
            <a:r>
              <a:rPr lang="en-GB" sz="1800" dirty="0" smtClean="0">
                <a:solidFill>
                  <a:srgbClr val="595959"/>
                </a:solidFill>
              </a:rPr>
              <a:t>PP </a:t>
            </a:r>
            <a:r>
              <a:rPr lang="en-GB" sz="1800" dirty="0">
                <a:solidFill>
                  <a:srgbClr val="595959"/>
                </a:solidFill>
              </a:rPr>
              <a:t>pupils to form a working group. The pupils chosen were </a:t>
            </a:r>
            <a:r>
              <a:rPr lang="en-GB" sz="1800" dirty="0" smtClean="0">
                <a:solidFill>
                  <a:srgbClr val="595959"/>
                </a:solidFill>
              </a:rPr>
              <a:t>targeted </a:t>
            </a:r>
            <a:r>
              <a:rPr lang="en-GB" sz="1800" dirty="0">
                <a:solidFill>
                  <a:srgbClr val="595959"/>
                </a:solidFill>
              </a:rPr>
              <a:t>as ‘invisible pupils’ who volunteered rarely in class and had higher </a:t>
            </a:r>
            <a:r>
              <a:rPr lang="en-GB" sz="1800" dirty="0" smtClean="0">
                <a:solidFill>
                  <a:srgbClr val="595959"/>
                </a:solidFill>
              </a:rPr>
              <a:t>“Attitude to Learning” (ATL) scores</a:t>
            </a:r>
            <a:r>
              <a:rPr lang="en-GB" sz="1800" dirty="0">
                <a:solidFill>
                  <a:srgbClr val="595959"/>
                </a:solidFill>
              </a:rPr>
              <a:t>.</a:t>
            </a:r>
          </a:p>
          <a:p>
            <a:pPr marL="285750" lvl="0" indent="-273050">
              <a:buClr>
                <a:srgbClr val="595959"/>
              </a:buClr>
              <a:buSzPct val="100000"/>
              <a:buChar char="•"/>
            </a:pPr>
            <a:r>
              <a:rPr lang="en-GB" sz="1800" dirty="0">
                <a:solidFill>
                  <a:srgbClr val="595959"/>
                </a:solidFill>
              </a:rPr>
              <a:t>The majority of the selected pupils were also taught by at least one of the CTG teachers, enabling them to provide more targeted </a:t>
            </a:r>
            <a:r>
              <a:rPr lang="en-GB" sz="1800" dirty="0" smtClean="0">
                <a:solidFill>
                  <a:srgbClr val="595959"/>
                </a:solidFill>
              </a:rPr>
              <a:t>focus in lessons, </a:t>
            </a:r>
            <a:r>
              <a:rPr lang="en-GB" sz="1800" dirty="0">
                <a:solidFill>
                  <a:srgbClr val="595959"/>
                </a:solidFill>
              </a:rPr>
              <a:t>such as </a:t>
            </a:r>
            <a:r>
              <a:rPr lang="en-GB" sz="1800" dirty="0" smtClean="0">
                <a:solidFill>
                  <a:srgbClr val="595959"/>
                </a:solidFill>
              </a:rPr>
              <a:t>regular one on one oral book feedback and marking with the pupil.</a:t>
            </a:r>
            <a:endParaRPr lang="en-GB" sz="1800" dirty="0">
              <a:solidFill>
                <a:srgbClr val="595959"/>
              </a:solidFill>
            </a:endParaRPr>
          </a:p>
          <a:p>
            <a:pPr marL="285750" lvl="0" indent="-273050">
              <a:buClr>
                <a:srgbClr val="595959"/>
              </a:buClr>
              <a:buSzPct val="100000"/>
              <a:buChar char="•"/>
            </a:pPr>
            <a:r>
              <a:rPr lang="en-GB" sz="1800" dirty="0">
                <a:solidFill>
                  <a:srgbClr val="595959"/>
                </a:solidFill>
              </a:rPr>
              <a:t>Each half term completion of questionnaire regarding engagement in lessons, involving one-to-one conversations with a CTG teacher/mentor. Their answers encouraged them to self-reflect and build self awareness as to why they were more successful in some subjects than others.</a:t>
            </a:r>
          </a:p>
          <a:p>
            <a:pPr marL="285750" lvl="0" indent="-273050">
              <a:buClr>
                <a:srgbClr val="595959"/>
              </a:buClr>
              <a:buSzPct val="100000"/>
              <a:buChar char="•"/>
            </a:pPr>
            <a:r>
              <a:rPr lang="en-GB" sz="1800" dirty="0" smtClean="0">
                <a:solidFill>
                  <a:srgbClr val="595959"/>
                </a:solidFill>
              </a:rPr>
              <a:t>Focused group sessions within </a:t>
            </a:r>
            <a:r>
              <a:rPr lang="en-GB" sz="1800" dirty="0">
                <a:solidFill>
                  <a:srgbClr val="595959"/>
                </a:solidFill>
              </a:rPr>
              <a:t>the </a:t>
            </a:r>
            <a:r>
              <a:rPr lang="en-GB" sz="1800" dirty="0" smtClean="0">
                <a:solidFill>
                  <a:srgbClr val="595959"/>
                </a:solidFill>
              </a:rPr>
              <a:t>project </a:t>
            </a:r>
            <a:r>
              <a:rPr lang="en-GB" sz="1800" dirty="0">
                <a:solidFill>
                  <a:srgbClr val="595959"/>
                </a:solidFill>
              </a:rPr>
              <a:t>looking at careers they might be interested in to increase their focus on </a:t>
            </a:r>
            <a:r>
              <a:rPr lang="en-GB" sz="1800" dirty="0" smtClean="0">
                <a:solidFill>
                  <a:srgbClr val="595959"/>
                </a:solidFill>
              </a:rPr>
              <a:t>their possible </a:t>
            </a:r>
            <a:r>
              <a:rPr lang="en-GB" sz="1800" dirty="0">
                <a:solidFill>
                  <a:srgbClr val="595959"/>
                </a:solidFill>
              </a:rPr>
              <a:t>destinations after secondary school.</a:t>
            </a:r>
          </a:p>
          <a:p>
            <a:pPr marL="285750" lvl="0" indent="-273050">
              <a:buClr>
                <a:srgbClr val="595959"/>
              </a:buClr>
              <a:buSzPct val="100000"/>
              <a:buChar char="•"/>
            </a:pPr>
            <a:r>
              <a:rPr lang="en-GB" sz="1800" dirty="0" smtClean="0">
                <a:solidFill>
                  <a:srgbClr val="595959"/>
                </a:solidFill>
              </a:rPr>
              <a:t>Sessions on </a:t>
            </a:r>
            <a:r>
              <a:rPr lang="en-GB" sz="1800" dirty="0">
                <a:solidFill>
                  <a:srgbClr val="595959"/>
                </a:solidFill>
              </a:rPr>
              <a:t>potential career </a:t>
            </a:r>
            <a:r>
              <a:rPr lang="en-GB" sz="1800" dirty="0" smtClean="0">
                <a:solidFill>
                  <a:srgbClr val="595959"/>
                </a:solidFill>
              </a:rPr>
              <a:t>paths lead </a:t>
            </a:r>
            <a:r>
              <a:rPr lang="en-GB" sz="1800" dirty="0">
                <a:solidFill>
                  <a:srgbClr val="595959"/>
                </a:solidFill>
              </a:rPr>
              <a:t>to visits to places of work including journalism, computing and IT, a university, Houses of Parliament and a STEM trip</a:t>
            </a:r>
            <a:r>
              <a:rPr lang="en-GB" sz="1800" dirty="0" smtClean="0">
                <a:solidFill>
                  <a:srgbClr val="595959"/>
                </a:solidFill>
              </a:rPr>
              <a:t>.</a:t>
            </a:r>
            <a:endParaRPr lang="en-GB" sz="1800" dirty="0">
              <a:solidFill>
                <a:srgbClr val="595959"/>
              </a:solidFill>
            </a:endParaRPr>
          </a:p>
        </p:txBody>
      </p:sp>
      <p:sp>
        <p:nvSpPr>
          <p:cNvPr id="88" name="Shape 88"/>
          <p:cNvSpPr txBox="1"/>
          <p:nvPr/>
        </p:nvSpPr>
        <p:spPr>
          <a:xfrm>
            <a:off x="304800" y="14327175"/>
            <a:ext cx="8451600" cy="1714200"/>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400" b="1" dirty="0">
                <a:solidFill>
                  <a:srgbClr val="1E4E79"/>
                </a:solidFill>
                <a:latin typeface="Arial"/>
                <a:ea typeface="Arial"/>
                <a:cs typeface="Arial"/>
                <a:sym typeface="Arial"/>
              </a:rPr>
              <a:t>Want to find out more?</a:t>
            </a:r>
          </a:p>
          <a:p>
            <a:pPr marL="285750" lvl="0" indent="-279400" rtl="0">
              <a:spcBef>
                <a:spcPts val="0"/>
              </a:spcBef>
              <a:buClr>
                <a:srgbClr val="595959"/>
              </a:buClr>
              <a:buSzPct val="100000"/>
              <a:buChar char="•"/>
            </a:pPr>
            <a:r>
              <a:rPr lang="en-GB" sz="1800" dirty="0">
                <a:solidFill>
                  <a:srgbClr val="595959"/>
                </a:solidFill>
              </a:rPr>
              <a:t>Find out what else the team </a:t>
            </a:r>
            <a:r>
              <a:rPr lang="en-GB" sz="1800" dirty="0" smtClean="0">
                <a:solidFill>
                  <a:srgbClr val="595959"/>
                </a:solidFill>
              </a:rPr>
              <a:t>at Priory School </a:t>
            </a:r>
            <a:r>
              <a:rPr lang="en-GB" sz="1800" dirty="0">
                <a:solidFill>
                  <a:srgbClr val="595959"/>
                </a:solidFill>
              </a:rPr>
              <a:t>are doing to improve outcomes for all their pupils: </a:t>
            </a:r>
            <a:r>
              <a:rPr lang="en-GB" sz="1800">
                <a:solidFill>
                  <a:srgbClr val="595959"/>
                </a:solidFill>
              </a:rPr>
              <a:t>contact </a:t>
            </a:r>
            <a:r>
              <a:rPr lang="en-GB" sz="1800" u="sng" smtClean="0">
                <a:solidFill>
                  <a:schemeClr val="hlink"/>
                </a:solidFill>
              </a:rPr>
              <a:t>abusby@prioryschool.org</a:t>
            </a:r>
            <a:r>
              <a:rPr lang="en-GB" sz="1800" smtClean="0">
                <a:solidFill>
                  <a:srgbClr val="595959"/>
                </a:solidFill>
              </a:rPr>
              <a:t>. </a:t>
            </a:r>
            <a:endParaRPr lang="en-GB" sz="1800" dirty="0">
              <a:solidFill>
                <a:srgbClr val="595959"/>
              </a:solidFill>
            </a:endParaRPr>
          </a:p>
          <a:p>
            <a:pPr marL="285750" lvl="0" indent="-279400">
              <a:buClr>
                <a:srgbClr val="595959"/>
              </a:buClr>
              <a:buSzPct val="100000"/>
              <a:buChar char="•"/>
            </a:pPr>
            <a:r>
              <a:rPr lang="en-GB" sz="1800" dirty="0">
                <a:solidFill>
                  <a:srgbClr val="595959"/>
                </a:solidFill>
              </a:rPr>
              <a:t>Speak to the Challenge the Gap Programme Coordinator, Roisin Killick contact </a:t>
            </a:r>
            <a:r>
              <a:rPr lang="en-GB" sz="1800" u="sng" dirty="0">
                <a:hlinkClick r:id="rId4"/>
              </a:rPr>
              <a:t>roisin.killick@challengepartners.org</a:t>
            </a:r>
            <a:r>
              <a:rPr lang="en-GB" sz="1800" u="sng" dirty="0"/>
              <a:t> </a:t>
            </a:r>
            <a:r>
              <a:rPr lang="en-GB" sz="1800" dirty="0"/>
              <a:t>  </a:t>
            </a:r>
            <a:endParaRPr sz="1900" dirty="0">
              <a:solidFill>
                <a:srgbClr val="595959"/>
              </a:solidFill>
            </a:endParaRPr>
          </a:p>
        </p:txBody>
      </p:sp>
      <p:sp>
        <p:nvSpPr>
          <p:cNvPr id="89" name="Shape 89"/>
          <p:cNvSpPr txBox="1"/>
          <p:nvPr/>
        </p:nvSpPr>
        <p:spPr>
          <a:xfrm>
            <a:off x="304800" y="9579150"/>
            <a:ext cx="6533100" cy="4631700"/>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400" b="1" dirty="0">
                <a:solidFill>
                  <a:srgbClr val="1E4E79"/>
                </a:solidFill>
                <a:latin typeface="Arial"/>
                <a:ea typeface="Arial"/>
                <a:cs typeface="Arial"/>
                <a:sym typeface="Arial"/>
              </a:rPr>
              <a:t>Our </a:t>
            </a:r>
            <a:r>
              <a:rPr lang="en-GB" sz="2400" b="1" dirty="0" smtClean="0">
                <a:solidFill>
                  <a:srgbClr val="1E4E79"/>
                </a:solidFill>
                <a:latin typeface="Arial"/>
                <a:ea typeface="Arial"/>
                <a:cs typeface="Arial"/>
                <a:sym typeface="Arial"/>
              </a:rPr>
              <a:t>impact</a:t>
            </a:r>
            <a:endParaRPr lang="en-GB" sz="1800" dirty="0">
              <a:solidFill>
                <a:srgbClr val="595959"/>
              </a:solidFill>
            </a:endParaRPr>
          </a:p>
          <a:p>
            <a:pPr marL="0" marR="0" lvl="0" indent="0" algn="l" rtl="0">
              <a:spcBef>
                <a:spcPts val="0"/>
              </a:spcBef>
              <a:buSzPct val="25000"/>
              <a:buNone/>
            </a:pPr>
            <a:endParaRPr lang="en-GB" sz="1800" dirty="0" smtClean="0">
              <a:solidFill>
                <a:srgbClr val="595959"/>
              </a:solidFill>
            </a:endParaRPr>
          </a:p>
          <a:p>
            <a:pPr marL="0" marR="0" lvl="0" indent="0" algn="l" rtl="0">
              <a:spcBef>
                <a:spcPts val="0"/>
              </a:spcBef>
              <a:buSzPct val="25000"/>
              <a:buNone/>
            </a:pPr>
            <a:r>
              <a:rPr lang="en-GB" sz="1800" dirty="0" smtClean="0">
                <a:solidFill>
                  <a:srgbClr val="595959"/>
                </a:solidFill>
              </a:rPr>
              <a:t>Pupils were very engaged in the group sessions and became much more focused on their future goals.  They could relate their option choices to various career paths and post 16 options.</a:t>
            </a:r>
          </a:p>
          <a:p>
            <a:pPr marL="285750" lvl="0" indent="-273050">
              <a:buClr>
                <a:srgbClr val="595959"/>
              </a:buClr>
              <a:buSzPct val="100000"/>
              <a:buChar char="•"/>
            </a:pPr>
            <a:r>
              <a:rPr lang="en-GB" sz="1800" dirty="0" smtClean="0">
                <a:solidFill>
                  <a:srgbClr val="595959"/>
                </a:solidFill>
              </a:rPr>
              <a:t>Between </a:t>
            </a:r>
            <a:r>
              <a:rPr lang="en-GB" sz="1800" dirty="0">
                <a:solidFill>
                  <a:srgbClr val="595959"/>
                </a:solidFill>
              </a:rPr>
              <a:t>Autumn 2017 and Summer </a:t>
            </a:r>
            <a:r>
              <a:rPr lang="en-GB" sz="1800" dirty="0" smtClean="0">
                <a:solidFill>
                  <a:srgbClr val="595959"/>
                </a:solidFill>
              </a:rPr>
              <a:t>2018, </a:t>
            </a:r>
            <a:r>
              <a:rPr lang="en-GB" sz="1800" dirty="0">
                <a:solidFill>
                  <a:srgbClr val="595959"/>
                </a:solidFill>
              </a:rPr>
              <a:t>33% improved their ATL average in English whilst another </a:t>
            </a:r>
            <a:r>
              <a:rPr lang="en-GB" sz="1800" dirty="0" smtClean="0">
                <a:solidFill>
                  <a:srgbClr val="595959"/>
                </a:solidFill>
              </a:rPr>
              <a:t>third </a:t>
            </a:r>
            <a:r>
              <a:rPr lang="en-GB" sz="1800" dirty="0">
                <a:solidFill>
                  <a:srgbClr val="595959"/>
                </a:solidFill>
              </a:rPr>
              <a:t>maintained their already good scores.  In </a:t>
            </a:r>
            <a:r>
              <a:rPr lang="en-GB" sz="1800" dirty="0" smtClean="0">
                <a:solidFill>
                  <a:srgbClr val="595959"/>
                </a:solidFill>
              </a:rPr>
              <a:t>Maths, </a:t>
            </a:r>
            <a:r>
              <a:rPr lang="en-GB" sz="1800" dirty="0">
                <a:solidFill>
                  <a:srgbClr val="595959"/>
                </a:solidFill>
              </a:rPr>
              <a:t>60</a:t>
            </a:r>
            <a:r>
              <a:rPr lang="en-GB" sz="1800" dirty="0" smtClean="0">
                <a:solidFill>
                  <a:srgbClr val="595959"/>
                </a:solidFill>
              </a:rPr>
              <a:t>% </a:t>
            </a:r>
            <a:r>
              <a:rPr lang="en-GB" sz="1800" dirty="0">
                <a:solidFill>
                  <a:srgbClr val="595959"/>
                </a:solidFill>
              </a:rPr>
              <a:t>improved their ATL </a:t>
            </a:r>
            <a:r>
              <a:rPr lang="en-GB" sz="1800" dirty="0" smtClean="0">
                <a:solidFill>
                  <a:srgbClr val="595959"/>
                </a:solidFill>
              </a:rPr>
              <a:t>score.</a:t>
            </a:r>
            <a:endParaRPr lang="en-GB" sz="1800" dirty="0">
              <a:solidFill>
                <a:srgbClr val="595959"/>
              </a:solidFill>
            </a:endParaRPr>
          </a:p>
          <a:p>
            <a:pPr marL="285750" lvl="0" indent="-273050">
              <a:buClr>
                <a:srgbClr val="595959"/>
              </a:buClr>
              <a:buSzPct val="100000"/>
              <a:buChar char="•"/>
            </a:pPr>
            <a:r>
              <a:rPr lang="en-GB" sz="1800" dirty="0" smtClean="0">
                <a:solidFill>
                  <a:srgbClr val="595959"/>
                </a:solidFill>
              </a:rPr>
              <a:t>There </a:t>
            </a:r>
            <a:r>
              <a:rPr lang="en-GB" sz="1800" dirty="0">
                <a:solidFill>
                  <a:srgbClr val="595959"/>
                </a:solidFill>
              </a:rPr>
              <a:t>are numerous other factors that impact on performance and progress, so we cannot claim that CTG can be </a:t>
            </a:r>
            <a:r>
              <a:rPr lang="en-GB" sz="1800" dirty="0" smtClean="0">
                <a:solidFill>
                  <a:srgbClr val="595959"/>
                </a:solidFill>
              </a:rPr>
              <a:t>wholly </a:t>
            </a:r>
            <a:r>
              <a:rPr lang="en-GB" sz="1800" dirty="0">
                <a:solidFill>
                  <a:srgbClr val="595959"/>
                </a:solidFill>
              </a:rPr>
              <a:t>attributed to these improvements. However it can be noted that of the pupils that were taught by a CTG </a:t>
            </a:r>
            <a:r>
              <a:rPr lang="en-GB" sz="1800" dirty="0" smtClean="0">
                <a:solidFill>
                  <a:srgbClr val="595959"/>
                </a:solidFill>
              </a:rPr>
              <a:t>mentor, </a:t>
            </a:r>
            <a:r>
              <a:rPr lang="en-GB" sz="1800" dirty="0">
                <a:solidFill>
                  <a:srgbClr val="595959"/>
                </a:solidFill>
              </a:rPr>
              <a:t>a 93% improvement in ATLs was </a:t>
            </a:r>
            <a:r>
              <a:rPr lang="en-GB" sz="1800" dirty="0" smtClean="0">
                <a:solidFill>
                  <a:srgbClr val="595959"/>
                </a:solidFill>
              </a:rPr>
              <a:t>seen overall.</a:t>
            </a:r>
            <a:r>
              <a:rPr lang="en-GB" dirty="0">
                <a:solidFill>
                  <a:srgbClr val="595959"/>
                </a:solidFill>
              </a:rPr>
              <a:t/>
            </a:r>
            <a:br>
              <a:rPr lang="en-GB" dirty="0">
                <a:solidFill>
                  <a:srgbClr val="595959"/>
                </a:solidFill>
              </a:rPr>
            </a:br>
            <a:endParaRPr lang="en-GB" dirty="0">
              <a:solidFill>
                <a:srgbClr val="595959"/>
              </a:solidFill>
            </a:endParaRPr>
          </a:p>
          <a:p>
            <a:pPr lvl="0" rtl="0">
              <a:spcBef>
                <a:spcPts val="0"/>
              </a:spcBef>
              <a:buNone/>
            </a:pPr>
            <a:endParaRPr sz="1800" b="1" dirty="0">
              <a:solidFill>
                <a:srgbClr val="1E4E79"/>
              </a:solidFill>
            </a:endParaRPr>
          </a:p>
        </p:txBody>
      </p:sp>
      <p:sp>
        <p:nvSpPr>
          <p:cNvPr id="90" name="Shape 90"/>
          <p:cNvSpPr txBox="1"/>
          <p:nvPr/>
        </p:nvSpPr>
        <p:spPr>
          <a:xfrm>
            <a:off x="6966850" y="9579150"/>
            <a:ext cx="4831800" cy="4631700"/>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400" b="1" dirty="0">
                <a:solidFill>
                  <a:srgbClr val="1E4E79"/>
                </a:solidFill>
                <a:latin typeface="Arial"/>
                <a:ea typeface="Arial"/>
                <a:cs typeface="Arial"/>
                <a:sym typeface="Arial"/>
              </a:rPr>
              <a:t>What we </a:t>
            </a:r>
            <a:r>
              <a:rPr lang="en-GB" sz="2400" b="1" dirty="0" smtClean="0">
                <a:solidFill>
                  <a:srgbClr val="1E4E79"/>
                </a:solidFill>
                <a:latin typeface="Arial"/>
                <a:ea typeface="Arial"/>
                <a:cs typeface="Arial"/>
                <a:sym typeface="Arial"/>
              </a:rPr>
              <a:t>learnt</a:t>
            </a:r>
          </a:p>
          <a:p>
            <a:pPr lvl="0">
              <a:buSzPct val="25000"/>
            </a:pPr>
            <a:r>
              <a:rPr lang="en-GB" sz="1500" dirty="0" smtClean="0">
                <a:solidFill>
                  <a:schemeClr val="tx1">
                    <a:lumMod val="65000"/>
                    <a:lumOff val="35000"/>
                  </a:schemeClr>
                </a:solidFill>
              </a:rPr>
              <a:t>1. The strategy was most effective for those students that were taught by the CTG teachers as they built  positive engagement through regular one on one conferencing</a:t>
            </a:r>
            <a:r>
              <a:rPr lang="en-GB" sz="1500" dirty="0">
                <a:solidFill>
                  <a:schemeClr val="tx1">
                    <a:lumMod val="65000"/>
                    <a:lumOff val="35000"/>
                  </a:schemeClr>
                </a:solidFill>
              </a:rPr>
              <a:t>. </a:t>
            </a:r>
            <a:r>
              <a:rPr lang="en-GB" sz="1500" dirty="0" smtClean="0">
                <a:solidFill>
                  <a:schemeClr val="tx1">
                    <a:lumMod val="65000"/>
                    <a:lumOff val="35000"/>
                  </a:schemeClr>
                </a:solidFill>
              </a:rPr>
              <a:t>The pupil </a:t>
            </a:r>
            <a:r>
              <a:rPr lang="en-GB" sz="1500" dirty="0">
                <a:solidFill>
                  <a:schemeClr val="tx1">
                    <a:lumMod val="65000"/>
                    <a:lumOff val="35000"/>
                  </a:schemeClr>
                </a:solidFill>
              </a:rPr>
              <a:t>was truly 'known' to the </a:t>
            </a:r>
            <a:r>
              <a:rPr lang="en-GB" sz="1500" dirty="0" smtClean="0">
                <a:solidFill>
                  <a:schemeClr val="tx1">
                    <a:lumMod val="65000"/>
                    <a:lumOff val="35000"/>
                  </a:schemeClr>
                </a:solidFill>
              </a:rPr>
              <a:t>member of staff, </a:t>
            </a:r>
            <a:r>
              <a:rPr lang="en-GB" sz="1500" dirty="0">
                <a:solidFill>
                  <a:schemeClr val="tx1">
                    <a:lumMod val="65000"/>
                    <a:lumOff val="35000"/>
                  </a:schemeClr>
                </a:solidFill>
              </a:rPr>
              <a:t>emphasising the importance of identification of vulnerable learners in every classroom.</a:t>
            </a:r>
            <a:endParaRPr lang="en-GB" sz="1500" dirty="0" smtClean="0">
              <a:solidFill>
                <a:schemeClr val="tx1">
                  <a:lumMod val="65000"/>
                  <a:lumOff val="35000"/>
                </a:schemeClr>
              </a:solidFill>
            </a:endParaRPr>
          </a:p>
          <a:p>
            <a:pPr marR="0" lvl="0" algn="l" rtl="0">
              <a:spcBef>
                <a:spcPts val="0"/>
              </a:spcBef>
              <a:buSzPct val="25000"/>
            </a:pPr>
            <a:r>
              <a:rPr lang="en-GB" sz="1500" dirty="0" smtClean="0">
                <a:solidFill>
                  <a:schemeClr val="tx1">
                    <a:lumMod val="65000"/>
                    <a:lumOff val="35000"/>
                  </a:schemeClr>
                </a:solidFill>
              </a:rPr>
              <a:t>2. Finding a way to capture more subjective aspects of the data is essential </a:t>
            </a:r>
            <a:r>
              <a:rPr lang="mr-IN" sz="1500" dirty="0" smtClean="0">
                <a:solidFill>
                  <a:schemeClr val="tx1">
                    <a:lumMod val="65000"/>
                    <a:lumOff val="35000"/>
                  </a:schemeClr>
                </a:solidFill>
              </a:rPr>
              <a:t>–</a:t>
            </a:r>
            <a:r>
              <a:rPr lang="en-GB" sz="1500" dirty="0" smtClean="0">
                <a:solidFill>
                  <a:schemeClr val="tx1">
                    <a:lumMod val="65000"/>
                    <a:lumOff val="35000"/>
                  </a:schemeClr>
                </a:solidFill>
              </a:rPr>
              <a:t> the regular questionnaires allowed students to reflect on their learning experiences and behaviours and how these impacted on each other. </a:t>
            </a:r>
          </a:p>
          <a:p>
            <a:pPr fontAlgn="base"/>
            <a:r>
              <a:rPr lang="en-GB" sz="1500" dirty="0" smtClean="0">
                <a:solidFill>
                  <a:schemeClr val="tx1">
                    <a:lumMod val="65000"/>
                    <a:lumOff val="35000"/>
                  </a:schemeClr>
                </a:solidFill>
              </a:rPr>
              <a:t>3. Careers </a:t>
            </a:r>
            <a:r>
              <a:rPr lang="en-GB" sz="1500" dirty="0">
                <a:solidFill>
                  <a:schemeClr val="tx1">
                    <a:lumMod val="65000"/>
                    <a:lumOff val="35000"/>
                  </a:schemeClr>
                </a:solidFill>
              </a:rPr>
              <a:t>provision </a:t>
            </a:r>
            <a:r>
              <a:rPr lang="en-GB" sz="1500" dirty="0" smtClean="0">
                <a:solidFill>
                  <a:schemeClr val="tx1">
                    <a:lumMod val="65000"/>
                    <a:lumOff val="35000"/>
                  </a:schemeClr>
                </a:solidFill>
              </a:rPr>
              <a:t>must expose all pupils </a:t>
            </a:r>
            <a:r>
              <a:rPr lang="en-GB" sz="1500" dirty="0">
                <a:solidFill>
                  <a:schemeClr val="tx1">
                    <a:lumMod val="65000"/>
                    <a:lumOff val="35000"/>
                  </a:schemeClr>
                </a:solidFill>
              </a:rPr>
              <a:t>throughout the school to the diverse range of opportunities available to them after secondary school. Research (The Gatsby Foundation</a:t>
            </a:r>
            <a:r>
              <a:rPr lang="en-GB" sz="1500" dirty="0" smtClean="0">
                <a:solidFill>
                  <a:schemeClr val="tx1">
                    <a:lumMod val="65000"/>
                    <a:lumOff val="35000"/>
                  </a:schemeClr>
                </a:solidFill>
              </a:rPr>
              <a:t>) </a:t>
            </a:r>
            <a:r>
              <a:rPr lang="en-GB" sz="1500" dirty="0">
                <a:solidFill>
                  <a:schemeClr val="tx1">
                    <a:lumMod val="65000"/>
                    <a:lumOff val="35000"/>
                  </a:schemeClr>
                </a:solidFill>
              </a:rPr>
              <a:t>supports the link between increased engagement and exposure to a variety of career options. </a:t>
            </a:r>
          </a:p>
          <a:p>
            <a:pPr marL="0" marR="0" lvl="0" indent="0" algn="l" rtl="0">
              <a:spcBef>
                <a:spcPts val="0"/>
              </a:spcBef>
              <a:buSzPct val="25000"/>
              <a:buNone/>
            </a:pPr>
            <a:endParaRPr lang="en-GB" sz="2400" b="1" dirty="0">
              <a:solidFill>
                <a:srgbClr val="1E4E79"/>
              </a:solidFill>
              <a:latin typeface="Arial"/>
              <a:ea typeface="Arial"/>
              <a:cs typeface="Arial"/>
              <a:sym typeface="Arial"/>
            </a:endParaRPr>
          </a:p>
        </p:txBody>
      </p:sp>
      <p:sp>
        <p:nvSpPr>
          <p:cNvPr id="91" name="Shape 91"/>
          <p:cNvSpPr txBox="1"/>
          <p:nvPr/>
        </p:nvSpPr>
        <p:spPr>
          <a:xfrm>
            <a:off x="304800" y="4059000"/>
            <a:ext cx="11493900" cy="1360200"/>
          </a:xfrm>
          <a:prstGeom prst="rect">
            <a:avLst/>
          </a:prstGeom>
          <a:solidFill>
            <a:schemeClr val="lt1">
              <a:alpha val="10980"/>
            </a:schemeClr>
          </a:solid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400" b="1" dirty="0">
                <a:solidFill>
                  <a:srgbClr val="1E4E79"/>
                </a:solidFill>
                <a:latin typeface="Arial"/>
                <a:ea typeface="Arial"/>
                <a:cs typeface="Arial"/>
                <a:sym typeface="Arial"/>
              </a:rPr>
              <a:t>Our school challenges</a:t>
            </a:r>
          </a:p>
          <a:p>
            <a:pPr marL="342900" lvl="0" indent="-342900">
              <a:buFont typeface="Arial" charset="0"/>
              <a:buChar char="•"/>
            </a:pPr>
            <a:r>
              <a:rPr lang="en-GB" sz="2000" dirty="0" smtClean="0">
                <a:solidFill>
                  <a:srgbClr val="595959"/>
                </a:solidFill>
              </a:rPr>
              <a:t>Passivity is a concern for some of our PP pupils’ and their learning behaviour </a:t>
            </a:r>
          </a:p>
          <a:p>
            <a:pPr marL="342900" lvl="0" indent="-342900">
              <a:buFont typeface="Arial" charset="0"/>
              <a:buChar char="•"/>
            </a:pPr>
            <a:r>
              <a:rPr lang="en-GB" sz="2000" dirty="0" smtClean="0">
                <a:solidFill>
                  <a:srgbClr val="595959"/>
                </a:solidFill>
              </a:rPr>
              <a:t>‘</a:t>
            </a:r>
            <a:r>
              <a:rPr lang="en-GB" sz="2000" dirty="0">
                <a:solidFill>
                  <a:srgbClr val="595959"/>
                </a:solidFill>
              </a:rPr>
              <a:t>Q</a:t>
            </a:r>
            <a:r>
              <a:rPr lang="en-GB" sz="2000" dirty="0" smtClean="0">
                <a:solidFill>
                  <a:srgbClr val="595959"/>
                </a:solidFill>
              </a:rPr>
              <a:t>uieter</a:t>
            </a:r>
            <a:r>
              <a:rPr lang="en-GB" sz="2000" dirty="0">
                <a:solidFill>
                  <a:srgbClr val="595959"/>
                </a:solidFill>
              </a:rPr>
              <a:t>’ pupils </a:t>
            </a:r>
            <a:r>
              <a:rPr lang="en-GB" sz="2000" dirty="0" smtClean="0">
                <a:solidFill>
                  <a:srgbClr val="595959"/>
                </a:solidFill>
              </a:rPr>
              <a:t>can fall </a:t>
            </a:r>
            <a:r>
              <a:rPr lang="en-GB" sz="2000" dirty="0">
                <a:solidFill>
                  <a:srgbClr val="595959"/>
                </a:solidFill>
              </a:rPr>
              <a:t>‘under the radar</a:t>
            </a:r>
            <a:r>
              <a:rPr lang="en-GB" sz="2000" dirty="0" smtClean="0">
                <a:solidFill>
                  <a:srgbClr val="595959"/>
                </a:solidFill>
              </a:rPr>
              <a:t>’, coasting rather than being challenged</a:t>
            </a:r>
          </a:p>
          <a:p>
            <a:pPr marL="342900" lvl="0" indent="-342900">
              <a:buFont typeface="Arial" charset="0"/>
              <a:buChar char="•"/>
            </a:pPr>
            <a:r>
              <a:rPr lang="en-GB" sz="2000" dirty="0" smtClean="0">
                <a:solidFill>
                  <a:srgbClr val="595959"/>
                </a:solidFill>
              </a:rPr>
              <a:t>Some students lose </a:t>
            </a:r>
            <a:r>
              <a:rPr lang="en-GB" sz="2000" dirty="0">
                <a:solidFill>
                  <a:srgbClr val="595959"/>
                </a:solidFill>
              </a:rPr>
              <a:t>focus in Year 9, affecting their progress.</a:t>
            </a:r>
          </a:p>
          <a:p>
            <a:pPr marR="0" lvl="0" algn="l" rtl="0">
              <a:spcBef>
                <a:spcPts val="0"/>
              </a:spcBef>
              <a:buNone/>
            </a:pPr>
            <a:endParaRPr sz="2000" dirty="0">
              <a:solidFill>
                <a:srgbClr val="595959"/>
              </a:solidFill>
            </a:endParaRPr>
          </a:p>
        </p:txBody>
      </p:sp>
      <p:graphicFrame>
        <p:nvGraphicFramePr>
          <p:cNvPr id="92" name="Shape 92"/>
          <p:cNvGraphicFramePr/>
          <p:nvPr>
            <p:extLst>
              <p:ext uri="{D42A27DB-BD31-4B8C-83A1-F6EECF244321}">
                <p14:modId xmlns:p14="http://schemas.microsoft.com/office/powerpoint/2010/main" val="3749137619"/>
              </p:ext>
            </p:extLst>
          </p:nvPr>
        </p:nvGraphicFramePr>
        <p:xfrm>
          <a:off x="304795" y="2828495"/>
          <a:ext cx="11493900" cy="1114175"/>
        </p:xfrm>
        <a:graphic>
          <a:graphicData uri="http://schemas.openxmlformats.org/drawingml/2006/table">
            <a:tbl>
              <a:tblPr firstRow="1" bandRow="1">
                <a:noFill/>
                <a:tableStyleId>{076411B1-902C-421D-9D75-D3C1DA39B149}</a:tableStyleId>
              </a:tblPr>
              <a:tblGrid>
                <a:gridCol w="2895600">
                  <a:extLst>
                    <a:ext uri="{9D8B030D-6E8A-4147-A177-3AD203B41FA5}">
                      <a16:colId xmlns:a16="http://schemas.microsoft.com/office/drawing/2014/main" val="20000"/>
                    </a:ext>
                  </a:extLst>
                </a:gridCol>
                <a:gridCol w="2618500">
                  <a:extLst>
                    <a:ext uri="{9D8B030D-6E8A-4147-A177-3AD203B41FA5}">
                      <a16:colId xmlns:a16="http://schemas.microsoft.com/office/drawing/2014/main" val="20001"/>
                    </a:ext>
                  </a:extLst>
                </a:gridCol>
                <a:gridCol w="3106325">
                  <a:extLst>
                    <a:ext uri="{9D8B030D-6E8A-4147-A177-3AD203B41FA5}">
                      <a16:colId xmlns:a16="http://schemas.microsoft.com/office/drawing/2014/main" val="20002"/>
                    </a:ext>
                  </a:extLst>
                </a:gridCol>
                <a:gridCol w="2873475">
                  <a:extLst>
                    <a:ext uri="{9D8B030D-6E8A-4147-A177-3AD203B41FA5}">
                      <a16:colId xmlns:a16="http://schemas.microsoft.com/office/drawing/2014/main" val="20003"/>
                    </a:ext>
                  </a:extLst>
                </a:gridCol>
              </a:tblGrid>
              <a:tr h="368150">
                <a:tc>
                  <a:txBody>
                    <a:bodyPr/>
                    <a:lstStyle/>
                    <a:p>
                      <a:pPr marL="0" marR="0" lvl="0" indent="0" algn="ctr" rtl="0">
                        <a:spcBef>
                          <a:spcPts val="0"/>
                        </a:spcBef>
                        <a:buSzPct val="25000"/>
                        <a:buNone/>
                      </a:pPr>
                      <a:r>
                        <a:rPr lang="en-GB" sz="2000" u="none" strike="noStrike" cap="none"/>
                        <a:t>School type</a:t>
                      </a:r>
                    </a:p>
                  </a:txBody>
                  <a:tcPr marL="91450" marR="91450" marT="45725" marB="45725" anchor="ctr"/>
                </a:tc>
                <a:tc>
                  <a:txBody>
                    <a:bodyPr/>
                    <a:lstStyle/>
                    <a:p>
                      <a:pPr marL="0" marR="0" lvl="0" indent="0" algn="ctr" rtl="0">
                        <a:spcBef>
                          <a:spcPts val="0"/>
                        </a:spcBef>
                        <a:buSzPct val="25000"/>
                        <a:buNone/>
                      </a:pPr>
                      <a:r>
                        <a:rPr lang="en-GB" sz="2000" u="none" strike="noStrike" cap="none"/>
                        <a:t>Number of pupils</a:t>
                      </a:r>
                    </a:p>
                  </a:txBody>
                  <a:tcPr marL="91450" marR="91450" marT="45725" marB="45725" anchor="ctr"/>
                </a:tc>
                <a:tc>
                  <a:txBody>
                    <a:bodyPr/>
                    <a:lstStyle/>
                    <a:p>
                      <a:pPr marL="0" marR="0" lvl="0" indent="0" algn="ctr" rtl="0">
                        <a:spcBef>
                          <a:spcPts val="0"/>
                        </a:spcBef>
                        <a:buSzPct val="25000"/>
                        <a:buNone/>
                      </a:pPr>
                      <a:r>
                        <a:rPr lang="en-GB" sz="2000" u="none" strike="noStrike" cap="none"/>
                        <a:t>% Disadvantaged pupils</a:t>
                      </a:r>
                    </a:p>
                  </a:txBody>
                  <a:tcPr marL="91450" marR="91450" marT="45725" marB="45725" anchor="ctr"/>
                </a:tc>
                <a:tc>
                  <a:txBody>
                    <a:bodyPr/>
                    <a:lstStyle/>
                    <a:p>
                      <a:pPr marL="0" marR="0" lvl="0" indent="0" algn="ctr" rtl="0">
                        <a:spcBef>
                          <a:spcPts val="0"/>
                        </a:spcBef>
                        <a:buSzPct val="25000"/>
                        <a:buNone/>
                      </a:pPr>
                      <a:r>
                        <a:rPr lang="en-GB" sz="2000" u="none" strike="noStrike" cap="none"/>
                        <a:t>£ Pupil premium</a:t>
                      </a:r>
                    </a:p>
                  </a:txBody>
                  <a:tcPr marL="91450" marR="91450" marT="45725" marB="45725" anchor="ctr"/>
                </a:tc>
                <a:extLst>
                  <a:ext uri="{0D108BD9-81ED-4DB2-BD59-A6C34878D82A}">
                    <a16:rowId xmlns:a16="http://schemas.microsoft.com/office/drawing/2014/main" val="10000"/>
                  </a:ext>
                </a:extLst>
              </a:tr>
              <a:tr h="717925">
                <a:tc>
                  <a:txBody>
                    <a:bodyPr/>
                    <a:lstStyle/>
                    <a:p>
                      <a:pPr lvl="0" algn="ctr" rtl="0">
                        <a:spcBef>
                          <a:spcPts val="0"/>
                        </a:spcBef>
                        <a:buSzPct val="25000"/>
                        <a:buNone/>
                      </a:pPr>
                      <a:r>
                        <a:rPr lang="en-GB" sz="1800" dirty="0" smtClean="0">
                          <a:solidFill>
                            <a:srgbClr val="666666"/>
                          </a:solidFill>
                          <a:latin typeface="Arial"/>
                          <a:ea typeface="Arial"/>
                          <a:cs typeface="Arial"/>
                          <a:sym typeface="Arial"/>
                        </a:rPr>
                        <a:t>Secondary</a:t>
                      </a:r>
                      <a:endParaRPr lang="en-GB" sz="1800" dirty="0">
                        <a:solidFill>
                          <a:srgbClr val="666666"/>
                        </a:solidFill>
                        <a:latin typeface="Arial"/>
                        <a:ea typeface="Arial"/>
                        <a:cs typeface="Arial"/>
                        <a:sym typeface="Arial"/>
                      </a:endParaRPr>
                    </a:p>
                  </a:txBody>
                  <a:tcPr marL="66675" marR="66675" marT="66675" marB="66675"/>
                </a:tc>
                <a:tc>
                  <a:txBody>
                    <a:bodyPr/>
                    <a:lstStyle/>
                    <a:p>
                      <a:pPr lvl="0" algn="ctr" rtl="0">
                        <a:spcBef>
                          <a:spcPts val="0"/>
                        </a:spcBef>
                        <a:buClr>
                          <a:schemeClr val="dk1"/>
                        </a:buClr>
                        <a:buSzPct val="25000"/>
                        <a:buFont typeface="Arial"/>
                        <a:buNone/>
                      </a:pPr>
                      <a:r>
                        <a:rPr lang="en-GB" sz="1800" dirty="0" smtClean="0">
                          <a:solidFill>
                            <a:srgbClr val="666666"/>
                          </a:solidFill>
                          <a:latin typeface="Arial"/>
                          <a:ea typeface="Arial"/>
                          <a:cs typeface="Arial"/>
                          <a:sym typeface="Arial"/>
                        </a:rPr>
                        <a:t>1187</a:t>
                      </a:r>
                      <a:endParaRPr lang="en-GB" sz="1800" dirty="0">
                        <a:solidFill>
                          <a:srgbClr val="666666"/>
                        </a:solidFill>
                        <a:latin typeface="Arial"/>
                        <a:ea typeface="Arial"/>
                        <a:cs typeface="Arial"/>
                        <a:sym typeface="Arial"/>
                      </a:endParaRPr>
                    </a:p>
                  </a:txBody>
                  <a:tcPr marL="66675" marR="66675" marT="66675" marB="66675"/>
                </a:tc>
                <a:tc>
                  <a:txBody>
                    <a:bodyPr/>
                    <a:lstStyle/>
                    <a:p>
                      <a:pPr lvl="0" algn="ctr" rtl="0">
                        <a:spcBef>
                          <a:spcPts val="0"/>
                        </a:spcBef>
                        <a:buClr>
                          <a:schemeClr val="dk1"/>
                        </a:buClr>
                        <a:buSzPct val="25000"/>
                        <a:buFont typeface="Arial"/>
                        <a:buNone/>
                      </a:pPr>
                      <a:r>
                        <a:rPr lang="en-GB" sz="1800" dirty="0" smtClean="0">
                          <a:solidFill>
                            <a:srgbClr val="666666"/>
                          </a:solidFill>
                          <a:latin typeface="Arial"/>
                          <a:ea typeface="Arial"/>
                          <a:cs typeface="Arial"/>
                          <a:sym typeface="Arial"/>
                        </a:rPr>
                        <a:t>37%</a:t>
                      </a:r>
                      <a:endParaRPr lang="en-GB" sz="1800" dirty="0">
                        <a:solidFill>
                          <a:srgbClr val="666666"/>
                        </a:solidFill>
                        <a:latin typeface="Arial"/>
                        <a:ea typeface="Arial"/>
                        <a:cs typeface="Arial"/>
                        <a:sym typeface="Arial"/>
                      </a:endParaRPr>
                    </a:p>
                  </a:txBody>
                  <a:tcPr marL="66675" marR="66675" marT="66675" marB="66675"/>
                </a:tc>
                <a:tc>
                  <a:txBody>
                    <a:bodyPr/>
                    <a:lstStyle/>
                    <a:p>
                      <a:pPr lvl="0" algn="ctr" rtl="0">
                        <a:spcBef>
                          <a:spcPts val="0"/>
                        </a:spcBef>
                        <a:buClr>
                          <a:schemeClr val="dk1"/>
                        </a:buClr>
                        <a:buSzPct val="25000"/>
                        <a:buFont typeface="Arial"/>
                        <a:buNone/>
                      </a:pPr>
                      <a:r>
                        <a:rPr lang="en-GB" sz="1800" dirty="0" smtClean="0">
                          <a:solidFill>
                            <a:srgbClr val="666666"/>
                          </a:solidFill>
                          <a:latin typeface="Arial"/>
                          <a:ea typeface="Arial"/>
                          <a:cs typeface="Arial"/>
                          <a:sym typeface="Arial"/>
                        </a:rPr>
                        <a:t> £427,807</a:t>
                      </a:r>
                      <a:endParaRPr lang="en-GB" sz="1800" dirty="0">
                        <a:solidFill>
                          <a:srgbClr val="666666"/>
                        </a:solidFill>
                        <a:latin typeface="Arial"/>
                        <a:ea typeface="Arial"/>
                        <a:cs typeface="Arial"/>
                        <a:sym typeface="Arial"/>
                      </a:endParaRPr>
                    </a:p>
                  </a:txBody>
                  <a:tcPr marL="66675" marR="66675" marT="66675" marB="66675"/>
                </a:tc>
                <a:extLst>
                  <a:ext uri="{0D108BD9-81ED-4DB2-BD59-A6C34878D82A}">
                    <a16:rowId xmlns:a16="http://schemas.microsoft.com/office/drawing/2014/main" val="10001"/>
                  </a:ext>
                </a:extLst>
              </a:tr>
            </a:tbl>
          </a:graphicData>
        </a:graphic>
      </p:graphicFrame>
      <p:sp>
        <p:nvSpPr>
          <p:cNvPr id="93" name="Shape 93"/>
          <p:cNvSpPr txBox="1"/>
          <p:nvPr/>
        </p:nvSpPr>
        <p:spPr>
          <a:xfrm>
            <a:off x="304798" y="2331009"/>
            <a:ext cx="2873100" cy="461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2400" b="1">
                <a:solidFill>
                  <a:srgbClr val="1E4E79"/>
                </a:solidFill>
                <a:latin typeface="Arial"/>
                <a:ea typeface="Arial"/>
                <a:cs typeface="Arial"/>
                <a:sym typeface="Arial"/>
              </a:rPr>
              <a:t>Our school</a:t>
            </a:r>
          </a:p>
        </p:txBody>
      </p:sp>
      <p:pic>
        <p:nvPicPr>
          <p:cNvPr id="94" name="Shape 94"/>
          <p:cNvPicPr preferRelativeResize="0"/>
          <p:nvPr/>
        </p:nvPicPr>
        <p:blipFill rotWithShape="1">
          <a:blip r:embed="rId5">
            <a:alphaModFix/>
          </a:blip>
          <a:srcRect/>
          <a:stretch/>
        </p:blipFill>
        <p:spPr>
          <a:xfrm>
            <a:off x="8036107" y="447764"/>
            <a:ext cx="1806600" cy="799500"/>
          </a:xfrm>
          <a:prstGeom prst="rect">
            <a:avLst/>
          </a:prstGeom>
          <a:noFill/>
          <a:ln>
            <a:noFill/>
          </a:ln>
        </p:spPr>
      </p:pic>
      <p:pic>
        <p:nvPicPr>
          <p:cNvPr id="3" name="Picture 2"/>
          <p:cNvPicPr>
            <a:picLocks noChangeAspect="1"/>
          </p:cNvPicPr>
          <p:nvPr/>
        </p:nvPicPr>
        <p:blipFill>
          <a:blip r:embed="rId6"/>
          <a:stretch>
            <a:fillRect/>
          </a:stretch>
        </p:blipFill>
        <p:spPr>
          <a:xfrm>
            <a:off x="10359216" y="200037"/>
            <a:ext cx="1439434" cy="152527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594</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Raising Aspirations in Year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Competition:  A Race to the Top</dc:title>
  <dc:creator>jsibley</dc:creator>
  <cp:lastModifiedBy>Windows User</cp:lastModifiedBy>
  <cp:revision>27</cp:revision>
  <dcterms:modified xsi:type="dcterms:W3CDTF">2018-11-12T18:05:54Z</dcterms:modified>
</cp:coreProperties>
</file>