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16256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6411B1-902C-421D-9D75-D3C1DA39B149}">
  <a:tblStyle styleId="{076411B1-902C-421D-9D75-D3C1DA39B14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0F0"/>
          </a:solidFill>
        </a:fill>
      </a:tcStyle>
    </a:wholeTbl>
    <a:band1H>
      <a:tcStyle>
        <a:tcBdr/>
        <a:fill>
          <a:solidFill>
            <a:srgbClr val="E0E0E0"/>
          </a:solidFill>
        </a:fill>
      </a:tcStyle>
    </a:band1H>
    <a:band1V>
      <a:tcStyle>
        <a:tcBdr/>
        <a:fill>
          <a:solidFill>
            <a:srgbClr val="E0E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5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1999" cy="372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04390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24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34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938858" y="4226748"/>
            <a:ext cx="10314283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3151246" y="6439135"/>
            <a:ext cx="1377620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2182753" y="3886435"/>
            <a:ext cx="1377620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599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4052716"/>
            <a:ext cx="10515599" cy="67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10878731"/>
            <a:ext cx="10515599" cy="3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3984978"/>
            <a:ext cx="5157787" cy="1952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5937955"/>
            <a:ext cx="5157787" cy="8733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1" y="3984978"/>
            <a:ext cx="5183187" cy="1952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1" y="5937955"/>
            <a:ext cx="5183187" cy="8733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1083733"/>
            <a:ext cx="3932237" cy="379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2340566"/>
            <a:ext cx="6172199" cy="11552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33837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99232"/>
              <a:buFont typeface="Arial"/>
              <a:buChar char="•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804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14262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48092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4807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4806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4804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48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48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1083733"/>
            <a:ext cx="3932237" cy="379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2340566"/>
            <a:ext cx="6172199" cy="11552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599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65592" y="14327626"/>
            <a:ext cx="2852700" cy="1886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304797" y="200037"/>
            <a:ext cx="7924800" cy="105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GB" sz="3600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Reading for Pleasure</a:t>
            </a:r>
            <a:endParaRPr lang="en-GB" sz="3600" b="1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04798" y="1256316"/>
            <a:ext cx="11493900" cy="136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Cottage Grove, Portsmouth</a:t>
            </a:r>
            <a:endParaRPr lang="en-GB" sz="2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GB" sz="28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 focus on developing reading for pleasure to increase pupil engagement and support learning across the curriculum.</a:t>
            </a:r>
            <a:endParaRPr lang="en-GB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04800" y="6687722"/>
            <a:ext cx="11493900" cy="3684571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How we did it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Invited the children to become our reading sessions and provided weekly intervention sessions linked to reading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Held a parent workshop to share how parents could support their children at home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Gave the children WOW books to complete reading linked tasks in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Set up peer reading with other classes on a weekly basis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Teach the children to recognise what makes a good learner and identify these skills in themselves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Lunchtime reading club is offered to all pupils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Parents are invited in to read with their children 2 x weekly before school starts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Use daily drop everything and read sessions in the classroom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Shared reading opportunities with the lead professional at least weekly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Opportunities to review their own reading and identify own strengths and developments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endParaRPr lang="en-GB" sz="1800" dirty="0" smtClean="0">
              <a:solidFill>
                <a:srgbClr val="595959"/>
              </a:solidFill>
            </a:endParaRP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endParaRPr lang="en-GB" sz="1800" dirty="0">
              <a:solidFill>
                <a:srgbClr val="595959"/>
              </a:solidFill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304800" y="14327175"/>
            <a:ext cx="8451600" cy="17142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</a:p>
          <a:p>
            <a:pPr marL="285750" lvl="0" indent="-27940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>
                <a:solidFill>
                  <a:srgbClr val="595959"/>
                </a:solidFill>
              </a:rPr>
              <a:t>Find out what else the team at xxx are doing to improve outcomes for all their pupils: contact </a:t>
            </a:r>
            <a:r>
              <a:rPr lang="en-GB" sz="1800" u="sng" dirty="0" smtClean="0">
                <a:solidFill>
                  <a:schemeClr val="hlink"/>
                </a:solidFill>
              </a:rPr>
              <a:t>kelly.flood@portsmouthtsa.org</a:t>
            </a:r>
            <a:endParaRPr lang="en-GB" sz="1800" dirty="0">
              <a:solidFill>
                <a:srgbClr val="595959"/>
              </a:solidFill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04800" y="10855350"/>
            <a:ext cx="6533100" cy="33555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Children </a:t>
            </a:r>
            <a:r>
              <a:rPr lang="en-GB" sz="1800" dirty="0" smtClean="0"/>
              <a:t>are more </a:t>
            </a:r>
            <a:r>
              <a:rPr lang="en-GB" sz="1800" dirty="0"/>
              <a:t>enthused to 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Children are more confident generally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More </a:t>
            </a:r>
            <a:r>
              <a:rPr lang="en-GB" sz="1800" dirty="0"/>
              <a:t>self aware of their learning behaviours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More confident to talk about what they have been 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Surveys </a:t>
            </a:r>
            <a:r>
              <a:rPr lang="en-GB" sz="1800" dirty="0"/>
              <a:t>show increased self esteem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Some improvements in writing </a:t>
            </a:r>
            <a:r>
              <a:rPr lang="en-GB" sz="1800" dirty="0" smtClean="0"/>
              <a:t>evident with better language choices being made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 children enjoyed the </a:t>
            </a:r>
            <a:r>
              <a:rPr lang="en-GB" sz="1800" dirty="0" smtClean="0"/>
              <a:t>project and want it to continue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Children have a more </a:t>
            </a:r>
            <a:r>
              <a:rPr lang="en-GB" sz="1800" dirty="0"/>
              <a:t>open mind set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Increased perseverance</a:t>
            </a:r>
            <a:r>
              <a:rPr lang="en-GB" dirty="0">
                <a:solidFill>
                  <a:srgbClr val="595959"/>
                </a:solidFill>
              </a:rPr>
              <a:t/>
            </a:r>
            <a:br>
              <a:rPr lang="en-GB" dirty="0">
                <a:solidFill>
                  <a:srgbClr val="595959"/>
                </a:solidFill>
              </a:rPr>
            </a:br>
            <a:endParaRPr lang="en-GB" dirty="0">
              <a:solidFill>
                <a:srgbClr val="595959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 b="1" dirty="0">
              <a:solidFill>
                <a:srgbClr val="1E4E79"/>
              </a:solidFill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6966895" y="10855350"/>
            <a:ext cx="4831800" cy="33555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What we </a:t>
            </a:r>
            <a:r>
              <a:rPr lang="en-GB" sz="2400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learnt</a:t>
            </a:r>
            <a:endParaRPr lang="en-GB" sz="2400" b="1" dirty="0">
              <a:solidFill>
                <a:srgbClr val="1E4E79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importance of being realistic in what you aim to do.  Don’t try to fit too much in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Pick carefully the adults you will involve and consider if they are able to commit and have time for the project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importance of finding time to keep the project going in order to maximise impact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1E4E79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1E4E79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304800" y="4058999"/>
            <a:ext cx="11493900" cy="2512399"/>
          </a:xfrm>
          <a:prstGeom prst="rect">
            <a:avLst/>
          </a:prstGeom>
          <a:solidFill>
            <a:schemeClr val="lt1">
              <a:alpha val="10980"/>
            </a:schemeClr>
          </a:solidFill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school challenges</a:t>
            </a:r>
          </a:p>
          <a:p>
            <a:r>
              <a:rPr lang="en-GB" sz="1800" dirty="0"/>
              <a:t>Lack of parental engagement</a:t>
            </a:r>
          </a:p>
          <a:p>
            <a:r>
              <a:rPr lang="en-GB" sz="1800" dirty="0"/>
              <a:t>Lack of home reading</a:t>
            </a:r>
          </a:p>
          <a:p>
            <a:r>
              <a:rPr lang="en-GB" sz="1800" dirty="0"/>
              <a:t>Limited vocabulary</a:t>
            </a:r>
          </a:p>
          <a:p>
            <a:r>
              <a:rPr lang="en-GB" sz="1800" dirty="0"/>
              <a:t>Lack of confidence in their own abilities</a:t>
            </a:r>
          </a:p>
          <a:p>
            <a:r>
              <a:rPr lang="en-GB" sz="1800" dirty="0"/>
              <a:t>Limited breadth of opportunity for experiences &amp; learning</a:t>
            </a:r>
          </a:p>
          <a:p>
            <a:r>
              <a:rPr lang="en-GB" sz="1800" dirty="0"/>
              <a:t>Uninspired by books</a:t>
            </a:r>
          </a:p>
          <a:p>
            <a:r>
              <a:rPr lang="en-GB" sz="1800" dirty="0"/>
              <a:t>Lack of independence</a:t>
            </a:r>
          </a:p>
          <a:p>
            <a:pPr marR="0" lvl="0" algn="l" rtl="0">
              <a:spcBef>
                <a:spcPts val="0"/>
              </a:spcBef>
              <a:buNone/>
            </a:pPr>
            <a:endParaRPr sz="2000" dirty="0">
              <a:solidFill>
                <a:srgbClr val="595959"/>
              </a:solidFill>
            </a:endParaRPr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2918436627"/>
              </p:ext>
            </p:extLst>
          </p:nvPr>
        </p:nvGraphicFramePr>
        <p:xfrm>
          <a:off x="304795" y="2828495"/>
          <a:ext cx="11493900" cy="1114175"/>
        </p:xfrm>
        <a:graphic>
          <a:graphicData uri="http://schemas.openxmlformats.org/drawingml/2006/table">
            <a:tbl>
              <a:tblPr firstRow="1" bandRow="1">
                <a:noFill/>
                <a:tableStyleId>{076411B1-902C-421D-9D75-D3C1DA39B149}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 dirty="0"/>
                        <a:t>School type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Number of pupils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% Disadvantaged pupils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£ Pupil premium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9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Primary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406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49%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£274,140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304798" y="2331009"/>
            <a:ext cx="28731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school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36107" y="447764"/>
            <a:ext cx="1806600" cy="799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842707" y="447764"/>
            <a:ext cx="1875585" cy="1030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Inset School 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357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Reading for Pleasure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Competition:  A Race to the Top</dc:title>
  <dc:creator>jsibley</dc:creator>
  <cp:lastModifiedBy>Kelly Flood</cp:lastModifiedBy>
  <cp:revision>15</cp:revision>
  <dcterms:modified xsi:type="dcterms:W3CDTF">2019-01-23T15:05:11Z</dcterms:modified>
</cp:coreProperties>
</file>