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4" r:id="rId1"/>
    <p:sldMasterId id="2147484251" r:id="rId2"/>
  </p:sldMasterIdLst>
  <p:notesMasterIdLst>
    <p:notesMasterId r:id="rId54"/>
  </p:notesMasterIdLst>
  <p:handoutMasterIdLst>
    <p:handoutMasterId r:id="rId55"/>
  </p:handoutMasterIdLst>
  <p:sldIdLst>
    <p:sldId id="517" r:id="rId3"/>
    <p:sldId id="422" r:id="rId4"/>
    <p:sldId id="446" r:id="rId5"/>
    <p:sldId id="518" r:id="rId6"/>
    <p:sldId id="392" r:id="rId7"/>
    <p:sldId id="514" r:id="rId8"/>
    <p:sldId id="413" r:id="rId9"/>
    <p:sldId id="396" r:id="rId10"/>
    <p:sldId id="414" r:id="rId11"/>
    <p:sldId id="423" r:id="rId12"/>
    <p:sldId id="424" r:id="rId13"/>
    <p:sldId id="425" r:id="rId14"/>
    <p:sldId id="428" r:id="rId15"/>
    <p:sldId id="477" r:id="rId16"/>
    <p:sldId id="431" r:id="rId17"/>
    <p:sldId id="415" r:id="rId18"/>
    <p:sldId id="480" r:id="rId19"/>
    <p:sldId id="481" r:id="rId20"/>
    <p:sldId id="478" r:id="rId21"/>
    <p:sldId id="432" r:id="rId22"/>
    <p:sldId id="482" r:id="rId23"/>
    <p:sldId id="516" r:id="rId24"/>
    <p:sldId id="399" r:id="rId25"/>
    <p:sldId id="416" r:id="rId26"/>
    <p:sldId id="487" r:id="rId27"/>
    <p:sldId id="515" r:id="rId28"/>
    <p:sldId id="498" r:id="rId29"/>
    <p:sldId id="499" r:id="rId30"/>
    <p:sldId id="500" r:id="rId31"/>
    <p:sldId id="502" r:id="rId32"/>
    <p:sldId id="501" r:id="rId33"/>
    <p:sldId id="508" r:id="rId34"/>
    <p:sldId id="509" r:id="rId35"/>
    <p:sldId id="510" r:id="rId36"/>
    <p:sldId id="511" r:id="rId37"/>
    <p:sldId id="512" r:id="rId38"/>
    <p:sldId id="513" r:id="rId39"/>
    <p:sldId id="436" r:id="rId40"/>
    <p:sldId id="441" r:id="rId41"/>
    <p:sldId id="442" r:id="rId42"/>
    <p:sldId id="490" r:id="rId43"/>
    <p:sldId id="489" r:id="rId44"/>
    <p:sldId id="471" r:id="rId45"/>
    <p:sldId id="444" r:id="rId46"/>
    <p:sldId id="503" r:id="rId47"/>
    <p:sldId id="504" r:id="rId48"/>
    <p:sldId id="505" r:id="rId49"/>
    <p:sldId id="506" r:id="rId50"/>
    <p:sldId id="507" r:id="rId51"/>
    <p:sldId id="463" r:id="rId52"/>
    <p:sldId id="389" r:id="rId53"/>
  </p:sldIdLst>
  <p:sldSz cx="9144000" cy="6858000" type="screen4x3"/>
  <p:notesSz cx="6797675" cy="9926638"/>
  <p:custDataLst>
    <p:tags r:id="rId56"/>
  </p:custDataLst>
  <p:defaultTextStyle>
    <a:defPPr>
      <a:defRPr lang="en-GB"/>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135"/>
    <a:srgbClr val="5F5F5F"/>
    <a:srgbClr val="FAA61D"/>
    <a:srgbClr val="FF3300"/>
    <a:srgbClr val="FB9705"/>
    <a:srgbClr val="FBFBFB"/>
    <a:srgbClr val="F19705"/>
    <a:srgbClr val="E42333"/>
    <a:srgbClr val="F9A5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64029" autoAdjust="0"/>
  </p:normalViewPr>
  <p:slideViewPr>
    <p:cSldViewPr snapToGrid="0">
      <p:cViewPr varScale="1">
        <p:scale>
          <a:sx n="71" d="100"/>
          <a:sy n="71" d="100"/>
        </p:scale>
        <p:origin x="2112" y="78"/>
      </p:cViewPr>
      <p:guideLst>
        <p:guide orient="horz" pos="2160"/>
        <p:guide pos="2880"/>
      </p:guideLst>
    </p:cSldViewPr>
  </p:slideViewPr>
  <p:outlineViewPr>
    <p:cViewPr>
      <p:scale>
        <a:sx n="33" d="100"/>
        <a:sy n="33" d="100"/>
      </p:scale>
      <p:origin x="42" y="85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319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FD175-E692-41C1-A1DB-1A9D9FEBE6E9}"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GB"/>
        </a:p>
      </dgm:t>
    </dgm:pt>
    <dgm:pt modelId="{43EEEE9A-2939-4920-9BB5-2F0C8E7F04C1}">
      <dgm:prSet phldrT="[Text]" custT="1"/>
      <dgm:spPr/>
      <dgm:t>
        <a:bodyPr/>
        <a:lstStyle/>
        <a:p>
          <a:r>
            <a:rPr lang="en-GB" sz="2000" b="1" dirty="0" smtClean="0"/>
            <a:t>Child protection </a:t>
          </a:r>
          <a:r>
            <a:rPr lang="en-GB" sz="2000" dirty="0" smtClean="0"/>
            <a:t>(‘rescuing babies from harm in the family’)</a:t>
          </a:r>
          <a:endParaRPr lang="en-GB" sz="2000" dirty="0"/>
        </a:p>
      </dgm:t>
    </dgm:pt>
    <dgm:pt modelId="{34D5704D-DF4E-47E8-A461-6185E7D29816}" type="parTrans" cxnId="{FE242CF1-68BE-49A7-84C6-FDD04249C6CF}">
      <dgm:prSet/>
      <dgm:spPr/>
      <dgm:t>
        <a:bodyPr/>
        <a:lstStyle/>
        <a:p>
          <a:endParaRPr lang="en-GB" sz="2000"/>
        </a:p>
      </dgm:t>
    </dgm:pt>
    <dgm:pt modelId="{6526D0E1-5595-417C-98A3-C29CC02BEDA1}" type="sibTrans" cxnId="{FE242CF1-68BE-49A7-84C6-FDD04249C6CF}">
      <dgm:prSet/>
      <dgm:spPr/>
      <dgm:t>
        <a:bodyPr/>
        <a:lstStyle/>
        <a:p>
          <a:endParaRPr lang="en-GB" sz="2000"/>
        </a:p>
      </dgm:t>
    </dgm:pt>
    <dgm:pt modelId="{EF8448D0-9EA7-4BD9-8FE0-D27EEE39EAC2}">
      <dgm:prSet phldrT="[Text]" custT="1"/>
      <dgm:spPr/>
      <dgm:t>
        <a:bodyPr/>
        <a:lstStyle/>
        <a:p>
          <a:r>
            <a:rPr lang="en-GB" sz="2000" b="1" dirty="0" smtClean="0"/>
            <a:t>Making Safeguarding Personal </a:t>
          </a:r>
          <a:r>
            <a:rPr lang="en-GB" sz="2000" b="0" dirty="0" smtClean="0"/>
            <a:t>(</a:t>
          </a:r>
          <a:r>
            <a:rPr lang="en-GB" sz="2000" dirty="0" smtClean="0"/>
            <a:t>‘Person-led, risk-enablement, choice &amp; control’)</a:t>
          </a:r>
          <a:endParaRPr lang="en-GB" sz="2000" dirty="0"/>
        </a:p>
      </dgm:t>
    </dgm:pt>
    <dgm:pt modelId="{245F432D-E4D5-465E-A8F9-2E8C40F084EB}" type="parTrans" cxnId="{66534207-8678-4ECC-AFAF-F02F8B9B1D4C}">
      <dgm:prSet/>
      <dgm:spPr/>
      <dgm:t>
        <a:bodyPr/>
        <a:lstStyle/>
        <a:p>
          <a:endParaRPr lang="en-GB" sz="2000"/>
        </a:p>
      </dgm:t>
    </dgm:pt>
    <dgm:pt modelId="{6EB8EF11-1D0D-4A8B-99A3-D73A21A079B2}" type="sibTrans" cxnId="{66534207-8678-4ECC-AFAF-F02F8B9B1D4C}">
      <dgm:prSet/>
      <dgm:spPr/>
      <dgm:t>
        <a:bodyPr/>
        <a:lstStyle/>
        <a:p>
          <a:endParaRPr lang="en-GB" sz="2000"/>
        </a:p>
      </dgm:t>
    </dgm:pt>
    <dgm:pt modelId="{14E99F5D-B4E3-4368-AA5E-4468ADE18C04}" type="pres">
      <dgm:prSet presAssocID="{073FD175-E692-41C1-A1DB-1A9D9FEBE6E9}" presName="cycle" presStyleCnt="0">
        <dgm:presLayoutVars>
          <dgm:dir/>
          <dgm:resizeHandles val="exact"/>
        </dgm:presLayoutVars>
      </dgm:prSet>
      <dgm:spPr/>
      <dgm:t>
        <a:bodyPr/>
        <a:lstStyle/>
        <a:p>
          <a:endParaRPr lang="en-GB"/>
        </a:p>
      </dgm:t>
    </dgm:pt>
    <dgm:pt modelId="{FD251A53-D5EC-486A-AD34-14CA341B7B49}" type="pres">
      <dgm:prSet presAssocID="{43EEEE9A-2939-4920-9BB5-2F0C8E7F04C1}" presName="arrow" presStyleLbl="node1" presStyleIdx="0" presStyleCnt="2">
        <dgm:presLayoutVars>
          <dgm:bulletEnabled val="1"/>
        </dgm:presLayoutVars>
      </dgm:prSet>
      <dgm:spPr/>
      <dgm:t>
        <a:bodyPr/>
        <a:lstStyle/>
        <a:p>
          <a:endParaRPr lang="en-GB"/>
        </a:p>
      </dgm:t>
    </dgm:pt>
    <dgm:pt modelId="{9FEDB0BF-22B6-44C6-87CF-27726BC3E6A5}" type="pres">
      <dgm:prSet presAssocID="{EF8448D0-9EA7-4BD9-8FE0-D27EEE39EAC2}" presName="arrow" presStyleLbl="node1" presStyleIdx="1" presStyleCnt="2" custRadScaleRad="106573">
        <dgm:presLayoutVars>
          <dgm:bulletEnabled val="1"/>
        </dgm:presLayoutVars>
      </dgm:prSet>
      <dgm:spPr/>
      <dgm:t>
        <a:bodyPr/>
        <a:lstStyle/>
        <a:p>
          <a:endParaRPr lang="en-GB"/>
        </a:p>
      </dgm:t>
    </dgm:pt>
  </dgm:ptLst>
  <dgm:cxnLst>
    <dgm:cxn modelId="{66534207-8678-4ECC-AFAF-F02F8B9B1D4C}" srcId="{073FD175-E692-41C1-A1DB-1A9D9FEBE6E9}" destId="{EF8448D0-9EA7-4BD9-8FE0-D27EEE39EAC2}" srcOrd="1" destOrd="0" parTransId="{245F432D-E4D5-465E-A8F9-2E8C40F084EB}" sibTransId="{6EB8EF11-1D0D-4A8B-99A3-D73A21A079B2}"/>
    <dgm:cxn modelId="{25C416CC-26F4-4957-B65B-171FBACCC829}" type="presOf" srcId="{073FD175-E692-41C1-A1DB-1A9D9FEBE6E9}" destId="{14E99F5D-B4E3-4368-AA5E-4468ADE18C04}" srcOrd="0" destOrd="0" presId="urn:microsoft.com/office/officeart/2005/8/layout/arrow1"/>
    <dgm:cxn modelId="{FE242CF1-68BE-49A7-84C6-FDD04249C6CF}" srcId="{073FD175-E692-41C1-A1DB-1A9D9FEBE6E9}" destId="{43EEEE9A-2939-4920-9BB5-2F0C8E7F04C1}" srcOrd="0" destOrd="0" parTransId="{34D5704D-DF4E-47E8-A461-6185E7D29816}" sibTransId="{6526D0E1-5595-417C-98A3-C29CC02BEDA1}"/>
    <dgm:cxn modelId="{3AF31D3E-B329-48C7-8B47-6D72C6EC7B0A}" type="presOf" srcId="{EF8448D0-9EA7-4BD9-8FE0-D27EEE39EAC2}" destId="{9FEDB0BF-22B6-44C6-87CF-27726BC3E6A5}" srcOrd="0" destOrd="0" presId="urn:microsoft.com/office/officeart/2005/8/layout/arrow1"/>
    <dgm:cxn modelId="{A087BF17-22EC-4B3B-8B35-F2FDB82B8F8E}" type="presOf" srcId="{43EEEE9A-2939-4920-9BB5-2F0C8E7F04C1}" destId="{FD251A53-D5EC-486A-AD34-14CA341B7B49}" srcOrd="0" destOrd="0" presId="urn:microsoft.com/office/officeart/2005/8/layout/arrow1"/>
    <dgm:cxn modelId="{25F79885-B765-4A9D-96F9-4769C59C4F04}" type="presParOf" srcId="{14E99F5D-B4E3-4368-AA5E-4468ADE18C04}" destId="{FD251A53-D5EC-486A-AD34-14CA341B7B49}" srcOrd="0" destOrd="0" presId="urn:microsoft.com/office/officeart/2005/8/layout/arrow1"/>
    <dgm:cxn modelId="{50078C6A-90F5-486C-BBEA-3355DD9AACB1}" type="presParOf" srcId="{14E99F5D-B4E3-4368-AA5E-4468ADE18C04}" destId="{9FEDB0BF-22B6-44C6-87CF-27726BC3E6A5}"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7DCE6C-4630-447F-AE03-3768C4F2B7E0}"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E49F5FDF-C03E-4A3B-B392-EA78B039A02B}">
      <dgm:prSet phldrT="[Text]" custT="1"/>
      <dgm:spPr/>
      <dgm:t>
        <a:bodyPr/>
        <a:lstStyle/>
        <a:p>
          <a:r>
            <a:rPr lang="en-GB" sz="1400" b="1" dirty="0" smtClean="0"/>
            <a:t>Communities</a:t>
          </a:r>
          <a:endParaRPr lang="en-GB" sz="1400" b="1" dirty="0"/>
        </a:p>
      </dgm:t>
    </dgm:pt>
    <dgm:pt modelId="{50F9A912-7A43-4444-8463-11D8859275A7}" type="parTrans" cxnId="{4FCBC66C-A9ED-4444-81E4-4904E6396D6A}">
      <dgm:prSet/>
      <dgm:spPr/>
      <dgm:t>
        <a:bodyPr/>
        <a:lstStyle/>
        <a:p>
          <a:endParaRPr lang="en-GB"/>
        </a:p>
      </dgm:t>
    </dgm:pt>
    <dgm:pt modelId="{96A95E20-92C6-4706-A7B4-822F0CE78335}" type="sibTrans" cxnId="{4FCBC66C-A9ED-4444-81E4-4904E6396D6A}">
      <dgm:prSet/>
      <dgm:spPr/>
      <dgm:t>
        <a:bodyPr/>
        <a:lstStyle/>
        <a:p>
          <a:endParaRPr lang="en-GB"/>
        </a:p>
      </dgm:t>
    </dgm:pt>
    <dgm:pt modelId="{27F0C704-FCB9-4E64-8565-69F07DC39D0C}">
      <dgm:prSet phldrT="[Text]" custT="1"/>
      <dgm:spPr/>
      <dgm:t>
        <a:bodyPr/>
        <a:lstStyle/>
        <a:p>
          <a:r>
            <a:rPr lang="en-GB" sz="1800" b="1" dirty="0" smtClean="0"/>
            <a:t>Services</a:t>
          </a:r>
          <a:endParaRPr lang="en-GB" sz="1800" b="1" dirty="0"/>
        </a:p>
      </dgm:t>
    </dgm:pt>
    <dgm:pt modelId="{C5806559-5BB2-4482-BAB7-F0A118B84A5F}" type="parTrans" cxnId="{9C9E6E5C-ECFF-4CF1-9FCF-DEC44C63F3F1}">
      <dgm:prSet/>
      <dgm:spPr/>
      <dgm:t>
        <a:bodyPr/>
        <a:lstStyle/>
        <a:p>
          <a:endParaRPr lang="en-GB"/>
        </a:p>
      </dgm:t>
    </dgm:pt>
    <dgm:pt modelId="{8768CF4F-7DE6-4F6D-AB70-1636B0F76D9E}" type="sibTrans" cxnId="{9C9E6E5C-ECFF-4CF1-9FCF-DEC44C63F3F1}">
      <dgm:prSet/>
      <dgm:spPr/>
      <dgm:t>
        <a:bodyPr/>
        <a:lstStyle/>
        <a:p>
          <a:endParaRPr lang="en-GB"/>
        </a:p>
      </dgm:t>
    </dgm:pt>
    <dgm:pt modelId="{8904E781-DA1B-408D-8788-16AAFEF61A2D}">
      <dgm:prSet phldrT="[Text]" custT="1"/>
      <dgm:spPr/>
      <dgm:t>
        <a:bodyPr/>
        <a:lstStyle/>
        <a:p>
          <a:r>
            <a:rPr lang="en-GB" sz="1800" b="1" dirty="0" smtClean="0"/>
            <a:t>Peers</a:t>
          </a:r>
          <a:endParaRPr lang="en-GB" sz="1800" b="1" dirty="0"/>
        </a:p>
      </dgm:t>
    </dgm:pt>
    <dgm:pt modelId="{683FDE55-FA0D-4C84-B888-B444DA4B8CE4}" type="parTrans" cxnId="{407BE483-3B96-43AE-8B13-4CFBD18958E4}">
      <dgm:prSet/>
      <dgm:spPr/>
      <dgm:t>
        <a:bodyPr/>
        <a:lstStyle/>
        <a:p>
          <a:endParaRPr lang="en-GB"/>
        </a:p>
      </dgm:t>
    </dgm:pt>
    <dgm:pt modelId="{D4F5EED5-09D2-4C68-B20D-8CAE5D0C5D99}" type="sibTrans" cxnId="{407BE483-3B96-43AE-8B13-4CFBD18958E4}">
      <dgm:prSet/>
      <dgm:spPr/>
      <dgm:t>
        <a:bodyPr/>
        <a:lstStyle/>
        <a:p>
          <a:endParaRPr lang="en-GB"/>
        </a:p>
      </dgm:t>
    </dgm:pt>
    <dgm:pt modelId="{CF121AE1-4271-4F82-9EB3-39B0288532A1}">
      <dgm:prSet phldrT="[Text]" custT="1"/>
      <dgm:spPr/>
      <dgm:t>
        <a:bodyPr/>
        <a:lstStyle/>
        <a:p>
          <a:r>
            <a:rPr lang="en-GB" sz="1400" b="1" dirty="0" smtClean="0"/>
            <a:t>Individual care</a:t>
          </a:r>
          <a:endParaRPr lang="en-GB" sz="1400" b="1" dirty="0"/>
        </a:p>
      </dgm:t>
    </dgm:pt>
    <dgm:pt modelId="{26868358-A50A-465D-95CA-3ECEF4EC2CE9}" type="parTrans" cxnId="{52E823DD-9ADB-4D43-9DB2-90760EF54C20}">
      <dgm:prSet/>
      <dgm:spPr/>
      <dgm:t>
        <a:bodyPr/>
        <a:lstStyle/>
        <a:p>
          <a:endParaRPr lang="en-GB"/>
        </a:p>
      </dgm:t>
    </dgm:pt>
    <dgm:pt modelId="{503431CA-9B8B-4621-87FF-2E0170F649A4}" type="sibTrans" cxnId="{52E823DD-9ADB-4D43-9DB2-90760EF54C20}">
      <dgm:prSet/>
      <dgm:spPr/>
      <dgm:t>
        <a:bodyPr/>
        <a:lstStyle/>
        <a:p>
          <a:endParaRPr lang="en-GB"/>
        </a:p>
      </dgm:t>
    </dgm:pt>
    <dgm:pt modelId="{BFCC4442-DF61-45DA-AAF0-173931616552}">
      <dgm:prSet phldrT="[Text]" custT="1"/>
      <dgm:spPr/>
      <dgm:t>
        <a:bodyPr/>
        <a:lstStyle/>
        <a:p>
          <a:r>
            <a:rPr lang="en-GB" sz="1600" b="1" dirty="0" smtClean="0"/>
            <a:t>Research and Policy</a:t>
          </a:r>
          <a:endParaRPr lang="en-GB" sz="1600" b="1" dirty="0"/>
        </a:p>
      </dgm:t>
    </dgm:pt>
    <dgm:pt modelId="{6653AFEB-60A6-4D1C-9DBA-27986978EE8E}" type="parTrans" cxnId="{C0E6DB33-4636-4913-9174-36522F15A0F9}">
      <dgm:prSet/>
      <dgm:spPr/>
      <dgm:t>
        <a:bodyPr/>
        <a:lstStyle/>
        <a:p>
          <a:endParaRPr lang="en-GB"/>
        </a:p>
      </dgm:t>
    </dgm:pt>
    <dgm:pt modelId="{1F2E93DE-A99E-4CC8-B1AE-BB9D95D18E0D}" type="sibTrans" cxnId="{C0E6DB33-4636-4913-9174-36522F15A0F9}">
      <dgm:prSet/>
      <dgm:spPr/>
      <dgm:t>
        <a:bodyPr/>
        <a:lstStyle/>
        <a:p>
          <a:endParaRPr lang="en-GB"/>
        </a:p>
      </dgm:t>
    </dgm:pt>
    <dgm:pt modelId="{5765B7DA-5683-47ED-BE12-AE7F39A80BA8}" type="pres">
      <dgm:prSet presAssocID="{217DCE6C-4630-447F-AE03-3768C4F2B7E0}" presName="Name0" presStyleCnt="0">
        <dgm:presLayoutVars>
          <dgm:chMax val="7"/>
          <dgm:resizeHandles val="exact"/>
        </dgm:presLayoutVars>
      </dgm:prSet>
      <dgm:spPr/>
      <dgm:t>
        <a:bodyPr/>
        <a:lstStyle/>
        <a:p>
          <a:endParaRPr lang="en-GB"/>
        </a:p>
      </dgm:t>
    </dgm:pt>
    <dgm:pt modelId="{3D0BF9FC-8940-417A-AD69-D1BBFFFD0788}" type="pres">
      <dgm:prSet presAssocID="{217DCE6C-4630-447F-AE03-3768C4F2B7E0}" presName="comp1" presStyleCnt="0"/>
      <dgm:spPr/>
      <dgm:t>
        <a:bodyPr/>
        <a:lstStyle/>
        <a:p>
          <a:endParaRPr lang="en-GB"/>
        </a:p>
      </dgm:t>
    </dgm:pt>
    <dgm:pt modelId="{828A9023-5C58-41CC-805C-33591DFF7E11}" type="pres">
      <dgm:prSet presAssocID="{217DCE6C-4630-447F-AE03-3768C4F2B7E0}" presName="circle1" presStyleLbl="node1" presStyleIdx="0" presStyleCnt="5" custLinFactNeighborX="-2824" custLinFactNeighborY="1358"/>
      <dgm:spPr/>
      <dgm:t>
        <a:bodyPr/>
        <a:lstStyle/>
        <a:p>
          <a:endParaRPr lang="en-GB"/>
        </a:p>
      </dgm:t>
    </dgm:pt>
    <dgm:pt modelId="{FAF10F81-41DB-448E-88E6-E9115650838B}" type="pres">
      <dgm:prSet presAssocID="{217DCE6C-4630-447F-AE03-3768C4F2B7E0}" presName="c1text" presStyleLbl="node1" presStyleIdx="0" presStyleCnt="5">
        <dgm:presLayoutVars>
          <dgm:bulletEnabled val="1"/>
        </dgm:presLayoutVars>
      </dgm:prSet>
      <dgm:spPr/>
      <dgm:t>
        <a:bodyPr/>
        <a:lstStyle/>
        <a:p>
          <a:endParaRPr lang="en-GB"/>
        </a:p>
      </dgm:t>
    </dgm:pt>
    <dgm:pt modelId="{5D193586-FF84-483D-88D1-A1003A347ABE}" type="pres">
      <dgm:prSet presAssocID="{217DCE6C-4630-447F-AE03-3768C4F2B7E0}" presName="comp2" presStyleCnt="0"/>
      <dgm:spPr/>
      <dgm:t>
        <a:bodyPr/>
        <a:lstStyle/>
        <a:p>
          <a:endParaRPr lang="en-GB"/>
        </a:p>
      </dgm:t>
    </dgm:pt>
    <dgm:pt modelId="{A8ECDA83-9E09-4CE7-8727-85C531EB3023}" type="pres">
      <dgm:prSet presAssocID="{217DCE6C-4630-447F-AE03-3768C4F2B7E0}" presName="circle2" presStyleLbl="node1" presStyleIdx="1" presStyleCnt="5"/>
      <dgm:spPr/>
      <dgm:t>
        <a:bodyPr/>
        <a:lstStyle/>
        <a:p>
          <a:endParaRPr lang="en-GB"/>
        </a:p>
      </dgm:t>
    </dgm:pt>
    <dgm:pt modelId="{62304813-E3E6-493C-9900-A2FDE1893993}" type="pres">
      <dgm:prSet presAssocID="{217DCE6C-4630-447F-AE03-3768C4F2B7E0}" presName="c2text" presStyleLbl="node1" presStyleIdx="1" presStyleCnt="5">
        <dgm:presLayoutVars>
          <dgm:bulletEnabled val="1"/>
        </dgm:presLayoutVars>
      </dgm:prSet>
      <dgm:spPr/>
      <dgm:t>
        <a:bodyPr/>
        <a:lstStyle/>
        <a:p>
          <a:endParaRPr lang="en-GB"/>
        </a:p>
      </dgm:t>
    </dgm:pt>
    <dgm:pt modelId="{C32240F3-F84F-41E8-9BDD-54BED4C11E56}" type="pres">
      <dgm:prSet presAssocID="{217DCE6C-4630-447F-AE03-3768C4F2B7E0}" presName="comp3" presStyleCnt="0"/>
      <dgm:spPr/>
      <dgm:t>
        <a:bodyPr/>
        <a:lstStyle/>
        <a:p>
          <a:endParaRPr lang="en-GB"/>
        </a:p>
      </dgm:t>
    </dgm:pt>
    <dgm:pt modelId="{148A8D0E-7324-448F-B37A-235EF1BB87EC}" type="pres">
      <dgm:prSet presAssocID="{217DCE6C-4630-447F-AE03-3768C4F2B7E0}" presName="circle3" presStyleLbl="node1" presStyleIdx="2" presStyleCnt="5"/>
      <dgm:spPr/>
      <dgm:t>
        <a:bodyPr/>
        <a:lstStyle/>
        <a:p>
          <a:endParaRPr lang="en-GB"/>
        </a:p>
      </dgm:t>
    </dgm:pt>
    <dgm:pt modelId="{C4B033A2-CFA3-4467-A9EB-BD38C1A93827}" type="pres">
      <dgm:prSet presAssocID="{217DCE6C-4630-447F-AE03-3768C4F2B7E0}" presName="c3text" presStyleLbl="node1" presStyleIdx="2" presStyleCnt="5">
        <dgm:presLayoutVars>
          <dgm:bulletEnabled val="1"/>
        </dgm:presLayoutVars>
      </dgm:prSet>
      <dgm:spPr/>
      <dgm:t>
        <a:bodyPr/>
        <a:lstStyle/>
        <a:p>
          <a:endParaRPr lang="en-GB"/>
        </a:p>
      </dgm:t>
    </dgm:pt>
    <dgm:pt modelId="{65864922-7BDC-4FD8-883A-C795E7209202}" type="pres">
      <dgm:prSet presAssocID="{217DCE6C-4630-447F-AE03-3768C4F2B7E0}" presName="comp4" presStyleCnt="0"/>
      <dgm:spPr/>
      <dgm:t>
        <a:bodyPr/>
        <a:lstStyle/>
        <a:p>
          <a:endParaRPr lang="en-GB"/>
        </a:p>
      </dgm:t>
    </dgm:pt>
    <dgm:pt modelId="{7FDCD838-4A8F-4AF2-BDF2-88FAE7BC43CE}" type="pres">
      <dgm:prSet presAssocID="{217DCE6C-4630-447F-AE03-3768C4F2B7E0}" presName="circle4" presStyleLbl="node1" presStyleIdx="3" presStyleCnt="5"/>
      <dgm:spPr/>
      <dgm:t>
        <a:bodyPr/>
        <a:lstStyle/>
        <a:p>
          <a:endParaRPr lang="en-GB"/>
        </a:p>
      </dgm:t>
    </dgm:pt>
    <dgm:pt modelId="{14DD4F1E-2529-4247-BD7D-714B7E1DAFC1}" type="pres">
      <dgm:prSet presAssocID="{217DCE6C-4630-447F-AE03-3768C4F2B7E0}" presName="c4text" presStyleLbl="node1" presStyleIdx="3" presStyleCnt="5">
        <dgm:presLayoutVars>
          <dgm:bulletEnabled val="1"/>
        </dgm:presLayoutVars>
      </dgm:prSet>
      <dgm:spPr/>
      <dgm:t>
        <a:bodyPr/>
        <a:lstStyle/>
        <a:p>
          <a:endParaRPr lang="en-GB"/>
        </a:p>
      </dgm:t>
    </dgm:pt>
    <dgm:pt modelId="{ACF33FD9-7DF4-450B-9E2C-2C48886C61B3}" type="pres">
      <dgm:prSet presAssocID="{217DCE6C-4630-447F-AE03-3768C4F2B7E0}" presName="comp5" presStyleCnt="0"/>
      <dgm:spPr/>
      <dgm:t>
        <a:bodyPr/>
        <a:lstStyle/>
        <a:p>
          <a:endParaRPr lang="en-GB"/>
        </a:p>
      </dgm:t>
    </dgm:pt>
    <dgm:pt modelId="{5D430F66-49E2-4E69-8F5C-9707429D4B49}" type="pres">
      <dgm:prSet presAssocID="{217DCE6C-4630-447F-AE03-3768C4F2B7E0}" presName="circle5" presStyleLbl="node1" presStyleIdx="4" presStyleCnt="5"/>
      <dgm:spPr/>
      <dgm:t>
        <a:bodyPr/>
        <a:lstStyle/>
        <a:p>
          <a:endParaRPr lang="en-GB"/>
        </a:p>
      </dgm:t>
    </dgm:pt>
    <dgm:pt modelId="{0C1EE70F-0518-4F8F-B036-18B39E4DDB0D}" type="pres">
      <dgm:prSet presAssocID="{217DCE6C-4630-447F-AE03-3768C4F2B7E0}" presName="c5text" presStyleLbl="node1" presStyleIdx="4" presStyleCnt="5">
        <dgm:presLayoutVars>
          <dgm:bulletEnabled val="1"/>
        </dgm:presLayoutVars>
      </dgm:prSet>
      <dgm:spPr/>
      <dgm:t>
        <a:bodyPr/>
        <a:lstStyle/>
        <a:p>
          <a:endParaRPr lang="en-GB"/>
        </a:p>
      </dgm:t>
    </dgm:pt>
  </dgm:ptLst>
  <dgm:cxnLst>
    <dgm:cxn modelId="{F5739987-F1D8-4993-B2D2-97551A894220}" type="presOf" srcId="{BFCC4442-DF61-45DA-AAF0-173931616552}" destId="{FAF10F81-41DB-448E-88E6-E9115650838B}" srcOrd="1" destOrd="0" presId="urn:microsoft.com/office/officeart/2005/8/layout/venn2"/>
    <dgm:cxn modelId="{966CC8BC-4DDB-44C9-89F3-69BC1E527DBE}" type="presOf" srcId="{8904E781-DA1B-408D-8788-16AAFEF61A2D}" destId="{14DD4F1E-2529-4247-BD7D-714B7E1DAFC1}" srcOrd="1" destOrd="0" presId="urn:microsoft.com/office/officeart/2005/8/layout/venn2"/>
    <dgm:cxn modelId="{4AABE3A4-BB92-4768-A3EB-D8B4B92C1221}" type="presOf" srcId="{217DCE6C-4630-447F-AE03-3768C4F2B7E0}" destId="{5765B7DA-5683-47ED-BE12-AE7F39A80BA8}" srcOrd="0" destOrd="0" presId="urn:microsoft.com/office/officeart/2005/8/layout/venn2"/>
    <dgm:cxn modelId="{45314680-D74E-49D8-B413-DF9E2245CB99}" type="presOf" srcId="{27F0C704-FCB9-4E64-8565-69F07DC39D0C}" destId="{C4B033A2-CFA3-4467-A9EB-BD38C1A93827}" srcOrd="1" destOrd="0" presId="urn:microsoft.com/office/officeart/2005/8/layout/venn2"/>
    <dgm:cxn modelId="{4FCBC66C-A9ED-4444-81E4-4904E6396D6A}" srcId="{217DCE6C-4630-447F-AE03-3768C4F2B7E0}" destId="{E49F5FDF-C03E-4A3B-B392-EA78B039A02B}" srcOrd="1" destOrd="0" parTransId="{50F9A912-7A43-4444-8463-11D8859275A7}" sibTransId="{96A95E20-92C6-4706-A7B4-822F0CE78335}"/>
    <dgm:cxn modelId="{E044A94C-16DA-4B2E-9A5F-72440973E7AA}" type="presOf" srcId="{8904E781-DA1B-408D-8788-16AAFEF61A2D}" destId="{7FDCD838-4A8F-4AF2-BDF2-88FAE7BC43CE}" srcOrd="0" destOrd="0" presId="urn:microsoft.com/office/officeart/2005/8/layout/venn2"/>
    <dgm:cxn modelId="{C0E6DB33-4636-4913-9174-36522F15A0F9}" srcId="{217DCE6C-4630-447F-AE03-3768C4F2B7E0}" destId="{BFCC4442-DF61-45DA-AAF0-173931616552}" srcOrd="0" destOrd="0" parTransId="{6653AFEB-60A6-4D1C-9DBA-27986978EE8E}" sibTransId="{1F2E93DE-A99E-4CC8-B1AE-BB9D95D18E0D}"/>
    <dgm:cxn modelId="{9C9E6E5C-ECFF-4CF1-9FCF-DEC44C63F3F1}" srcId="{217DCE6C-4630-447F-AE03-3768C4F2B7E0}" destId="{27F0C704-FCB9-4E64-8565-69F07DC39D0C}" srcOrd="2" destOrd="0" parTransId="{C5806559-5BB2-4482-BAB7-F0A118B84A5F}" sibTransId="{8768CF4F-7DE6-4F6D-AB70-1636B0F76D9E}"/>
    <dgm:cxn modelId="{003B15DF-7421-43E9-BCC9-AD85E03DBF89}" type="presOf" srcId="{E49F5FDF-C03E-4A3B-B392-EA78B039A02B}" destId="{A8ECDA83-9E09-4CE7-8727-85C531EB3023}" srcOrd="0" destOrd="0" presId="urn:microsoft.com/office/officeart/2005/8/layout/venn2"/>
    <dgm:cxn modelId="{B61BEAAE-0AD9-4A48-A5DC-7DF40B9B1B03}" type="presOf" srcId="{CF121AE1-4271-4F82-9EB3-39B0288532A1}" destId="{5D430F66-49E2-4E69-8F5C-9707429D4B49}" srcOrd="0" destOrd="0" presId="urn:microsoft.com/office/officeart/2005/8/layout/venn2"/>
    <dgm:cxn modelId="{52E823DD-9ADB-4D43-9DB2-90760EF54C20}" srcId="{217DCE6C-4630-447F-AE03-3768C4F2B7E0}" destId="{CF121AE1-4271-4F82-9EB3-39B0288532A1}" srcOrd="4" destOrd="0" parTransId="{26868358-A50A-465D-95CA-3ECEF4EC2CE9}" sibTransId="{503431CA-9B8B-4621-87FF-2E0170F649A4}"/>
    <dgm:cxn modelId="{F988C823-3735-432A-95AB-1CC9FA2F353D}" type="presOf" srcId="{CF121AE1-4271-4F82-9EB3-39B0288532A1}" destId="{0C1EE70F-0518-4F8F-B036-18B39E4DDB0D}" srcOrd="1" destOrd="0" presId="urn:microsoft.com/office/officeart/2005/8/layout/venn2"/>
    <dgm:cxn modelId="{229D6A1A-A68E-4AFA-9899-4901AD794B3B}" type="presOf" srcId="{27F0C704-FCB9-4E64-8565-69F07DC39D0C}" destId="{148A8D0E-7324-448F-B37A-235EF1BB87EC}" srcOrd="0" destOrd="0" presId="urn:microsoft.com/office/officeart/2005/8/layout/venn2"/>
    <dgm:cxn modelId="{7738261C-1227-4D23-97BE-8C3200A9945D}" type="presOf" srcId="{BFCC4442-DF61-45DA-AAF0-173931616552}" destId="{828A9023-5C58-41CC-805C-33591DFF7E11}" srcOrd="0" destOrd="0" presId="urn:microsoft.com/office/officeart/2005/8/layout/venn2"/>
    <dgm:cxn modelId="{01E9235A-95D8-4BFF-8006-AB2BF9DAB296}" type="presOf" srcId="{E49F5FDF-C03E-4A3B-B392-EA78B039A02B}" destId="{62304813-E3E6-493C-9900-A2FDE1893993}" srcOrd="1" destOrd="0" presId="urn:microsoft.com/office/officeart/2005/8/layout/venn2"/>
    <dgm:cxn modelId="{407BE483-3B96-43AE-8B13-4CFBD18958E4}" srcId="{217DCE6C-4630-447F-AE03-3768C4F2B7E0}" destId="{8904E781-DA1B-408D-8788-16AAFEF61A2D}" srcOrd="3" destOrd="0" parTransId="{683FDE55-FA0D-4C84-B888-B444DA4B8CE4}" sibTransId="{D4F5EED5-09D2-4C68-B20D-8CAE5D0C5D99}"/>
    <dgm:cxn modelId="{B58FA044-D6C9-4696-BB4F-15C91532AE97}" type="presParOf" srcId="{5765B7DA-5683-47ED-BE12-AE7F39A80BA8}" destId="{3D0BF9FC-8940-417A-AD69-D1BBFFFD0788}" srcOrd="0" destOrd="0" presId="urn:microsoft.com/office/officeart/2005/8/layout/venn2"/>
    <dgm:cxn modelId="{12987782-D969-40C4-8A39-2E4832BC6B1D}" type="presParOf" srcId="{3D0BF9FC-8940-417A-AD69-D1BBFFFD0788}" destId="{828A9023-5C58-41CC-805C-33591DFF7E11}" srcOrd="0" destOrd="0" presId="urn:microsoft.com/office/officeart/2005/8/layout/venn2"/>
    <dgm:cxn modelId="{57A1A8F9-47FF-4F19-83EC-4EB792F70BD4}" type="presParOf" srcId="{3D0BF9FC-8940-417A-AD69-D1BBFFFD0788}" destId="{FAF10F81-41DB-448E-88E6-E9115650838B}" srcOrd="1" destOrd="0" presId="urn:microsoft.com/office/officeart/2005/8/layout/venn2"/>
    <dgm:cxn modelId="{6AF08FBA-3634-4247-B8A4-D8B3889E9B58}" type="presParOf" srcId="{5765B7DA-5683-47ED-BE12-AE7F39A80BA8}" destId="{5D193586-FF84-483D-88D1-A1003A347ABE}" srcOrd="1" destOrd="0" presId="urn:microsoft.com/office/officeart/2005/8/layout/venn2"/>
    <dgm:cxn modelId="{D9CCBC27-C571-4926-90F4-F1FE2E1A2D45}" type="presParOf" srcId="{5D193586-FF84-483D-88D1-A1003A347ABE}" destId="{A8ECDA83-9E09-4CE7-8727-85C531EB3023}" srcOrd="0" destOrd="0" presId="urn:microsoft.com/office/officeart/2005/8/layout/venn2"/>
    <dgm:cxn modelId="{4CCB1A08-9181-4EA9-9A16-058D36612B60}" type="presParOf" srcId="{5D193586-FF84-483D-88D1-A1003A347ABE}" destId="{62304813-E3E6-493C-9900-A2FDE1893993}" srcOrd="1" destOrd="0" presId="urn:microsoft.com/office/officeart/2005/8/layout/venn2"/>
    <dgm:cxn modelId="{81B8E413-E718-457C-B73E-A4E02BDD4DDA}" type="presParOf" srcId="{5765B7DA-5683-47ED-BE12-AE7F39A80BA8}" destId="{C32240F3-F84F-41E8-9BDD-54BED4C11E56}" srcOrd="2" destOrd="0" presId="urn:microsoft.com/office/officeart/2005/8/layout/venn2"/>
    <dgm:cxn modelId="{3199E030-42DE-4FD5-87A8-FDBD4C3C48E7}" type="presParOf" srcId="{C32240F3-F84F-41E8-9BDD-54BED4C11E56}" destId="{148A8D0E-7324-448F-B37A-235EF1BB87EC}" srcOrd="0" destOrd="0" presId="urn:microsoft.com/office/officeart/2005/8/layout/venn2"/>
    <dgm:cxn modelId="{09818C04-B91C-4588-A9F4-2444A93D01FF}" type="presParOf" srcId="{C32240F3-F84F-41E8-9BDD-54BED4C11E56}" destId="{C4B033A2-CFA3-4467-A9EB-BD38C1A93827}" srcOrd="1" destOrd="0" presId="urn:microsoft.com/office/officeart/2005/8/layout/venn2"/>
    <dgm:cxn modelId="{7C7AE5A8-9FF2-40CE-AC0D-16721D609B0C}" type="presParOf" srcId="{5765B7DA-5683-47ED-BE12-AE7F39A80BA8}" destId="{65864922-7BDC-4FD8-883A-C795E7209202}" srcOrd="3" destOrd="0" presId="urn:microsoft.com/office/officeart/2005/8/layout/venn2"/>
    <dgm:cxn modelId="{8A34F691-88F2-4E91-97B3-5FB510A1F2C5}" type="presParOf" srcId="{65864922-7BDC-4FD8-883A-C795E7209202}" destId="{7FDCD838-4A8F-4AF2-BDF2-88FAE7BC43CE}" srcOrd="0" destOrd="0" presId="urn:microsoft.com/office/officeart/2005/8/layout/venn2"/>
    <dgm:cxn modelId="{C6DFB90A-5D16-41CE-B647-00BD6C649413}" type="presParOf" srcId="{65864922-7BDC-4FD8-883A-C795E7209202}" destId="{14DD4F1E-2529-4247-BD7D-714B7E1DAFC1}" srcOrd="1" destOrd="0" presId="urn:microsoft.com/office/officeart/2005/8/layout/venn2"/>
    <dgm:cxn modelId="{BAD08ECD-36DC-4910-82C8-08196B1A07F9}" type="presParOf" srcId="{5765B7DA-5683-47ED-BE12-AE7F39A80BA8}" destId="{ACF33FD9-7DF4-450B-9E2C-2C48886C61B3}" srcOrd="4" destOrd="0" presId="urn:microsoft.com/office/officeart/2005/8/layout/venn2"/>
    <dgm:cxn modelId="{C9AA1965-E9B0-4770-A606-D59F133C5935}" type="presParOf" srcId="{ACF33FD9-7DF4-450B-9E2C-2C48886C61B3}" destId="{5D430F66-49E2-4E69-8F5C-9707429D4B49}" srcOrd="0" destOrd="0" presId="urn:microsoft.com/office/officeart/2005/8/layout/venn2"/>
    <dgm:cxn modelId="{2ADE8339-205A-4F4F-9A68-A511504CC2B4}" type="presParOf" srcId="{ACF33FD9-7DF4-450B-9E2C-2C48886C61B3}" destId="{0C1EE70F-0518-4F8F-B036-18B39E4DDB0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1A53-D5EC-486A-AD34-14CA341B7B49}">
      <dsp:nvSpPr>
        <dsp:cNvPr id="0" name=""/>
        <dsp:cNvSpPr/>
      </dsp:nvSpPr>
      <dsp:spPr>
        <a:xfrm rot="16200000">
          <a:off x="1680" y="75"/>
          <a:ext cx="3716661" cy="3716661"/>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Child protection </a:t>
          </a:r>
          <a:r>
            <a:rPr lang="en-GB" sz="2000" kern="1200" dirty="0" smtClean="0"/>
            <a:t>(‘rescuing babies from harm in the family’)</a:t>
          </a:r>
          <a:endParaRPr lang="en-GB" sz="2000" kern="1200" dirty="0"/>
        </a:p>
      </dsp:txBody>
      <dsp:txXfrm rot="5400000">
        <a:off x="652096" y="929240"/>
        <a:ext cx="3066245" cy="1858331"/>
      </dsp:txXfrm>
    </dsp:sp>
    <dsp:sp modelId="{9FEDB0BF-22B6-44C6-87CF-27726BC3E6A5}">
      <dsp:nvSpPr>
        <dsp:cNvPr id="0" name=""/>
        <dsp:cNvSpPr/>
      </dsp:nvSpPr>
      <dsp:spPr>
        <a:xfrm rot="5400000">
          <a:off x="4270456" y="75"/>
          <a:ext cx="3716661" cy="3716661"/>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Making Safeguarding Personal </a:t>
          </a:r>
          <a:r>
            <a:rPr lang="en-GB" sz="2000" b="0" kern="1200" dirty="0" smtClean="0"/>
            <a:t>(</a:t>
          </a:r>
          <a:r>
            <a:rPr lang="en-GB" sz="2000" kern="1200" dirty="0" smtClean="0"/>
            <a:t>‘Person-led, risk-enablement, choice &amp; control’)</a:t>
          </a:r>
          <a:endParaRPr lang="en-GB" sz="2000" kern="1200" dirty="0"/>
        </a:p>
      </dsp:txBody>
      <dsp:txXfrm rot="-5400000">
        <a:off x="4270456" y="929240"/>
        <a:ext cx="3066245" cy="1858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A9023-5C58-41CC-805C-33591DFF7E11}">
      <dsp:nvSpPr>
        <dsp:cNvPr id="0" name=""/>
        <dsp:cNvSpPr/>
      </dsp:nvSpPr>
      <dsp:spPr>
        <a:xfrm>
          <a:off x="120347" y="0"/>
          <a:ext cx="4450078" cy="445007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Research and Policy</a:t>
          </a:r>
          <a:endParaRPr lang="en-GB" sz="1600" b="1" kern="1200" dirty="0"/>
        </a:p>
      </dsp:txBody>
      <dsp:txXfrm>
        <a:off x="1510997" y="222503"/>
        <a:ext cx="1668779" cy="445007"/>
      </dsp:txXfrm>
    </dsp:sp>
    <dsp:sp modelId="{A8ECDA83-9E09-4CE7-8727-85C531EB3023}">
      <dsp:nvSpPr>
        <dsp:cNvPr id="0" name=""/>
        <dsp:cNvSpPr/>
      </dsp:nvSpPr>
      <dsp:spPr>
        <a:xfrm>
          <a:off x="579773" y="667511"/>
          <a:ext cx="3782566" cy="37825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t>Communities</a:t>
          </a:r>
          <a:endParaRPr lang="en-GB" sz="1400" b="1" kern="1200" dirty="0"/>
        </a:p>
      </dsp:txBody>
      <dsp:txXfrm>
        <a:off x="1655441" y="885009"/>
        <a:ext cx="1631231" cy="434995"/>
      </dsp:txXfrm>
    </dsp:sp>
    <dsp:sp modelId="{148A8D0E-7324-448F-B37A-235EF1BB87EC}">
      <dsp:nvSpPr>
        <dsp:cNvPr id="0" name=""/>
        <dsp:cNvSpPr/>
      </dsp:nvSpPr>
      <dsp:spPr>
        <a:xfrm>
          <a:off x="913529" y="1335023"/>
          <a:ext cx="3115054" cy="31150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t>Services</a:t>
          </a:r>
          <a:endParaRPr lang="en-GB" sz="1800" b="1" kern="1200" dirty="0"/>
        </a:p>
      </dsp:txBody>
      <dsp:txXfrm>
        <a:off x="1665036" y="1549962"/>
        <a:ext cx="1612040" cy="429877"/>
      </dsp:txXfrm>
    </dsp:sp>
    <dsp:sp modelId="{7FDCD838-4A8F-4AF2-BDF2-88FAE7BC43CE}">
      <dsp:nvSpPr>
        <dsp:cNvPr id="0" name=""/>
        <dsp:cNvSpPr/>
      </dsp:nvSpPr>
      <dsp:spPr>
        <a:xfrm>
          <a:off x="1247285" y="2002535"/>
          <a:ext cx="2447542" cy="244754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t>Peers</a:t>
          </a:r>
          <a:endParaRPr lang="en-GB" sz="1800" b="1" kern="1200" dirty="0"/>
        </a:p>
      </dsp:txBody>
      <dsp:txXfrm>
        <a:off x="1810220" y="2222813"/>
        <a:ext cx="1321673" cy="440557"/>
      </dsp:txXfrm>
    </dsp:sp>
    <dsp:sp modelId="{5D430F66-49E2-4E69-8F5C-9707429D4B49}">
      <dsp:nvSpPr>
        <dsp:cNvPr id="0" name=""/>
        <dsp:cNvSpPr/>
      </dsp:nvSpPr>
      <dsp:spPr>
        <a:xfrm>
          <a:off x="1581041" y="2670046"/>
          <a:ext cx="1780031" cy="178003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t>Individual care</a:t>
          </a:r>
          <a:endParaRPr lang="en-GB" sz="1400" b="1" kern="1200" dirty="0"/>
        </a:p>
      </dsp:txBody>
      <dsp:txXfrm>
        <a:off x="1841720" y="3115054"/>
        <a:ext cx="1258672" cy="89001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ftr" sz="quarter" idx="2"/>
          </p:nvPr>
        </p:nvSpPr>
        <p:spPr bwMode="auto">
          <a:xfrm>
            <a:off x="0" y="9429831"/>
            <a:ext cx="2946400"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1">
                <a:latin typeface="Verdana" pitchFamily="34" charset="0"/>
                <a:ea typeface="Verdana" pitchFamily="34" charset="0"/>
                <a:cs typeface="Verdana" pitchFamily="34" charset="0"/>
              </a:defRPr>
            </a:lvl1pPr>
          </a:lstStyle>
          <a:p>
            <a:pPr>
              <a:defRPr/>
            </a:pPr>
            <a:r>
              <a:rPr lang="en-GB" dirty="0"/>
              <a:t>www.rip.org.uk</a:t>
            </a:r>
          </a:p>
        </p:txBody>
      </p:sp>
      <p:sp>
        <p:nvSpPr>
          <p:cNvPr id="5" name="Date Placeholder 4"/>
          <p:cNvSpPr>
            <a:spLocks noGrp="1"/>
          </p:cNvSpPr>
          <p:nvPr>
            <p:ph type="dt" sz="quarter" idx="1"/>
          </p:nvPr>
        </p:nvSpPr>
        <p:spPr>
          <a:xfrm>
            <a:off x="3849688" y="9426656"/>
            <a:ext cx="1437420" cy="496808"/>
          </a:xfrm>
          <a:prstGeom prst="rect">
            <a:avLst/>
          </a:prstGeom>
        </p:spPr>
        <p:txBody>
          <a:bodyPr vert="horz" lIns="91440" tIns="45720" rIns="91440" bIns="45720" rtlCol="0" anchor="b" anchorCtr="0"/>
          <a:lstStyle>
            <a:lvl1pPr algn="r">
              <a:defRPr sz="1000">
                <a:latin typeface="Verdana" pitchFamily="34" charset="0"/>
                <a:ea typeface="Verdana" pitchFamily="34" charset="0"/>
                <a:cs typeface="Verdana" pitchFamily="34" charset="0"/>
              </a:defRPr>
            </a:lvl1pPr>
          </a:lstStyle>
          <a:p>
            <a:pPr>
              <a:defRPr/>
            </a:pPr>
            <a:fld id="{89B18F85-75A1-4B7C-A1D6-735AF417AEF1}" type="datetime1">
              <a:rPr lang="en-GB"/>
              <a:pPr>
                <a:defRPr/>
              </a:pPr>
              <a:t>30/08/2017</a:t>
            </a:fld>
            <a:endParaRPr lang="en-GB" dirty="0"/>
          </a:p>
        </p:txBody>
      </p:sp>
      <p:sp>
        <p:nvSpPr>
          <p:cNvPr id="7" name="Slide Number Placeholder 6"/>
          <p:cNvSpPr>
            <a:spLocks noGrp="1"/>
          </p:cNvSpPr>
          <p:nvPr>
            <p:ph type="sldNum" sz="quarter" idx="3"/>
          </p:nvPr>
        </p:nvSpPr>
        <p:spPr>
          <a:xfrm>
            <a:off x="3941763" y="9429829"/>
            <a:ext cx="2855912" cy="496809"/>
          </a:xfrm>
          <a:prstGeom prst="rect">
            <a:avLst/>
          </a:prstGeom>
        </p:spPr>
        <p:txBody>
          <a:bodyPr vert="horz" lIns="91440" tIns="45720" rIns="91440" bIns="45720" rtlCol="0" anchor="b"/>
          <a:lstStyle>
            <a:lvl1pPr algn="r">
              <a:defRPr sz="1200"/>
            </a:lvl1pPr>
          </a:lstStyle>
          <a:p>
            <a:endParaRPr lang="en-GB" sz="1000" dirty="0">
              <a:latin typeface="Verdana" pitchFamily="34" charset="0"/>
              <a:ea typeface="Verdana" pitchFamily="34" charset="0"/>
              <a:cs typeface="Verdana" pitchFamily="34" charset="0"/>
            </a:endParaRPr>
          </a:p>
        </p:txBody>
      </p:sp>
      <p:pic>
        <p:nvPicPr>
          <p:cNvPr id="8" name="Picture 2" descr="V:\Social Justice\RRC shared\Marketing\brand guidelines\2013\RiP Logos\RiP_core_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044" y="132642"/>
            <a:ext cx="1161910" cy="48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679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4122"/>
            <a:ext cx="4984750" cy="4468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p:txBody>
      </p:sp>
      <p:sp>
        <p:nvSpPr>
          <p:cNvPr id="9" name="Footer Placeholder 8"/>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000" b="1">
                <a:latin typeface="Verdana" pitchFamily="34" charset="0"/>
                <a:ea typeface="Verdana" pitchFamily="34" charset="0"/>
                <a:cs typeface="Verdana" pitchFamily="34" charset="0"/>
              </a:defRPr>
            </a:lvl1pPr>
          </a:lstStyle>
          <a:p>
            <a:pPr>
              <a:defRPr/>
            </a:pPr>
            <a:r>
              <a:rPr lang="en-GB" dirty="0"/>
              <a:t>www.rip.org.uk</a:t>
            </a:r>
          </a:p>
        </p:txBody>
      </p:sp>
      <p:sp>
        <p:nvSpPr>
          <p:cNvPr id="2" name="Slide Number Placeholder 1"/>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4EEF8D38-9D44-4FF1-AA6A-238654B4523E}" type="slidenum">
              <a:rPr lang="en-GB" smtClean="0"/>
              <a:pPr/>
              <a:t>‹#›</a:t>
            </a:fld>
            <a:endParaRPr lang="en-GB" dirty="0"/>
          </a:p>
        </p:txBody>
      </p:sp>
      <p:pic>
        <p:nvPicPr>
          <p:cNvPr id="10" name="Picture 2" descr="V:\Social Justice\RRC shared\Marketing\brand guidelines\2013\RiP Logos\RiP_core_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14" y="137794"/>
            <a:ext cx="1161910" cy="48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3998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ts val="300"/>
      </a:spcAft>
      <a:defRPr sz="1000" kern="1200">
        <a:solidFill>
          <a:schemeClr val="tx1"/>
        </a:solidFill>
        <a:latin typeface="Verdana" pitchFamily="34" charset="0"/>
        <a:ea typeface="Verdana" pitchFamily="34" charset="0"/>
        <a:cs typeface="Verdana" pitchFamily="34" charset="0"/>
      </a:defRPr>
    </a:lvl1pPr>
    <a:lvl2pPr marL="4572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2pPr>
    <a:lvl3pPr marL="9144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3pPr>
    <a:lvl4pPr marL="13716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4pPr>
    <a:lvl5pPr marL="18288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1</a:t>
            </a:fld>
            <a:endParaRPr lang="en-GB" dirty="0"/>
          </a:p>
        </p:txBody>
      </p:sp>
    </p:spTree>
    <p:extLst>
      <p:ext uri="{BB962C8B-B14F-4D97-AF65-F5344CB8AC3E}">
        <p14:creationId xmlns:p14="http://schemas.microsoft.com/office/powerpoint/2010/main" val="317352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solidFill>
                  <a:prstClr val="black"/>
                </a:solidFill>
              </a:rPr>
              <a:t>www.rip.org.uk</a:t>
            </a:r>
            <a:endParaRPr lang="en-GB" dirty="0">
              <a:solidFill>
                <a:prstClr val="black"/>
              </a:solidFill>
            </a:endParaRPr>
          </a:p>
        </p:txBody>
      </p:sp>
    </p:spTree>
    <p:extLst>
      <p:ext uri="{BB962C8B-B14F-4D97-AF65-F5344CB8AC3E}">
        <p14:creationId xmlns:p14="http://schemas.microsoft.com/office/powerpoint/2010/main" val="15671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Footer Placeholder 3"/>
          <p:cNvSpPr>
            <a:spLocks noGrp="1"/>
          </p:cNvSpPr>
          <p:nvPr>
            <p:ph type="ftr" sz="quarter" idx="10"/>
          </p:nvPr>
        </p:nvSpPr>
        <p:spPr/>
        <p:txBody>
          <a:bodyPr/>
          <a:lstStyle/>
          <a:p>
            <a:pPr>
              <a:defRPr/>
            </a:pPr>
            <a:r>
              <a:rPr lang="en-GB" dirty="0" smtClean="0">
                <a:solidFill>
                  <a:prstClr val="black"/>
                </a:solidFill>
              </a:rPr>
              <a:t>www.rip.org.uk</a:t>
            </a:r>
            <a:endParaRPr lang="en-GB" dirty="0">
              <a:solidFill>
                <a:prstClr val="black"/>
              </a:solidFill>
            </a:endParaRPr>
          </a:p>
        </p:txBody>
      </p:sp>
    </p:spTree>
    <p:extLst>
      <p:ext uri="{BB962C8B-B14F-4D97-AF65-F5344CB8AC3E}">
        <p14:creationId xmlns:p14="http://schemas.microsoft.com/office/powerpoint/2010/main" val="811464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300"/>
              </a:spcAft>
              <a:buClrTx/>
              <a:buSzTx/>
              <a:buFontTx/>
              <a:buNone/>
              <a:tabLst/>
              <a:defRPr/>
            </a:pPr>
            <a:endParaRPr lang="en-GB" dirty="0"/>
          </a:p>
        </p:txBody>
      </p:sp>
      <p:sp>
        <p:nvSpPr>
          <p:cNvPr id="4" name="Footer Placeholder 3"/>
          <p:cNvSpPr>
            <a:spLocks noGrp="1"/>
          </p:cNvSpPr>
          <p:nvPr>
            <p:ph type="ftr" sz="quarter" idx="10"/>
          </p:nvPr>
        </p:nvSpPr>
        <p:spPr/>
        <p:txBody>
          <a:bodyPr/>
          <a:lstStyle/>
          <a:p>
            <a:pPr>
              <a:defRPr/>
            </a:pPr>
            <a:r>
              <a:rPr lang="en-GB" dirty="0" smtClean="0">
                <a:solidFill>
                  <a:prstClr val="black"/>
                </a:solidFill>
              </a:rPr>
              <a:t>www.rip.org.uk</a:t>
            </a:r>
            <a:endParaRPr lang="en-GB" dirty="0">
              <a:solidFill>
                <a:prstClr val="black"/>
              </a:solidFill>
            </a:endParaRPr>
          </a:p>
        </p:txBody>
      </p:sp>
    </p:spTree>
    <p:extLst>
      <p:ext uri="{BB962C8B-B14F-4D97-AF65-F5344CB8AC3E}">
        <p14:creationId xmlns:p14="http://schemas.microsoft.com/office/powerpoint/2010/main" val="233049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413103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300"/>
              </a:spcAft>
              <a:buClrTx/>
              <a:buSzTx/>
              <a:buFontTx/>
              <a:buNone/>
              <a:tabLst/>
              <a:defRPr/>
            </a:pPr>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3503407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16</a:t>
            </a:fld>
            <a:endParaRPr lang="en-GB" dirty="0"/>
          </a:p>
        </p:txBody>
      </p:sp>
    </p:spTree>
    <p:extLst>
      <p:ext uri="{BB962C8B-B14F-4D97-AF65-F5344CB8AC3E}">
        <p14:creationId xmlns:p14="http://schemas.microsoft.com/office/powerpoint/2010/main" val="370248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300"/>
              </a:spcAft>
              <a:buClrTx/>
              <a:buSzTx/>
              <a:buFont typeface="Arial" panose="020B0604020202020204" pitchFamily="34" charset="0"/>
              <a:buNone/>
              <a:tabLst/>
              <a:defRPr/>
            </a:pPr>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2383692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2383692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4131039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300"/>
              </a:spcAft>
              <a:buClrTx/>
              <a:buSzTx/>
              <a:buFontTx/>
              <a:buNone/>
              <a:tabLst/>
              <a:defRPr/>
            </a:pPr>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125831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solidFill>
                  <a:prstClr val="black"/>
                </a:solidFill>
              </a:rPr>
              <a:t>www.rip.org.uk</a:t>
            </a:r>
            <a:endParaRPr lang="en-GB" dirty="0">
              <a:solidFill>
                <a:prstClr val="black"/>
              </a:solidFill>
            </a:endParaRPr>
          </a:p>
        </p:txBody>
      </p:sp>
    </p:spTree>
    <p:extLst>
      <p:ext uri="{BB962C8B-B14F-4D97-AF65-F5344CB8AC3E}">
        <p14:creationId xmlns:p14="http://schemas.microsoft.com/office/powerpoint/2010/main" val="2790922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536" y="4714122"/>
            <a:ext cx="6316579" cy="4923173"/>
          </a:xfrm>
        </p:spPr>
        <p:txBody>
          <a:bodyPr wrap="square">
            <a:normAutofit/>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1801885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 typeface="Arial" panose="020B0604020202020204" pitchFamily="34" charset="0"/>
              <a:buNone/>
              <a:tabLst/>
              <a:defRPr/>
            </a:pP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22</a:t>
            </a:fld>
            <a:endParaRPr lang="en-GB" dirty="0"/>
          </a:p>
        </p:txBody>
      </p:sp>
    </p:spTree>
    <p:extLst>
      <p:ext uri="{BB962C8B-B14F-4D97-AF65-F5344CB8AC3E}">
        <p14:creationId xmlns:p14="http://schemas.microsoft.com/office/powerpoint/2010/main" val="2599546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23</a:t>
            </a:fld>
            <a:endParaRPr lang="en-GB" dirty="0"/>
          </a:p>
        </p:txBody>
      </p:sp>
    </p:spTree>
    <p:extLst>
      <p:ext uri="{BB962C8B-B14F-4D97-AF65-F5344CB8AC3E}">
        <p14:creationId xmlns:p14="http://schemas.microsoft.com/office/powerpoint/2010/main" val="3780409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2712733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0DF8B-7B25-4875-BDC2-412794BAAFF7}" type="slidenum">
              <a:rPr lang="en-GB" smtClean="0"/>
              <a:t>25</a:t>
            </a:fld>
            <a:endParaRPr lang="en-GB" dirty="0"/>
          </a:p>
        </p:txBody>
      </p:sp>
    </p:spTree>
    <p:extLst>
      <p:ext uri="{BB962C8B-B14F-4D97-AF65-F5344CB8AC3E}">
        <p14:creationId xmlns:p14="http://schemas.microsoft.com/office/powerpoint/2010/main" val="2287126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27</a:t>
            </a:fld>
            <a:endParaRPr lang="en-GB" dirty="0"/>
          </a:p>
        </p:txBody>
      </p:sp>
    </p:spTree>
    <p:extLst>
      <p:ext uri="{BB962C8B-B14F-4D97-AF65-F5344CB8AC3E}">
        <p14:creationId xmlns:p14="http://schemas.microsoft.com/office/powerpoint/2010/main" val="257281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28</a:t>
            </a:fld>
            <a:endParaRPr lang="en-GB" dirty="0"/>
          </a:p>
        </p:txBody>
      </p:sp>
    </p:spTree>
    <p:extLst>
      <p:ext uri="{BB962C8B-B14F-4D97-AF65-F5344CB8AC3E}">
        <p14:creationId xmlns:p14="http://schemas.microsoft.com/office/powerpoint/2010/main" val="1929199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29</a:t>
            </a:fld>
            <a:endParaRPr lang="en-GB" dirty="0"/>
          </a:p>
        </p:txBody>
      </p:sp>
    </p:spTree>
    <p:extLst>
      <p:ext uri="{BB962C8B-B14F-4D97-AF65-F5344CB8AC3E}">
        <p14:creationId xmlns:p14="http://schemas.microsoft.com/office/powerpoint/2010/main" val="178350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3225362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pPr/>
              <a:t>31</a:t>
            </a:fld>
            <a:endParaRPr lang="en-GB" dirty="0"/>
          </a:p>
        </p:txBody>
      </p:sp>
    </p:spTree>
    <p:extLst>
      <p:ext uri="{BB962C8B-B14F-4D97-AF65-F5344CB8AC3E}">
        <p14:creationId xmlns:p14="http://schemas.microsoft.com/office/powerpoint/2010/main" val="389706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solidFill>
                  <a:prstClr val="black"/>
                </a:solidFill>
              </a:rPr>
              <a:t>www.rip.org.uk</a:t>
            </a:r>
            <a:endParaRPr lang="en-GB" dirty="0">
              <a:solidFill>
                <a:prstClr val="black"/>
              </a:solidFill>
            </a:endParaRPr>
          </a:p>
        </p:txBody>
      </p:sp>
    </p:spTree>
    <p:extLst>
      <p:ext uri="{BB962C8B-B14F-4D97-AF65-F5344CB8AC3E}">
        <p14:creationId xmlns:p14="http://schemas.microsoft.com/office/powerpoint/2010/main" val="4131039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9763" y="661988"/>
            <a:ext cx="2898775" cy="2174875"/>
          </a:xfrm>
        </p:spPr>
      </p:sp>
      <p:sp>
        <p:nvSpPr>
          <p:cNvPr id="3" name="Notes Placeholder 2"/>
          <p:cNvSpPr>
            <a:spLocks noGrp="1"/>
          </p:cNvSpPr>
          <p:nvPr>
            <p:ph type="body" idx="1"/>
          </p:nvPr>
        </p:nvSpPr>
        <p:spPr/>
        <p:txBody>
          <a:bodyPr/>
          <a:lstStyle/>
          <a:p>
            <a:pPr marL="172256" indent="-172256" defTabSz="918698">
              <a:spcAft>
                <a:spcPts val="301"/>
              </a:spcAft>
              <a:buFont typeface="Arial" panose="020B0604020202020204" pitchFamily="34" charset="0"/>
              <a:buChar char="•"/>
              <a:defRPr/>
            </a:pP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32</a:t>
            </a:fld>
            <a:endParaRPr lang="en-GB" dirty="0"/>
          </a:p>
        </p:txBody>
      </p:sp>
    </p:spTree>
    <p:extLst>
      <p:ext uri="{BB962C8B-B14F-4D97-AF65-F5344CB8AC3E}">
        <p14:creationId xmlns:p14="http://schemas.microsoft.com/office/powerpoint/2010/main" val="825068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909763" y="661988"/>
            <a:ext cx="2898775" cy="2174875"/>
          </a:xfrm>
        </p:spPr>
      </p:sp>
      <p:sp>
        <p:nvSpPr>
          <p:cNvPr id="12697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119247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34</a:t>
            </a:fld>
            <a:endParaRPr lang="en-GB" dirty="0"/>
          </a:p>
        </p:txBody>
      </p:sp>
    </p:spTree>
    <p:extLst>
      <p:ext uri="{BB962C8B-B14F-4D97-AF65-F5344CB8AC3E}">
        <p14:creationId xmlns:p14="http://schemas.microsoft.com/office/powerpoint/2010/main" val="2555149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35</a:t>
            </a:fld>
            <a:endParaRPr lang="en-GB" dirty="0"/>
          </a:p>
        </p:txBody>
      </p:sp>
    </p:spTree>
    <p:extLst>
      <p:ext uri="{BB962C8B-B14F-4D97-AF65-F5344CB8AC3E}">
        <p14:creationId xmlns:p14="http://schemas.microsoft.com/office/powerpoint/2010/main" val="3691321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56" indent="-172256">
              <a:buFont typeface="Arial" panose="020B0604020202020204" pitchFamily="34" charset="0"/>
              <a:buChar char="•"/>
            </a:pP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36</a:t>
            </a:fld>
            <a:endParaRPr lang="en-GB" dirty="0"/>
          </a:p>
        </p:txBody>
      </p:sp>
    </p:spTree>
    <p:extLst>
      <p:ext uri="{BB962C8B-B14F-4D97-AF65-F5344CB8AC3E}">
        <p14:creationId xmlns:p14="http://schemas.microsoft.com/office/powerpoint/2010/main" val="3825969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30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37</a:t>
            </a:fld>
            <a:endParaRPr lang="en-GB"/>
          </a:p>
        </p:txBody>
      </p:sp>
    </p:spTree>
    <p:extLst>
      <p:ext uri="{BB962C8B-B14F-4D97-AF65-F5344CB8AC3E}">
        <p14:creationId xmlns:p14="http://schemas.microsoft.com/office/powerpoint/2010/main" val="2439675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1629132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1925283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Header Placeholder 3"/>
          <p:cNvSpPr>
            <a:spLocks noGrp="1"/>
          </p:cNvSpPr>
          <p:nvPr>
            <p:ph type="hdr" sz="quarter"/>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pitchFamily="34" charset="-128"/>
              </a:defRPr>
            </a:lvl1pPr>
            <a:lvl2pPr marL="742950" indent="-285750" eaLnBrk="0" hangingPunct="0">
              <a:defRPr sz="2800">
                <a:solidFill>
                  <a:schemeClr val="tx1"/>
                </a:solidFill>
                <a:latin typeface="Times New Roman" charset="0"/>
                <a:ea typeface="MS PGothic" pitchFamily="34" charset="-128"/>
              </a:defRPr>
            </a:lvl2pPr>
            <a:lvl3pPr marL="1143000" indent="-228600" eaLnBrk="0" hangingPunct="0">
              <a:defRPr sz="2800">
                <a:solidFill>
                  <a:schemeClr val="tx1"/>
                </a:solidFill>
                <a:latin typeface="Times New Roman" charset="0"/>
                <a:ea typeface="MS PGothic" pitchFamily="34" charset="-128"/>
              </a:defRPr>
            </a:lvl3pPr>
            <a:lvl4pPr marL="1600200" indent="-228600" eaLnBrk="0" hangingPunct="0">
              <a:defRPr sz="2800">
                <a:solidFill>
                  <a:schemeClr val="tx1"/>
                </a:solidFill>
                <a:latin typeface="Times New Roman" charset="0"/>
                <a:ea typeface="MS PGothic" pitchFamily="34" charset="-128"/>
              </a:defRPr>
            </a:lvl4pPr>
            <a:lvl5pPr marL="2057400" indent="-228600" eaLnBrk="0" hangingPunct="0">
              <a:defRPr sz="2800">
                <a:solidFill>
                  <a:schemeClr val="tx1"/>
                </a:solidFill>
                <a:latin typeface="Times New Roman"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charset="0"/>
                <a:ea typeface="MS PGothic" pitchFamily="34" charset="-128"/>
              </a:defRPr>
            </a:lvl9pPr>
          </a:lstStyle>
          <a:p>
            <a:pPr eaLnBrk="1" hangingPunct="1"/>
            <a:r>
              <a:rPr lang="en-GB" altLang="en-US" sz="1000" dirty="0" smtClean="0">
                <a:latin typeface="Verdana" charset="0"/>
                <a:cs typeface="Times New Roman" charset="0"/>
              </a:rPr>
              <a:t>research </a:t>
            </a:r>
            <a:r>
              <a:rPr lang="en-GB" altLang="en-US" sz="1000" dirty="0" smtClean="0">
                <a:solidFill>
                  <a:srgbClr val="FF0000"/>
                </a:solidFill>
                <a:latin typeface="Verdana" charset="0"/>
                <a:cs typeface="Times New Roman" charset="0"/>
              </a:rPr>
              <a:t>in</a:t>
            </a:r>
            <a:r>
              <a:rPr lang="en-GB" altLang="en-US" sz="1000" dirty="0" smtClean="0">
                <a:latin typeface="Verdana" charset="0"/>
                <a:cs typeface="Times New Roman" charset="0"/>
              </a:rPr>
              <a:t> practice</a:t>
            </a:r>
          </a:p>
        </p:txBody>
      </p:sp>
      <p:sp>
        <p:nvSpPr>
          <p:cNvPr id="573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pitchFamily="34" charset="-128"/>
              </a:defRPr>
            </a:lvl1pPr>
            <a:lvl2pPr marL="742950" indent="-285750" eaLnBrk="0" hangingPunct="0">
              <a:defRPr sz="2800">
                <a:solidFill>
                  <a:schemeClr val="tx1"/>
                </a:solidFill>
                <a:latin typeface="Times New Roman" charset="0"/>
                <a:ea typeface="MS PGothic" pitchFamily="34" charset="-128"/>
              </a:defRPr>
            </a:lvl2pPr>
            <a:lvl3pPr marL="1143000" indent="-228600" eaLnBrk="0" hangingPunct="0">
              <a:defRPr sz="2800">
                <a:solidFill>
                  <a:schemeClr val="tx1"/>
                </a:solidFill>
                <a:latin typeface="Times New Roman" charset="0"/>
                <a:ea typeface="MS PGothic" pitchFamily="34" charset="-128"/>
              </a:defRPr>
            </a:lvl3pPr>
            <a:lvl4pPr marL="1600200" indent="-228600" eaLnBrk="0" hangingPunct="0">
              <a:defRPr sz="2800">
                <a:solidFill>
                  <a:schemeClr val="tx1"/>
                </a:solidFill>
                <a:latin typeface="Times New Roman" charset="0"/>
                <a:ea typeface="MS PGothic" pitchFamily="34" charset="-128"/>
              </a:defRPr>
            </a:lvl4pPr>
            <a:lvl5pPr marL="2057400" indent="-228600" eaLnBrk="0" hangingPunct="0">
              <a:defRPr sz="2800">
                <a:solidFill>
                  <a:schemeClr val="tx1"/>
                </a:solidFill>
                <a:latin typeface="Times New Roman"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charset="0"/>
                <a:ea typeface="MS PGothic" pitchFamily="34" charset="-128"/>
              </a:defRPr>
            </a:lvl9pPr>
          </a:lstStyle>
          <a:p>
            <a:pPr eaLnBrk="1" hangingPunct="1"/>
            <a:r>
              <a:rPr lang="en-GB" altLang="en-US" sz="1000" dirty="0" smtClean="0">
                <a:latin typeface="Verdana" charset="0"/>
                <a:cs typeface="Times New Roman" charset="0"/>
              </a:rPr>
              <a:t>www.rip.org.uk</a:t>
            </a:r>
          </a:p>
        </p:txBody>
      </p:sp>
      <p:sp>
        <p:nvSpPr>
          <p:cNvPr id="57350" name="Date Placeholder 5"/>
          <p:cNvSpPr>
            <a:spLocks noGrp="1"/>
          </p:cNvSpPr>
          <p:nvPr>
            <p:ph type="dt" sz="quarter" idx="1"/>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pitchFamily="34" charset="-128"/>
              </a:defRPr>
            </a:lvl1pPr>
            <a:lvl2pPr marL="742950" indent="-285750" eaLnBrk="0" hangingPunct="0">
              <a:defRPr sz="2800">
                <a:solidFill>
                  <a:schemeClr val="tx1"/>
                </a:solidFill>
                <a:latin typeface="Times New Roman" charset="0"/>
                <a:ea typeface="MS PGothic" pitchFamily="34" charset="-128"/>
              </a:defRPr>
            </a:lvl2pPr>
            <a:lvl3pPr marL="1143000" indent="-228600" eaLnBrk="0" hangingPunct="0">
              <a:defRPr sz="2800">
                <a:solidFill>
                  <a:schemeClr val="tx1"/>
                </a:solidFill>
                <a:latin typeface="Times New Roman" charset="0"/>
                <a:ea typeface="MS PGothic" pitchFamily="34" charset="-128"/>
              </a:defRPr>
            </a:lvl3pPr>
            <a:lvl4pPr marL="1600200" indent="-228600" eaLnBrk="0" hangingPunct="0">
              <a:defRPr sz="2800">
                <a:solidFill>
                  <a:schemeClr val="tx1"/>
                </a:solidFill>
                <a:latin typeface="Times New Roman" charset="0"/>
                <a:ea typeface="MS PGothic" pitchFamily="34" charset="-128"/>
              </a:defRPr>
            </a:lvl4pPr>
            <a:lvl5pPr marL="2057400" indent="-228600" eaLnBrk="0" hangingPunct="0">
              <a:defRPr sz="2800">
                <a:solidFill>
                  <a:schemeClr val="tx1"/>
                </a:solidFill>
                <a:latin typeface="Times New Roman"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charset="0"/>
                <a:ea typeface="MS PGothic" pitchFamily="34" charset="-128"/>
              </a:defRPr>
            </a:lvl9pPr>
          </a:lstStyle>
          <a:p>
            <a:pPr eaLnBrk="1" hangingPunct="1"/>
            <a:fld id="{D70335A9-0027-437B-AF7E-0A2C1CE8862D}" type="datetime1">
              <a:rPr lang="en-GB" altLang="en-US" sz="1000" smtClean="0">
                <a:latin typeface="Verdana" charset="0"/>
                <a:cs typeface="Times New Roman" charset="0"/>
              </a:rPr>
              <a:pPr eaLnBrk="1" hangingPunct="1"/>
              <a:t>30/08/2017</a:t>
            </a:fld>
            <a:endParaRPr lang="en-GB" altLang="en-US" sz="1000" dirty="0" smtClean="0">
              <a:latin typeface="Verdana" charset="0"/>
              <a:cs typeface="Times New Roman" charset="0"/>
            </a:endParaRPr>
          </a:p>
        </p:txBody>
      </p:sp>
    </p:spTree>
    <p:extLst>
      <p:ext uri="{BB962C8B-B14F-4D97-AF65-F5344CB8AC3E}">
        <p14:creationId xmlns:p14="http://schemas.microsoft.com/office/powerpoint/2010/main" val="3252331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9396" name="Header Placeholder 3"/>
          <p:cNvSpPr>
            <a:spLocks noGrp="1"/>
          </p:cNvSpPr>
          <p:nvPr>
            <p:ph type="hdr" sz="quarter"/>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pitchFamily="34" charset="-128"/>
              </a:defRPr>
            </a:lvl1pPr>
            <a:lvl2pPr marL="742950" indent="-285750" eaLnBrk="0" hangingPunct="0">
              <a:defRPr sz="2800">
                <a:solidFill>
                  <a:schemeClr val="tx1"/>
                </a:solidFill>
                <a:latin typeface="Times New Roman" charset="0"/>
                <a:ea typeface="MS PGothic" pitchFamily="34" charset="-128"/>
              </a:defRPr>
            </a:lvl2pPr>
            <a:lvl3pPr marL="1143000" indent="-228600" eaLnBrk="0" hangingPunct="0">
              <a:defRPr sz="2800">
                <a:solidFill>
                  <a:schemeClr val="tx1"/>
                </a:solidFill>
                <a:latin typeface="Times New Roman" charset="0"/>
                <a:ea typeface="MS PGothic" pitchFamily="34" charset="-128"/>
              </a:defRPr>
            </a:lvl3pPr>
            <a:lvl4pPr marL="1600200" indent="-228600" eaLnBrk="0" hangingPunct="0">
              <a:defRPr sz="2800">
                <a:solidFill>
                  <a:schemeClr val="tx1"/>
                </a:solidFill>
                <a:latin typeface="Times New Roman" charset="0"/>
                <a:ea typeface="MS PGothic" pitchFamily="34" charset="-128"/>
              </a:defRPr>
            </a:lvl4pPr>
            <a:lvl5pPr marL="2057400" indent="-228600" eaLnBrk="0" hangingPunct="0">
              <a:defRPr sz="2800">
                <a:solidFill>
                  <a:schemeClr val="tx1"/>
                </a:solidFill>
                <a:latin typeface="Times New Roman"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charset="0"/>
                <a:ea typeface="MS PGothic" pitchFamily="34" charset="-128"/>
              </a:defRPr>
            </a:lvl9pPr>
          </a:lstStyle>
          <a:p>
            <a:pPr eaLnBrk="1" hangingPunct="1"/>
            <a:r>
              <a:rPr lang="en-GB" altLang="en-US" sz="1000" dirty="0" smtClean="0">
                <a:latin typeface="Verdana" charset="0"/>
                <a:cs typeface="Times New Roman" charset="0"/>
              </a:rPr>
              <a:t>research </a:t>
            </a:r>
            <a:r>
              <a:rPr lang="en-GB" altLang="en-US" sz="1000" dirty="0" smtClean="0">
                <a:solidFill>
                  <a:srgbClr val="FF0000"/>
                </a:solidFill>
                <a:latin typeface="Verdana" charset="0"/>
                <a:cs typeface="Times New Roman" charset="0"/>
              </a:rPr>
              <a:t>in</a:t>
            </a:r>
            <a:r>
              <a:rPr lang="en-GB" altLang="en-US" sz="1000" dirty="0" smtClean="0">
                <a:latin typeface="Verdana" charset="0"/>
                <a:cs typeface="Times New Roman" charset="0"/>
              </a:rPr>
              <a:t> practice</a:t>
            </a:r>
          </a:p>
        </p:txBody>
      </p:sp>
      <p:sp>
        <p:nvSpPr>
          <p:cNvPr id="593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pitchFamily="34" charset="-128"/>
              </a:defRPr>
            </a:lvl1pPr>
            <a:lvl2pPr marL="742950" indent="-285750" eaLnBrk="0" hangingPunct="0">
              <a:defRPr sz="2800">
                <a:solidFill>
                  <a:schemeClr val="tx1"/>
                </a:solidFill>
                <a:latin typeface="Times New Roman" charset="0"/>
                <a:ea typeface="MS PGothic" pitchFamily="34" charset="-128"/>
              </a:defRPr>
            </a:lvl2pPr>
            <a:lvl3pPr marL="1143000" indent="-228600" eaLnBrk="0" hangingPunct="0">
              <a:defRPr sz="2800">
                <a:solidFill>
                  <a:schemeClr val="tx1"/>
                </a:solidFill>
                <a:latin typeface="Times New Roman" charset="0"/>
                <a:ea typeface="MS PGothic" pitchFamily="34" charset="-128"/>
              </a:defRPr>
            </a:lvl3pPr>
            <a:lvl4pPr marL="1600200" indent="-228600" eaLnBrk="0" hangingPunct="0">
              <a:defRPr sz="2800">
                <a:solidFill>
                  <a:schemeClr val="tx1"/>
                </a:solidFill>
                <a:latin typeface="Times New Roman" charset="0"/>
                <a:ea typeface="MS PGothic" pitchFamily="34" charset="-128"/>
              </a:defRPr>
            </a:lvl4pPr>
            <a:lvl5pPr marL="2057400" indent="-228600" eaLnBrk="0" hangingPunct="0">
              <a:defRPr sz="2800">
                <a:solidFill>
                  <a:schemeClr val="tx1"/>
                </a:solidFill>
                <a:latin typeface="Times New Roman"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charset="0"/>
                <a:ea typeface="MS PGothic" pitchFamily="34" charset="-128"/>
              </a:defRPr>
            </a:lvl9pPr>
          </a:lstStyle>
          <a:p>
            <a:pPr eaLnBrk="1" hangingPunct="1"/>
            <a:r>
              <a:rPr lang="en-GB" altLang="en-US" sz="1000" dirty="0" smtClean="0">
                <a:latin typeface="Verdana" charset="0"/>
                <a:cs typeface="Times New Roman" charset="0"/>
              </a:rPr>
              <a:t>www.rip.org.uk</a:t>
            </a:r>
          </a:p>
        </p:txBody>
      </p:sp>
      <p:sp>
        <p:nvSpPr>
          <p:cNvPr id="59398" name="Date Placeholder 5"/>
          <p:cNvSpPr>
            <a:spLocks noGrp="1"/>
          </p:cNvSpPr>
          <p:nvPr>
            <p:ph type="dt" sz="quarter" idx="1"/>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pitchFamily="34" charset="-128"/>
              </a:defRPr>
            </a:lvl1pPr>
            <a:lvl2pPr marL="742950" indent="-285750" eaLnBrk="0" hangingPunct="0">
              <a:defRPr sz="2800">
                <a:solidFill>
                  <a:schemeClr val="tx1"/>
                </a:solidFill>
                <a:latin typeface="Times New Roman" charset="0"/>
                <a:ea typeface="MS PGothic" pitchFamily="34" charset="-128"/>
              </a:defRPr>
            </a:lvl2pPr>
            <a:lvl3pPr marL="1143000" indent="-228600" eaLnBrk="0" hangingPunct="0">
              <a:defRPr sz="2800">
                <a:solidFill>
                  <a:schemeClr val="tx1"/>
                </a:solidFill>
                <a:latin typeface="Times New Roman" charset="0"/>
                <a:ea typeface="MS PGothic" pitchFamily="34" charset="-128"/>
              </a:defRPr>
            </a:lvl3pPr>
            <a:lvl4pPr marL="1600200" indent="-228600" eaLnBrk="0" hangingPunct="0">
              <a:defRPr sz="2800">
                <a:solidFill>
                  <a:schemeClr val="tx1"/>
                </a:solidFill>
                <a:latin typeface="Times New Roman" charset="0"/>
                <a:ea typeface="MS PGothic" pitchFamily="34" charset="-128"/>
              </a:defRPr>
            </a:lvl4pPr>
            <a:lvl5pPr marL="2057400" indent="-228600" eaLnBrk="0" hangingPunct="0">
              <a:defRPr sz="2800">
                <a:solidFill>
                  <a:schemeClr val="tx1"/>
                </a:solidFill>
                <a:latin typeface="Times New Roman"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charset="0"/>
                <a:ea typeface="MS PGothic" pitchFamily="34" charset="-128"/>
              </a:defRPr>
            </a:lvl9pPr>
          </a:lstStyle>
          <a:p>
            <a:pPr eaLnBrk="1" hangingPunct="1"/>
            <a:fld id="{30550015-ACEE-450C-8522-0A2A4AF63350}" type="datetime1">
              <a:rPr lang="en-GB" altLang="en-US" sz="1000" smtClean="0">
                <a:latin typeface="Verdana" charset="0"/>
                <a:cs typeface="Times New Roman" charset="0"/>
              </a:rPr>
              <a:pPr eaLnBrk="1" hangingPunct="1"/>
              <a:t>30/08/2017</a:t>
            </a:fld>
            <a:endParaRPr lang="en-GB" altLang="en-US" sz="1000" dirty="0" smtClean="0">
              <a:latin typeface="Verdana" charset="0"/>
              <a:cs typeface="Times New Roman" charset="0"/>
            </a:endParaRPr>
          </a:p>
        </p:txBody>
      </p:sp>
    </p:spTree>
    <p:extLst>
      <p:ext uri="{BB962C8B-B14F-4D97-AF65-F5344CB8AC3E}">
        <p14:creationId xmlns:p14="http://schemas.microsoft.com/office/powerpoint/2010/main" val="408734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4</a:t>
            </a:fld>
            <a:endParaRPr lang="en-GB" dirty="0"/>
          </a:p>
        </p:txBody>
      </p:sp>
    </p:spTree>
    <p:extLst>
      <p:ext uri="{BB962C8B-B14F-4D97-AF65-F5344CB8AC3E}">
        <p14:creationId xmlns:p14="http://schemas.microsoft.com/office/powerpoint/2010/main" val="2721239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Tree>
    <p:extLst>
      <p:ext uri="{BB962C8B-B14F-4D97-AF65-F5344CB8AC3E}">
        <p14:creationId xmlns:p14="http://schemas.microsoft.com/office/powerpoint/2010/main" val="4084781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43</a:t>
            </a:fld>
            <a:endParaRPr lang="en-GB" dirty="0"/>
          </a:p>
        </p:txBody>
      </p:sp>
    </p:spTree>
    <p:extLst>
      <p:ext uri="{BB962C8B-B14F-4D97-AF65-F5344CB8AC3E}">
        <p14:creationId xmlns:p14="http://schemas.microsoft.com/office/powerpoint/2010/main" val="3156937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52D7C53-E211-44CB-8932-8240458409DF}" type="slidenum">
              <a:rPr lang="en-GB" smtClean="0"/>
              <a:pPr/>
              <a:t>44</a:t>
            </a:fld>
            <a:endParaRPr lang="en-GB" dirty="0"/>
          </a:p>
        </p:txBody>
      </p:sp>
    </p:spTree>
    <p:extLst>
      <p:ext uri="{BB962C8B-B14F-4D97-AF65-F5344CB8AC3E}">
        <p14:creationId xmlns:p14="http://schemas.microsoft.com/office/powerpoint/2010/main" val="109354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45</a:t>
            </a:fld>
            <a:endParaRPr lang="en-GB" dirty="0"/>
          </a:p>
        </p:txBody>
      </p:sp>
    </p:spTree>
    <p:extLst>
      <p:ext uri="{BB962C8B-B14F-4D97-AF65-F5344CB8AC3E}">
        <p14:creationId xmlns:p14="http://schemas.microsoft.com/office/powerpoint/2010/main" val="1455391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46</a:t>
            </a:fld>
            <a:endParaRPr lang="en-GB" dirty="0"/>
          </a:p>
        </p:txBody>
      </p:sp>
    </p:spTree>
    <p:extLst>
      <p:ext uri="{BB962C8B-B14F-4D97-AF65-F5344CB8AC3E}">
        <p14:creationId xmlns:p14="http://schemas.microsoft.com/office/powerpoint/2010/main" val="1346212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3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574606-D3D8-204E-A7FD-76BB2815153A}" type="slidenum">
              <a:rPr lang="en-US" smtClean="0"/>
              <a:t>47</a:t>
            </a:fld>
            <a:endParaRPr lang="en-US" dirty="0"/>
          </a:p>
        </p:txBody>
      </p:sp>
    </p:spTree>
    <p:extLst>
      <p:ext uri="{BB962C8B-B14F-4D97-AF65-F5344CB8AC3E}">
        <p14:creationId xmlns:p14="http://schemas.microsoft.com/office/powerpoint/2010/main" val="42330825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4606-D3D8-204E-A7FD-76BB2815153A}" type="slidenum">
              <a:rPr lang="en-US" smtClean="0"/>
              <a:t>48</a:t>
            </a:fld>
            <a:endParaRPr lang="en-US" dirty="0"/>
          </a:p>
        </p:txBody>
      </p:sp>
    </p:spTree>
    <p:extLst>
      <p:ext uri="{BB962C8B-B14F-4D97-AF65-F5344CB8AC3E}">
        <p14:creationId xmlns:p14="http://schemas.microsoft.com/office/powerpoint/2010/main" val="952249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4606-D3D8-204E-A7FD-76BB2815153A}" type="slidenum">
              <a:rPr lang="en-US" smtClean="0"/>
              <a:t>49</a:t>
            </a:fld>
            <a:endParaRPr lang="en-US" dirty="0"/>
          </a:p>
        </p:txBody>
      </p:sp>
    </p:spTree>
    <p:extLst>
      <p:ext uri="{BB962C8B-B14F-4D97-AF65-F5344CB8AC3E}">
        <p14:creationId xmlns:p14="http://schemas.microsoft.com/office/powerpoint/2010/main" val="952249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50</a:t>
            </a:fld>
            <a:endParaRPr lang="en-GB" dirty="0"/>
          </a:p>
        </p:txBody>
      </p:sp>
    </p:spTree>
    <p:extLst>
      <p:ext uri="{BB962C8B-B14F-4D97-AF65-F5344CB8AC3E}">
        <p14:creationId xmlns:p14="http://schemas.microsoft.com/office/powerpoint/2010/main" val="3433351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Footer Placeholder 3"/>
          <p:cNvSpPr>
            <a:spLocks noGrp="1"/>
          </p:cNvSpPr>
          <p:nvPr>
            <p:ph type="ftr" sz="quarter" idx="10"/>
          </p:nvPr>
        </p:nvSpPr>
        <p:spPr/>
        <p:txBody>
          <a:bodyPr/>
          <a:lstStyle/>
          <a:p>
            <a:pPr>
              <a:defRPr/>
            </a:pPr>
            <a:r>
              <a:rPr lang="en-GB" dirty="0"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51</a:t>
            </a:fld>
            <a:endParaRPr lang="en-GB" dirty="0"/>
          </a:p>
        </p:txBody>
      </p:sp>
    </p:spTree>
    <p:extLst>
      <p:ext uri="{BB962C8B-B14F-4D97-AF65-F5344CB8AC3E}">
        <p14:creationId xmlns:p14="http://schemas.microsoft.com/office/powerpoint/2010/main" val="33466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5</a:t>
            </a:fld>
            <a:endParaRPr lang="en-GB" dirty="0"/>
          </a:p>
        </p:txBody>
      </p:sp>
    </p:spTree>
    <p:extLst>
      <p:ext uri="{BB962C8B-B14F-4D97-AF65-F5344CB8AC3E}">
        <p14:creationId xmlns:p14="http://schemas.microsoft.com/office/powerpoint/2010/main" val="268822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7</a:t>
            </a:fld>
            <a:endParaRPr lang="en-GB" dirty="0"/>
          </a:p>
        </p:txBody>
      </p:sp>
    </p:spTree>
    <p:extLst>
      <p:ext uri="{BB962C8B-B14F-4D97-AF65-F5344CB8AC3E}">
        <p14:creationId xmlns:p14="http://schemas.microsoft.com/office/powerpoint/2010/main" val="384299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8</a:t>
            </a:fld>
            <a:endParaRPr lang="en-GB" dirty="0"/>
          </a:p>
        </p:txBody>
      </p:sp>
    </p:spTree>
    <p:extLst>
      <p:ext uri="{BB962C8B-B14F-4D97-AF65-F5344CB8AC3E}">
        <p14:creationId xmlns:p14="http://schemas.microsoft.com/office/powerpoint/2010/main" val="393950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D7C53-E211-44CB-8932-8240458409DF}" type="slidenum">
              <a:rPr lang="en-GB" smtClean="0"/>
              <a:t>9</a:t>
            </a:fld>
            <a:endParaRPr lang="en-GB" dirty="0"/>
          </a:p>
        </p:txBody>
      </p:sp>
    </p:spTree>
    <p:extLst>
      <p:ext uri="{BB962C8B-B14F-4D97-AF65-F5344CB8AC3E}">
        <p14:creationId xmlns:p14="http://schemas.microsoft.com/office/powerpoint/2010/main" val="426503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Footer Placeholder 3"/>
          <p:cNvSpPr>
            <a:spLocks noGrp="1"/>
          </p:cNvSpPr>
          <p:nvPr>
            <p:ph type="ftr" sz="quarter" idx="10"/>
          </p:nvPr>
        </p:nvSpPr>
        <p:spPr/>
        <p:txBody>
          <a:bodyPr/>
          <a:lstStyle/>
          <a:p>
            <a:pPr>
              <a:defRPr/>
            </a:pPr>
            <a:r>
              <a:rPr lang="en-GB" dirty="0" smtClean="0">
                <a:solidFill>
                  <a:prstClr val="black"/>
                </a:solidFill>
              </a:rPr>
              <a:t>www.rip.org.uk</a:t>
            </a:r>
            <a:endParaRPr lang="en-GB" dirty="0">
              <a:solidFill>
                <a:prstClr val="black"/>
              </a:solidFill>
            </a:endParaRPr>
          </a:p>
        </p:txBody>
      </p:sp>
    </p:spTree>
    <p:extLst>
      <p:ext uri="{BB962C8B-B14F-4D97-AF65-F5344CB8AC3E}">
        <p14:creationId xmlns:p14="http://schemas.microsoft.com/office/powerpoint/2010/main" val="124084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1C5C9FE9-8E8A-4237-A028-0547BDB48ABA}" type="slidenum">
              <a:rPr lang="en-GB" smtClean="0"/>
              <a:pPr/>
              <a:t>‹#›</a:t>
            </a:fld>
            <a:endParaRPr lang="en-GB" dirty="0"/>
          </a:p>
        </p:txBody>
      </p:sp>
      <p:sp>
        <p:nvSpPr>
          <p:cNvPr id="5" name="Text Placeholder 4"/>
          <p:cNvSpPr>
            <a:spLocks noGrp="1"/>
          </p:cNvSpPr>
          <p:nvPr>
            <p:ph type="body" sz="quarter" idx="11"/>
          </p:nvPr>
        </p:nvSpPr>
        <p:spPr>
          <a:xfrm>
            <a:off x="271463" y="2786063"/>
            <a:ext cx="4300537" cy="1506537"/>
          </a:xfrm>
        </p:spPr>
        <p:txBody>
          <a:bodyPr/>
          <a:lstStyle>
            <a:lvl1pPr marL="0" indent="0">
              <a:buFontTx/>
              <a:buNone/>
              <a:defRPr/>
            </a:lvl1pPr>
          </a:lstStyle>
          <a:p>
            <a:pPr lvl="0"/>
            <a:r>
              <a:rPr lang="en-US" dirty="0" smtClean="0"/>
              <a:t>Click to edit Master text styles</a:t>
            </a:r>
          </a:p>
        </p:txBody>
      </p:sp>
    </p:spTree>
    <p:extLst>
      <p:ext uri="{BB962C8B-B14F-4D97-AF65-F5344CB8AC3E}">
        <p14:creationId xmlns:p14="http://schemas.microsoft.com/office/powerpoint/2010/main" val="33220892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013" y="1003667"/>
            <a:ext cx="8663054" cy="1066800"/>
          </a:xfrm>
          <a:prstGeom prst="rect">
            <a:avLst/>
          </a:prstGeom>
        </p:spPr>
        <p:txBody>
          <a:bodyPr/>
          <a:lstStyle/>
          <a:p>
            <a:r>
              <a:rPr lang="en-US" dirty="0" smtClean="0"/>
              <a:t>Click to edit Master title style</a:t>
            </a:r>
            <a:endParaRPr lang="en-GB" dirty="0"/>
          </a:p>
        </p:txBody>
      </p:sp>
      <p:sp>
        <p:nvSpPr>
          <p:cNvPr id="5" name="Slide Number Placeholder 1"/>
          <p:cNvSpPr>
            <a:spLocks noGrp="1"/>
          </p:cNvSpPr>
          <p:nvPr>
            <p:ph type="sldNum" sz="quarter" idx="4"/>
          </p:nvPr>
        </p:nvSpPr>
        <p:spPr>
          <a:xfrm>
            <a:off x="6771314" y="63395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332558084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4DDBA-4DB6-4081-A0A5-A04F90D242CF}"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44741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762924" y="6413700"/>
            <a:ext cx="2133600" cy="365125"/>
          </a:xfrm>
        </p:spPr>
        <p:txBody>
          <a:bodyPr/>
          <a:lstStyle/>
          <a:p>
            <a:fld id="{B230FB2D-6228-4E21-8EA4-AF43349A18F4}" type="slidenum">
              <a:rPr lang="en-GB" smtClean="0"/>
              <a:pPr/>
              <a:t>‹#›</a:t>
            </a:fld>
            <a:endParaRPr lang="en-GB" dirty="0"/>
          </a:p>
        </p:txBody>
      </p:sp>
      <p:sp>
        <p:nvSpPr>
          <p:cNvPr id="6" name="Rectangle 6"/>
          <p:cNvSpPr>
            <a:spLocks noGrp="1" noChangeArrowheads="1"/>
          </p:cNvSpPr>
          <p:nvPr>
            <p:ph type="title"/>
          </p:nvPr>
        </p:nvSpPr>
        <p:spPr bwMode="auto">
          <a:xfrm>
            <a:off x="198736" y="1304818"/>
            <a:ext cx="8655226" cy="85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Workshop title slide only </a:t>
            </a:r>
            <a:endParaRPr lang="en-GB" dirty="0" smtClean="0"/>
          </a:p>
        </p:txBody>
      </p:sp>
      <p:sp>
        <p:nvSpPr>
          <p:cNvPr id="7" name="Rectangle 7"/>
          <p:cNvSpPr>
            <a:spLocks noGrp="1" noChangeArrowheads="1"/>
          </p:cNvSpPr>
          <p:nvPr>
            <p:ph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E64135"/>
              </a:buClr>
              <a:buFont typeface="Verdana" panose="020B0604030504040204" pitchFamily="34" charset="0"/>
              <a:buChar char="›"/>
              <a:defRPr/>
            </a:lvl1pPr>
            <a:lvl2pPr marL="628650" indent="-268288">
              <a:buClr>
                <a:srgbClr val="E64135"/>
              </a:buClr>
              <a:buFont typeface="Verdana" panose="020B0604030504040204" pitchFamily="34" charset="0"/>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7800181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0352" y="810126"/>
            <a:ext cx="7995080" cy="962526"/>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72295" y="1764631"/>
            <a:ext cx="3924300" cy="4309501"/>
          </a:xfrm>
        </p:spPr>
        <p:txBody>
          <a:bodyPr/>
          <a:lstStyle>
            <a:lvl1pPr>
              <a:defRPr sz="2400" baseline="0">
                <a:solidFill>
                  <a:schemeClr val="tx1"/>
                </a:solidFill>
              </a:defRPr>
            </a:lvl1pPr>
            <a:lvl2pPr>
              <a:defRPr sz="2000" baseline="0">
                <a:solidFill>
                  <a:schemeClr val="tx1"/>
                </a:solidFill>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242658" y="1764632"/>
            <a:ext cx="3924300" cy="4301481"/>
          </a:xfrm>
        </p:spPr>
        <p:txBody>
          <a:bodyPr/>
          <a:lstStyle>
            <a:lvl1pPr>
              <a:defRPr sz="2400" baseline="0">
                <a:solidFill>
                  <a:schemeClr val="tx1"/>
                </a:solidFill>
              </a:defRPr>
            </a:lvl1pPr>
            <a:lvl2pPr>
              <a:defRPr sz="2000" baseline="0">
                <a:solidFill>
                  <a:schemeClr val="tx1"/>
                </a:solidFill>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12262537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4DDBA-4DB6-4081-A0A5-A04F90D242CF}" type="slidenum">
              <a:rPr lang="en-GB" smtClean="0"/>
              <a:pPr/>
              <a:t>‹#›</a:t>
            </a:fld>
            <a:endParaRPr lang="en-GB" dirty="0"/>
          </a:p>
        </p:txBody>
      </p:sp>
    </p:spTree>
    <p:extLst>
      <p:ext uri="{BB962C8B-B14F-4D97-AF65-F5344CB8AC3E}">
        <p14:creationId xmlns:p14="http://schemas.microsoft.com/office/powerpoint/2010/main" val="323114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228" y="805955"/>
            <a:ext cx="7993139" cy="1066800"/>
          </a:xfrm>
        </p:spPr>
        <p:txBody>
          <a:bodyPr/>
          <a:lstStyle/>
          <a:p>
            <a:r>
              <a:rPr lang="en-US" dirty="0" smtClean="0"/>
              <a:t>Click to edit Master title style</a:t>
            </a:r>
            <a:endParaRPr lang="en-GB" dirty="0"/>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26020827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C7C57C17-F37E-42FD-8E78-762D99B5EA06}" type="slidenum">
              <a:rPr lang="en-GB" smtClean="0"/>
              <a:t>‹#›</a:t>
            </a:fld>
            <a:endParaRPr lang="en-GB" dirty="0"/>
          </a:p>
        </p:txBody>
      </p:sp>
    </p:spTree>
    <p:extLst>
      <p:ext uri="{BB962C8B-B14F-4D97-AF65-F5344CB8AC3E}">
        <p14:creationId xmlns:p14="http://schemas.microsoft.com/office/powerpoint/2010/main" val="191066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C71121FC-3DAF-4583-91B4-AF56FBE35C01}" type="slidenum">
              <a:rPr lang="en-GB" smtClean="0"/>
              <a:t>‹#›</a:t>
            </a:fld>
            <a:endParaRPr lang="en-GB" dirty="0"/>
          </a:p>
        </p:txBody>
      </p:sp>
    </p:spTree>
    <p:extLst>
      <p:ext uri="{BB962C8B-B14F-4D97-AF65-F5344CB8AC3E}">
        <p14:creationId xmlns:p14="http://schemas.microsoft.com/office/powerpoint/2010/main" val="77766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660" y="1001963"/>
            <a:ext cx="8688339" cy="1133605"/>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7701" y="2173494"/>
            <a:ext cx="8663832" cy="4111614"/>
          </a:xfrm>
          <a:prstGeom prst="rect">
            <a:avLst/>
          </a:prstGeom>
        </p:spPr>
        <p:txBody>
          <a:bodyPr/>
          <a:lstStyle>
            <a:lvl1pPr>
              <a:spcAft>
                <a:spcPts val="600"/>
              </a:spcAft>
              <a:defRPr baseline="0">
                <a:solidFill>
                  <a:schemeClr val="tx1"/>
                </a:solidFill>
              </a:defRPr>
            </a:lvl1pPr>
            <a:lvl2pPr marL="703262" indent="-342900">
              <a:buClr>
                <a:srgbClr val="E64135"/>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199950647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242922" y="2054622"/>
            <a:ext cx="4049678" cy="4309501"/>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817534" y="2066527"/>
            <a:ext cx="4055542" cy="4301481"/>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298941994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209010" y="1323145"/>
            <a:ext cx="8655226" cy="690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Workshop title slide only </a:t>
            </a:r>
            <a:endParaRPr lang="en-GB" dirty="0" smtClean="0"/>
          </a:p>
        </p:txBody>
      </p:sp>
      <p:sp>
        <p:nvSpPr>
          <p:cNvPr id="1028" name="Rectangle 7"/>
          <p:cNvSpPr>
            <a:spLocks noGrp="1" noChangeArrowheads="1"/>
          </p:cNvSpPr>
          <p:nvPr>
            <p:ph type="body"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2" name="Slide Number Placeholder 1"/>
          <p:cNvSpPr>
            <a:spLocks noGrp="1"/>
          </p:cNvSpPr>
          <p:nvPr>
            <p:ph type="sldNum" sz="quarter" idx="4"/>
          </p:nvPr>
        </p:nvSpPr>
        <p:spPr>
          <a:xfrm>
            <a:off x="6754535" y="6413700"/>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pic>
        <p:nvPicPr>
          <p:cNvPr id="7" name="Picture 4" descr="image.png"/>
          <p:cNvPicPr>
            <a:picLocks noChangeAspect="1"/>
          </p:cNvPicPr>
          <p:nvPr userDrawn="1"/>
        </p:nvPicPr>
        <p:blipFill>
          <a:blip r:embed="rId9" cstate="print">
            <a:extLst>
              <a:ext uri="{28A0092B-C50C-407E-A947-70E740481C1C}">
                <a14:useLocalDpi xmlns:a14="http://schemas.microsoft.com/office/drawing/2010/main" val="0"/>
              </a:ext>
            </a:extLst>
          </a:blip>
          <a:srcRect l="6786" t="19238" r="58356" b="66856"/>
          <a:stretch>
            <a:fillRect/>
          </a:stretch>
        </p:blipFill>
        <p:spPr bwMode="auto">
          <a:xfrm>
            <a:off x="289613" y="6223803"/>
            <a:ext cx="1447525" cy="379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89613" y="153363"/>
            <a:ext cx="2073497" cy="86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26916"/>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5" r:id="rId7"/>
  </p:sldLayoutIdLst>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GB" sz="3200" b="1" baseline="0" dirty="0">
          <a:solidFill>
            <a:srgbClr val="E64135"/>
          </a:solidFill>
          <a:latin typeface="+mj-lt"/>
          <a:ea typeface="+mj-ea"/>
          <a:cs typeface="+mj-cs"/>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E64135"/>
        </a:buClr>
        <a:buSzPct val="70000"/>
        <a:buFont typeface="Verdana" panose="020B0604030504040204" pitchFamily="34" charset="0"/>
        <a:buChar char="›"/>
        <a:defRPr sz="2400">
          <a:solidFill>
            <a:schemeClr val="tx1"/>
          </a:solidFill>
          <a:latin typeface="+mn-lt"/>
          <a:ea typeface="+mn-ea"/>
          <a:cs typeface="+mn-cs"/>
        </a:defRPr>
      </a:lvl1pPr>
      <a:lvl2pPr marL="628650" indent="-268288" algn="l" rtl="0" eaLnBrk="1" fontAlgn="base" hangingPunct="1">
        <a:spcBef>
          <a:spcPct val="20000"/>
        </a:spcBef>
        <a:spcAft>
          <a:spcPct val="0"/>
        </a:spcAft>
        <a:buClr>
          <a:srgbClr val="E64135"/>
        </a:buClr>
        <a:buSzPct val="60000"/>
        <a:buFont typeface="Verdana" panose="020B060403050404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771313" y="6347961"/>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sp>
        <p:nvSpPr>
          <p:cNvPr id="8" name="Rectangle 6"/>
          <p:cNvSpPr>
            <a:spLocks noGrp="1" noChangeArrowheads="1"/>
          </p:cNvSpPr>
          <p:nvPr>
            <p:ph type="title"/>
          </p:nvPr>
        </p:nvSpPr>
        <p:spPr bwMode="auto">
          <a:xfrm>
            <a:off x="198735" y="1010615"/>
            <a:ext cx="869973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Presentation slides</a:t>
            </a:r>
            <a:endParaRPr lang="en-GB" dirty="0" smtClean="0"/>
          </a:p>
        </p:txBody>
      </p:sp>
      <p:sp>
        <p:nvSpPr>
          <p:cNvPr id="9" name="Rectangle 7"/>
          <p:cNvSpPr>
            <a:spLocks noGrp="1" noChangeArrowheads="1"/>
          </p:cNvSpPr>
          <p:nvPr>
            <p:ph type="body" idx="1"/>
          </p:nvPr>
        </p:nvSpPr>
        <p:spPr bwMode="auto">
          <a:xfrm>
            <a:off x="222020" y="2113007"/>
            <a:ext cx="8650653" cy="4039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pic>
        <p:nvPicPr>
          <p:cNvPr id="6"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34289" y="146281"/>
            <a:ext cx="1408689" cy="59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06512"/>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6" r:id="rId4"/>
  </p:sldLayoutIdLst>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GB" sz="3200" b="1" dirty="0">
          <a:solidFill>
            <a:srgbClr val="E64135"/>
          </a:solidFill>
          <a:latin typeface="+mj-lt"/>
          <a:ea typeface="+mj-ea"/>
          <a:cs typeface="+mj-cs"/>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E64135"/>
        </a:buClr>
        <a:buSzPct val="70000"/>
        <a:buFont typeface="Verdana" panose="020B0604030504040204"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E64135"/>
        </a:buClr>
        <a:buSzPct val="60000"/>
        <a:buFont typeface="Verdana" panose="020B060403050404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bhWECoZAoi3PcM&amp;tbnid=P5BKXyDLqyj_LM:&amp;ved=0CAUQjRw&amp;url=http://movingtraditions.org/teen-brain-still-construction/&amp;ei=inmEU82tHI-LyASZpIC4Cg&amp;bvm=bv.67720277,d.ZWU&amp;psig=AFQjCNG4Wk7BleJcae2yLHDYUONCa6ulbQ&amp;ust=1401277185946948"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BwAefPTZEfA&amp;index=18&amp;list=PL89DA53E0793152BD"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69" y="1926772"/>
            <a:ext cx="8655226" cy="2161775"/>
          </a:xfrm>
        </p:spPr>
        <p:txBody>
          <a:bodyPr>
            <a:noAutofit/>
          </a:bodyPr>
          <a:lstStyle/>
          <a:p>
            <a:r>
              <a:rPr lang="en-US" sz="3600" i="1" dirty="0" smtClean="0"/>
              <a:t>Working with adolescent risk and resilience masterclass</a:t>
            </a:r>
            <a:r>
              <a:rPr lang="en-GB" sz="3600" b="1" dirty="0" smtClean="0"/>
              <a:t/>
            </a:r>
            <a:br>
              <a:rPr lang="en-GB" sz="3600" b="1" dirty="0" smtClean="0"/>
            </a:br>
            <a:r>
              <a:rPr lang="en-GB" sz="3600" b="1" dirty="0" smtClean="0"/>
              <a:t/>
            </a:r>
            <a:br>
              <a:rPr lang="en-GB" sz="3600" b="1" dirty="0" smtClean="0"/>
            </a:br>
            <a:endParaRPr lang="en-GB" sz="2800" dirty="0">
              <a:solidFill>
                <a:schemeClr val="bg1">
                  <a:lumMod val="50000"/>
                </a:schemeClr>
              </a:solidFill>
            </a:endParaRPr>
          </a:p>
        </p:txBody>
      </p:sp>
      <p:sp>
        <p:nvSpPr>
          <p:cNvPr id="3" name="Subtitle 2"/>
          <p:cNvSpPr>
            <a:spLocks noGrp="1"/>
          </p:cNvSpPr>
          <p:nvPr>
            <p:ph type="body" sz="quarter" idx="11"/>
          </p:nvPr>
        </p:nvSpPr>
        <p:spPr>
          <a:xfrm>
            <a:off x="168669" y="4368499"/>
            <a:ext cx="4300537" cy="1506537"/>
          </a:xfrm>
        </p:spPr>
        <p:txBody>
          <a:bodyPr>
            <a:normAutofit/>
          </a:bodyPr>
          <a:lstStyle/>
          <a:p>
            <a:pPr algn="l"/>
            <a:r>
              <a:rPr lang="en-GB" sz="2400" dirty="0" smtClean="0">
                <a:solidFill>
                  <a:schemeClr val="tx1"/>
                </a:solidFill>
              </a:rPr>
              <a:t>Dez Holmes</a:t>
            </a:r>
          </a:p>
          <a:p>
            <a:pPr algn="l"/>
            <a:r>
              <a:rPr lang="en-GB" sz="2400" dirty="0" smtClean="0">
                <a:solidFill>
                  <a:schemeClr val="tx1"/>
                </a:solidFill>
              </a:rPr>
              <a:t>Director</a:t>
            </a:r>
          </a:p>
          <a:p>
            <a:pPr algn="l"/>
            <a:r>
              <a:rPr lang="en-GB" sz="2400" dirty="0" smtClean="0">
                <a:solidFill>
                  <a:schemeClr val="tx1"/>
                </a:solidFill>
              </a:rPr>
              <a:t>Research in Practice</a:t>
            </a:r>
            <a:endParaRPr lang="en-GB" sz="2400" dirty="0">
              <a:solidFill>
                <a:schemeClr val="tx1"/>
              </a:solidFill>
            </a:endParaRPr>
          </a:p>
        </p:txBody>
      </p:sp>
      <p:sp>
        <p:nvSpPr>
          <p:cNvPr id="5" name="Slide Number Placeholder 4"/>
          <p:cNvSpPr>
            <a:spLocks noGrp="1"/>
          </p:cNvSpPr>
          <p:nvPr>
            <p:ph type="sldNum" sz="quarter" idx="10"/>
          </p:nvPr>
        </p:nvSpPr>
        <p:spPr/>
        <p:txBody>
          <a:bodyPr/>
          <a:lstStyle/>
          <a:p>
            <a:fld id="{1C5C9FE9-8E8A-4237-A028-0547BDB48ABA}" type="slidenum">
              <a:rPr lang="en-GB" smtClean="0"/>
              <a:pPr/>
              <a:t>1</a:t>
            </a:fld>
            <a:endParaRPr lang="en-GB" dirty="0"/>
          </a:p>
        </p:txBody>
      </p:sp>
    </p:spTree>
    <p:extLst>
      <p:ext uri="{BB962C8B-B14F-4D97-AF65-F5344CB8AC3E}">
        <p14:creationId xmlns:p14="http://schemas.microsoft.com/office/powerpoint/2010/main" val="11051362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14699" y="3621268"/>
            <a:ext cx="3065868" cy="400110"/>
          </a:xfrm>
          <a:prstGeom prst="rect">
            <a:avLst/>
          </a:prstGeom>
          <a:noFill/>
        </p:spPr>
        <p:txBody>
          <a:bodyPr wrap="square" rtlCol="0">
            <a:spAutoFit/>
          </a:bodyPr>
          <a:lstStyle/>
          <a:p>
            <a:r>
              <a:rPr lang="en-US" sz="2000" dirty="0" smtClean="0">
                <a:solidFill>
                  <a:schemeClr val="bg1">
                    <a:lumMod val="50000"/>
                  </a:schemeClr>
                </a:solidFill>
                <a:latin typeface="Verdana"/>
              </a:rPr>
              <a:t>(Howe </a:t>
            </a:r>
            <a:r>
              <a:rPr lang="en-US" sz="2000" i="1" dirty="0" smtClean="0">
                <a:solidFill>
                  <a:schemeClr val="bg1">
                    <a:lumMod val="50000"/>
                  </a:schemeClr>
                </a:solidFill>
                <a:latin typeface="Verdana"/>
              </a:rPr>
              <a:t>et al</a:t>
            </a:r>
            <a:r>
              <a:rPr lang="en-US" sz="2000" dirty="0" smtClean="0">
                <a:solidFill>
                  <a:schemeClr val="bg1">
                    <a:lumMod val="50000"/>
                  </a:schemeClr>
                </a:solidFill>
                <a:latin typeface="Verdana"/>
              </a:rPr>
              <a:t>, 1999)</a:t>
            </a:r>
            <a:endParaRPr lang="en-GB" sz="2000" dirty="0">
              <a:solidFill>
                <a:schemeClr val="bg1">
                  <a:lumMod val="50000"/>
                </a:schemeClr>
              </a:solidFill>
              <a:latin typeface="Verdana"/>
            </a:endParaRPr>
          </a:p>
        </p:txBody>
      </p:sp>
      <p:sp>
        <p:nvSpPr>
          <p:cNvPr id="4" name="Rounded Rectangular Callout 3"/>
          <p:cNvSpPr/>
          <p:nvPr/>
        </p:nvSpPr>
        <p:spPr bwMode="auto">
          <a:xfrm>
            <a:off x="232009" y="1527220"/>
            <a:ext cx="8652681" cy="1945679"/>
          </a:xfrm>
          <a:prstGeom prst="wedgeRoundRectCallout">
            <a:avLst>
              <a:gd name="adj1" fmla="val -3641"/>
              <a:gd name="adj2" fmla="val 67058"/>
              <a:gd name="adj3" fmla="val 16667"/>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r>
              <a:rPr lang="en-GB" sz="2200" i="1" dirty="0" smtClean="0">
                <a:solidFill>
                  <a:srgbClr val="000000"/>
                </a:solidFill>
                <a:latin typeface="Verdana"/>
              </a:rPr>
              <a:t>So it is in relationships with other people that one learns </a:t>
            </a:r>
            <a:br>
              <a:rPr lang="en-GB" sz="2200" i="1" dirty="0" smtClean="0">
                <a:solidFill>
                  <a:srgbClr val="000000"/>
                </a:solidFill>
                <a:latin typeface="Verdana"/>
              </a:rPr>
            </a:br>
            <a:r>
              <a:rPr lang="en-GB" sz="2200" i="1" dirty="0" smtClean="0">
                <a:solidFill>
                  <a:srgbClr val="000000"/>
                </a:solidFill>
                <a:latin typeface="Verdana"/>
              </a:rPr>
              <a:t>to understand oneself. And by understanding one’s self, </a:t>
            </a:r>
            <a:br>
              <a:rPr lang="en-GB" sz="2200" i="1" dirty="0" smtClean="0">
                <a:solidFill>
                  <a:srgbClr val="000000"/>
                </a:solidFill>
                <a:latin typeface="Verdana"/>
              </a:rPr>
            </a:br>
            <a:r>
              <a:rPr lang="en-GB" sz="2200" i="1" dirty="0" smtClean="0">
                <a:solidFill>
                  <a:srgbClr val="000000"/>
                </a:solidFill>
                <a:latin typeface="Verdana"/>
              </a:rPr>
              <a:t>one begins to understand other people. Thus the world of</a:t>
            </a:r>
            <a:br>
              <a:rPr lang="en-GB" sz="2200" i="1" dirty="0" smtClean="0">
                <a:solidFill>
                  <a:srgbClr val="000000"/>
                </a:solidFill>
                <a:latin typeface="Verdana"/>
              </a:rPr>
            </a:br>
            <a:r>
              <a:rPr lang="en-GB" sz="2200" i="1" dirty="0" smtClean="0">
                <a:solidFill>
                  <a:srgbClr val="000000"/>
                </a:solidFill>
                <a:latin typeface="Verdana"/>
              </a:rPr>
              <a:t>relationships is both the problem to be solved and the </a:t>
            </a:r>
            <a:br>
              <a:rPr lang="en-GB" sz="2200" i="1" dirty="0" smtClean="0">
                <a:solidFill>
                  <a:srgbClr val="000000"/>
                </a:solidFill>
                <a:latin typeface="Verdana"/>
              </a:rPr>
            </a:br>
            <a:r>
              <a:rPr lang="en-GB" sz="2200" i="1" dirty="0" smtClean="0">
                <a:solidFill>
                  <a:srgbClr val="000000"/>
                </a:solidFill>
                <a:latin typeface="Verdana"/>
              </a:rPr>
              <a:t>means to its solution. </a:t>
            </a:r>
          </a:p>
        </p:txBody>
      </p:sp>
      <p:sp>
        <p:nvSpPr>
          <p:cNvPr id="9" name="Rounded Rectangular Callout 8"/>
          <p:cNvSpPr/>
          <p:nvPr/>
        </p:nvSpPr>
        <p:spPr bwMode="auto">
          <a:xfrm>
            <a:off x="232010" y="4209589"/>
            <a:ext cx="8652682" cy="1935717"/>
          </a:xfrm>
          <a:prstGeom prst="wedgeRoundRectCallout">
            <a:avLst>
              <a:gd name="adj1" fmla="val -3641"/>
              <a:gd name="adj2" fmla="val 67058"/>
              <a:gd name="adj3" fmla="val 16667"/>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r>
              <a:rPr lang="en-GB" sz="2200" i="1" dirty="0" smtClean="0">
                <a:solidFill>
                  <a:srgbClr val="000000"/>
                </a:solidFill>
                <a:latin typeface="Verdana"/>
              </a:rPr>
              <a:t>To develop normally, a child requires progressively more </a:t>
            </a:r>
            <a:br>
              <a:rPr lang="en-GB" sz="2200" i="1" dirty="0" smtClean="0">
                <a:solidFill>
                  <a:srgbClr val="000000"/>
                </a:solidFill>
                <a:latin typeface="Verdana"/>
              </a:rPr>
            </a:br>
            <a:r>
              <a:rPr lang="en-GB" sz="2200" i="1" dirty="0" smtClean="0">
                <a:solidFill>
                  <a:srgbClr val="000000"/>
                </a:solidFill>
                <a:latin typeface="Verdana"/>
              </a:rPr>
              <a:t>complex joint activity with one or more adults who have</a:t>
            </a:r>
            <a:br>
              <a:rPr lang="en-GB" sz="2200" i="1" dirty="0" smtClean="0">
                <a:solidFill>
                  <a:srgbClr val="000000"/>
                </a:solidFill>
                <a:latin typeface="Verdana"/>
              </a:rPr>
            </a:br>
            <a:r>
              <a:rPr lang="en-GB" sz="2200" i="1" dirty="0" smtClean="0">
                <a:solidFill>
                  <a:srgbClr val="000000"/>
                </a:solidFill>
                <a:latin typeface="Verdana"/>
              </a:rPr>
              <a:t>an irrational emotional relationship with the child.</a:t>
            </a:r>
          </a:p>
          <a:p>
            <a:r>
              <a:rPr lang="en-GB" sz="2200" i="1" dirty="0" smtClean="0">
                <a:solidFill>
                  <a:srgbClr val="000000"/>
                </a:solidFill>
                <a:latin typeface="Verdana"/>
              </a:rPr>
              <a:t>Somebody’s got to be crazy about the kid. </a:t>
            </a:r>
          </a:p>
          <a:p>
            <a:pPr algn="r"/>
            <a:r>
              <a:rPr lang="en-GB" sz="2200" i="1" dirty="0" smtClean="0">
                <a:solidFill>
                  <a:srgbClr val="000000"/>
                </a:solidFill>
                <a:latin typeface="Verdana"/>
              </a:rPr>
              <a:t>That’s number one. First, last, and always.  </a:t>
            </a:r>
          </a:p>
        </p:txBody>
      </p:sp>
      <p:sp>
        <p:nvSpPr>
          <p:cNvPr id="8" name="Rectangle 7"/>
          <p:cNvSpPr/>
          <p:nvPr/>
        </p:nvSpPr>
        <p:spPr>
          <a:xfrm>
            <a:off x="4314699" y="6257835"/>
            <a:ext cx="3232552" cy="400110"/>
          </a:xfrm>
          <a:prstGeom prst="rect">
            <a:avLst/>
          </a:prstGeom>
        </p:spPr>
        <p:txBody>
          <a:bodyPr wrap="none">
            <a:spAutoFit/>
          </a:bodyPr>
          <a:lstStyle/>
          <a:p>
            <a:pPr algn="r">
              <a:spcBef>
                <a:spcPts val="0"/>
              </a:spcBef>
              <a:spcAft>
                <a:spcPts val="0"/>
              </a:spcAft>
            </a:pPr>
            <a:r>
              <a:rPr lang="en-GB" sz="2000" dirty="0">
                <a:solidFill>
                  <a:schemeClr val="bg1">
                    <a:lumMod val="50000"/>
                  </a:schemeClr>
                </a:solidFill>
                <a:latin typeface="Verdana"/>
              </a:rPr>
              <a:t>(Bronfenbrenner, 1971)</a:t>
            </a:r>
          </a:p>
        </p:txBody>
      </p:sp>
      <p:sp>
        <p:nvSpPr>
          <p:cNvPr id="10" name="Title 1"/>
          <p:cNvSpPr>
            <a:spLocks noGrp="1"/>
          </p:cNvSpPr>
          <p:nvPr>
            <p:ph type="title"/>
          </p:nvPr>
        </p:nvSpPr>
        <p:spPr>
          <a:xfrm>
            <a:off x="196353" y="797626"/>
            <a:ext cx="8688339" cy="1133605"/>
          </a:xfrm>
        </p:spPr>
        <p:txBody>
          <a:bodyPr/>
          <a:lstStyle/>
          <a:p>
            <a:r>
              <a:rPr lang="en-GB" dirty="0" smtClean="0"/>
              <a:t>It’s about relationships</a:t>
            </a:r>
            <a:endParaRPr lang="en-GB" dirty="0"/>
          </a:p>
        </p:txBody>
      </p:sp>
      <p:sp>
        <p:nvSpPr>
          <p:cNvPr id="2" name="Slide Number Placeholder 1"/>
          <p:cNvSpPr>
            <a:spLocks noGrp="1"/>
          </p:cNvSpPr>
          <p:nvPr>
            <p:ph type="sldNum" sz="quarter" idx="10"/>
          </p:nvPr>
        </p:nvSpPr>
        <p:spPr/>
        <p:txBody>
          <a:bodyPr/>
          <a:lstStyle/>
          <a:p>
            <a:fld id="{B230FB2D-6228-4E21-8EA4-AF43349A18F4}" type="slidenum">
              <a:rPr lang="en-GB" smtClean="0"/>
              <a:pPr/>
              <a:t>10</a:t>
            </a:fld>
            <a:endParaRPr lang="en-GB" dirty="0"/>
          </a:p>
        </p:txBody>
      </p:sp>
    </p:spTree>
    <p:extLst>
      <p:ext uri="{BB962C8B-B14F-4D97-AF65-F5344CB8AC3E}">
        <p14:creationId xmlns:p14="http://schemas.microsoft.com/office/powerpoint/2010/main" val="37498654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61" y="894387"/>
            <a:ext cx="8688339" cy="1133605"/>
          </a:xfrm>
        </p:spPr>
        <p:txBody>
          <a:bodyPr/>
          <a:lstStyle/>
          <a:p>
            <a:r>
              <a:rPr lang="en-GB" dirty="0" smtClean="0"/>
              <a:t>Attachment and adolescence </a:t>
            </a:r>
            <a:r>
              <a:rPr lang="en-GB" dirty="0" smtClean="0">
                <a:solidFill>
                  <a:schemeClr val="bg1">
                    <a:lumMod val="50000"/>
                  </a:schemeClr>
                </a:solidFill>
              </a:rPr>
              <a:t/>
            </a:r>
            <a:br>
              <a:rPr lang="en-GB" dirty="0" smtClean="0">
                <a:solidFill>
                  <a:schemeClr val="bg1">
                    <a:lumMod val="50000"/>
                  </a:schemeClr>
                </a:solidFill>
              </a:rPr>
            </a:br>
            <a:r>
              <a:rPr lang="en-GB" sz="2000" b="0" dirty="0" smtClean="0">
                <a:solidFill>
                  <a:schemeClr val="bg1">
                    <a:lumMod val="50000"/>
                  </a:schemeClr>
                </a:solidFill>
              </a:rPr>
              <a:t>(</a:t>
            </a:r>
            <a:r>
              <a:rPr lang="en-GB" sz="2000" b="0" dirty="0">
                <a:solidFill>
                  <a:schemeClr val="bg1">
                    <a:lumMod val="50000"/>
                  </a:schemeClr>
                </a:solidFill>
              </a:rPr>
              <a:t>Shemmings, 2011</a:t>
            </a:r>
            <a:r>
              <a:rPr lang="en-GB" sz="2000" b="0" dirty="0" smtClean="0">
                <a:solidFill>
                  <a:schemeClr val="bg1">
                    <a:lumMod val="50000"/>
                  </a:schemeClr>
                </a:solidFill>
              </a:rPr>
              <a:t>)</a:t>
            </a:r>
            <a:endParaRPr lang="en-GB" sz="2000" b="0" dirty="0">
              <a:solidFill>
                <a:schemeClr val="bg1">
                  <a:lumMod val="50000"/>
                </a:schemeClr>
              </a:solidFill>
            </a:endParaRPr>
          </a:p>
        </p:txBody>
      </p:sp>
      <p:sp>
        <p:nvSpPr>
          <p:cNvPr id="3" name="Content Placeholder 2"/>
          <p:cNvSpPr>
            <a:spLocks noGrp="1"/>
          </p:cNvSpPr>
          <p:nvPr>
            <p:ph idx="1"/>
          </p:nvPr>
        </p:nvSpPr>
        <p:spPr>
          <a:xfrm>
            <a:off x="201974" y="1963271"/>
            <a:ext cx="8663832" cy="3837744"/>
          </a:xfrm>
        </p:spPr>
        <p:txBody>
          <a:bodyPr/>
          <a:lstStyle/>
          <a:p>
            <a:pPr>
              <a:spcAft>
                <a:spcPts val="1200"/>
              </a:spcAft>
              <a:buClr>
                <a:schemeClr val="bg2"/>
              </a:buClr>
            </a:pPr>
            <a:r>
              <a:rPr lang="en-GB" sz="2300" dirty="0" smtClean="0"/>
              <a:t>Secure children are not dealt a ‘good hand’ at birth - they are given those cards by their primary carers.</a:t>
            </a:r>
          </a:p>
          <a:p>
            <a:pPr>
              <a:spcAft>
                <a:spcPts val="1200"/>
              </a:spcAft>
              <a:buClr>
                <a:schemeClr val="bg2"/>
              </a:buClr>
            </a:pPr>
            <a:r>
              <a:rPr lang="en-GB" sz="2300" dirty="0" smtClean="0"/>
              <a:t>Doesn’t mean that insecurely attached children are destined to a life of unhappiness, addiction and stress.</a:t>
            </a:r>
          </a:p>
          <a:p>
            <a:pPr>
              <a:spcAft>
                <a:spcPts val="1200"/>
              </a:spcAft>
              <a:buClr>
                <a:schemeClr val="bg2"/>
              </a:buClr>
            </a:pPr>
            <a:r>
              <a:rPr lang="en-GB" sz="2300" dirty="0" smtClean="0"/>
              <a:t>Close relationships of insecurely attached people can become strained and fractured - find it difficult to trust others and other people will find them hard to understand.</a:t>
            </a:r>
          </a:p>
          <a:p>
            <a:endParaRPr lang="en-GB" sz="2300" dirty="0" smtClean="0"/>
          </a:p>
          <a:p>
            <a:endParaRPr lang="en-GB" sz="2300" dirty="0" smtClean="0"/>
          </a:p>
          <a:p>
            <a:endParaRPr lang="en-GB" sz="23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11</a:t>
            </a:fld>
            <a:endParaRPr lang="en-GB" dirty="0"/>
          </a:p>
        </p:txBody>
      </p:sp>
    </p:spTree>
    <p:extLst>
      <p:ext uri="{BB962C8B-B14F-4D97-AF65-F5344CB8AC3E}">
        <p14:creationId xmlns:p14="http://schemas.microsoft.com/office/powerpoint/2010/main" val="31383291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54" y="880940"/>
            <a:ext cx="8688339" cy="1133605"/>
          </a:xfrm>
        </p:spPr>
        <p:txBody>
          <a:bodyPr/>
          <a:lstStyle/>
          <a:p>
            <a:r>
              <a:rPr lang="en-GB" dirty="0" smtClean="0"/>
              <a:t>Adolescence and disorganised attachment </a:t>
            </a:r>
            <a:r>
              <a:rPr lang="en-GB" sz="2000" b="0" dirty="0">
                <a:solidFill>
                  <a:schemeClr val="bg1">
                    <a:lumMod val="50000"/>
                  </a:schemeClr>
                </a:solidFill>
              </a:rPr>
              <a:t>(Shemmings, 2011)</a:t>
            </a:r>
            <a:r>
              <a:rPr lang="en-GB" dirty="0">
                <a:solidFill>
                  <a:srgbClr val="FFFFFF">
                    <a:lumMod val="65000"/>
                  </a:srgbClr>
                </a:solidFill>
              </a:rPr>
              <a:t/>
            </a:r>
            <a:br>
              <a:rPr lang="en-GB" dirty="0">
                <a:solidFill>
                  <a:srgbClr val="FFFFFF">
                    <a:lumMod val="65000"/>
                  </a:srgbClr>
                </a:solidFill>
              </a:rPr>
            </a:br>
            <a:endParaRPr lang="en-GB" dirty="0"/>
          </a:p>
        </p:txBody>
      </p:sp>
      <p:sp>
        <p:nvSpPr>
          <p:cNvPr id="3" name="Content Placeholder 2"/>
          <p:cNvSpPr>
            <a:spLocks noGrp="1"/>
          </p:cNvSpPr>
          <p:nvPr>
            <p:ph idx="1"/>
          </p:nvPr>
        </p:nvSpPr>
        <p:spPr>
          <a:xfrm>
            <a:off x="217701" y="1963271"/>
            <a:ext cx="8663832" cy="4321837"/>
          </a:xfrm>
        </p:spPr>
        <p:txBody>
          <a:bodyPr/>
          <a:lstStyle/>
          <a:p>
            <a:pPr>
              <a:spcBef>
                <a:spcPts val="0"/>
              </a:spcBef>
              <a:buClr>
                <a:schemeClr val="bg2"/>
              </a:buClr>
            </a:pPr>
            <a:r>
              <a:rPr lang="en-GB" sz="2200" dirty="0"/>
              <a:t>Children who have experienced abuse/neglect/ prolonged disorganised attachment (DA) = likely to find caring and supportive relationships frightening and perplexing – will tend to avoid them.</a:t>
            </a:r>
          </a:p>
          <a:p>
            <a:pPr>
              <a:spcBef>
                <a:spcPts val="0"/>
              </a:spcBef>
              <a:buClr>
                <a:schemeClr val="bg2"/>
              </a:buClr>
            </a:pPr>
            <a:r>
              <a:rPr lang="en-GB" sz="2200" dirty="0" smtClean="0"/>
              <a:t>DA </a:t>
            </a:r>
            <a:r>
              <a:rPr lang="en-GB" sz="2200" dirty="0"/>
              <a:t>in infancy can lead to dissociative symptoms in adolescence and early </a:t>
            </a:r>
            <a:r>
              <a:rPr lang="en-GB" sz="2200" dirty="0" smtClean="0"/>
              <a:t>adulthood, e.g.</a:t>
            </a:r>
          </a:p>
          <a:p>
            <a:pPr lvl="1">
              <a:spcBef>
                <a:spcPts val="0"/>
              </a:spcBef>
              <a:spcAft>
                <a:spcPts val="600"/>
              </a:spcAft>
              <a:buClr>
                <a:schemeClr val="bg2"/>
              </a:buClr>
              <a:buFont typeface="Verdana" panose="020B0604030504040204" pitchFamily="34" charset="0"/>
              <a:buChar char="›"/>
            </a:pPr>
            <a:r>
              <a:rPr lang="en-GB" sz="2200" dirty="0" smtClean="0"/>
              <a:t>severe </a:t>
            </a:r>
            <a:r>
              <a:rPr lang="en-GB" sz="2200" dirty="0"/>
              <a:t>panic </a:t>
            </a:r>
            <a:r>
              <a:rPr lang="en-GB" sz="2200" dirty="0" smtClean="0"/>
              <a:t>attacks</a:t>
            </a:r>
          </a:p>
          <a:p>
            <a:pPr lvl="1">
              <a:spcBef>
                <a:spcPts val="0"/>
              </a:spcBef>
              <a:spcAft>
                <a:spcPts val="600"/>
              </a:spcAft>
              <a:buClr>
                <a:schemeClr val="bg2"/>
              </a:buClr>
              <a:buFont typeface="Verdana" panose="020B0604030504040204" pitchFamily="34" charset="0"/>
              <a:buChar char="›"/>
            </a:pPr>
            <a:r>
              <a:rPr lang="en-GB" sz="2200" dirty="0" smtClean="0"/>
              <a:t>blanking </a:t>
            </a:r>
            <a:r>
              <a:rPr lang="en-GB" sz="2200" dirty="0"/>
              <a:t>out and difficulty remembering </a:t>
            </a:r>
            <a:r>
              <a:rPr lang="en-GB" sz="2200" dirty="0" smtClean="0"/>
              <a:t>events</a:t>
            </a:r>
          </a:p>
          <a:p>
            <a:pPr lvl="1">
              <a:spcBef>
                <a:spcPts val="0"/>
              </a:spcBef>
              <a:spcAft>
                <a:spcPts val="600"/>
              </a:spcAft>
              <a:buClr>
                <a:schemeClr val="bg2"/>
              </a:buClr>
              <a:buFont typeface="Verdana" panose="020B0604030504040204" pitchFamily="34" charset="0"/>
              <a:buChar char="›"/>
            </a:pPr>
            <a:r>
              <a:rPr lang="en-GB" sz="2200" dirty="0" smtClean="0"/>
              <a:t>an </a:t>
            </a:r>
            <a:r>
              <a:rPr lang="en-GB" sz="2200" dirty="0"/>
              <a:t>inability to keep intrusive thoughts/images out of one’s mind. </a:t>
            </a:r>
            <a:endParaRPr lang="en-GB" sz="2200" dirty="0" smtClean="0"/>
          </a:p>
          <a:p>
            <a:pPr>
              <a:spcBef>
                <a:spcPts val="0"/>
              </a:spcBef>
              <a:buClr>
                <a:schemeClr val="bg2"/>
              </a:buClr>
            </a:pPr>
            <a:r>
              <a:rPr lang="en-GB" sz="2200" dirty="0" smtClean="0"/>
              <a:t>Likely </a:t>
            </a:r>
            <a:r>
              <a:rPr lang="en-GB" sz="2200" dirty="0"/>
              <a:t>to do things to make adults reject them</a:t>
            </a:r>
            <a:r>
              <a:rPr lang="en-GB" sz="2200" dirty="0" smtClean="0"/>
              <a:t>.</a:t>
            </a:r>
          </a:p>
          <a:p>
            <a:pPr marL="0" indent="0">
              <a:spcBef>
                <a:spcPts val="0"/>
              </a:spcBef>
              <a:buNone/>
            </a:pPr>
            <a:endParaRPr lang="en-GB" sz="2200" dirty="0" smtClean="0"/>
          </a:p>
          <a:p>
            <a:pPr>
              <a:spcBef>
                <a:spcPts val="0"/>
              </a:spcBef>
            </a:pPr>
            <a:endParaRPr lang="en-GB" sz="2200" dirty="0"/>
          </a:p>
          <a:p>
            <a:pPr>
              <a:spcBef>
                <a:spcPts val="0"/>
              </a:spcBef>
            </a:pPr>
            <a:endParaRPr lang="en-GB" sz="22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12</a:t>
            </a:fld>
            <a:endParaRPr lang="en-GB" dirty="0"/>
          </a:p>
        </p:txBody>
      </p:sp>
    </p:spTree>
    <p:extLst>
      <p:ext uri="{BB962C8B-B14F-4D97-AF65-F5344CB8AC3E}">
        <p14:creationId xmlns:p14="http://schemas.microsoft.com/office/powerpoint/2010/main" val="33636849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Adolescent attachment</a:t>
            </a:r>
            <a:endParaRPr lang="en-GB" dirty="0"/>
          </a:p>
        </p:txBody>
      </p:sp>
      <p:sp>
        <p:nvSpPr>
          <p:cNvPr id="3" name="Content Placeholder 2"/>
          <p:cNvSpPr>
            <a:spLocks noGrp="1"/>
          </p:cNvSpPr>
          <p:nvPr>
            <p:ph idx="1"/>
          </p:nvPr>
        </p:nvSpPr>
        <p:spPr>
          <a:xfrm>
            <a:off x="1237129" y="2173494"/>
            <a:ext cx="6763871" cy="2869153"/>
          </a:xfrm>
        </p:spPr>
        <p:txBody>
          <a:bodyPr/>
          <a:lstStyle/>
          <a:p>
            <a:pPr marL="0" indent="0">
              <a:buNone/>
            </a:pPr>
            <a:r>
              <a:rPr lang="en-GB" sz="2500" i="1" kern="1200" dirty="0" smtClean="0">
                <a:latin typeface="Verdana" pitchFamily="34" charset="0"/>
                <a:ea typeface="Verdana" pitchFamily="34" charset="0"/>
                <a:cs typeface="Verdana" pitchFamily="34" charset="0"/>
              </a:rPr>
              <a:t>Research shows that attachment security in adolescence exerts precisely the same effect on development as it does in early childhood: a secure base fosters exploration and the development of cognitive, social and emotional competence.</a:t>
            </a:r>
            <a:endParaRPr lang="en-GB" sz="2500" i="1" dirty="0"/>
          </a:p>
        </p:txBody>
      </p:sp>
      <p:sp>
        <p:nvSpPr>
          <p:cNvPr id="4" name="Rectangle 3"/>
          <p:cNvSpPr/>
          <p:nvPr/>
        </p:nvSpPr>
        <p:spPr>
          <a:xfrm>
            <a:off x="4607719" y="5871320"/>
            <a:ext cx="3209661" cy="400110"/>
          </a:xfrm>
          <a:prstGeom prst="rect">
            <a:avLst/>
          </a:prstGeom>
        </p:spPr>
        <p:txBody>
          <a:bodyPr wrap="none">
            <a:spAutoFit/>
          </a:bodyPr>
          <a:lstStyle/>
          <a:p>
            <a:r>
              <a:rPr lang="en-GB" sz="2000" dirty="0">
                <a:solidFill>
                  <a:schemeClr val="bg1">
                    <a:lumMod val="50000"/>
                  </a:schemeClr>
                </a:solidFill>
                <a:latin typeface="Verdana"/>
              </a:rPr>
              <a:t>(Moretti </a:t>
            </a:r>
            <a:r>
              <a:rPr lang="en-GB" sz="2000" dirty="0" smtClean="0">
                <a:solidFill>
                  <a:schemeClr val="bg1">
                    <a:lumMod val="50000"/>
                  </a:schemeClr>
                </a:solidFill>
                <a:latin typeface="Verdana"/>
              </a:rPr>
              <a:t>&amp; </a:t>
            </a:r>
            <a:r>
              <a:rPr lang="en-GB" sz="2000" dirty="0">
                <a:solidFill>
                  <a:schemeClr val="bg1">
                    <a:lumMod val="50000"/>
                  </a:schemeClr>
                </a:solidFill>
                <a:latin typeface="Verdana"/>
              </a:rPr>
              <a:t>Peled, 2004)</a:t>
            </a:r>
          </a:p>
        </p:txBody>
      </p:sp>
      <p:sp>
        <p:nvSpPr>
          <p:cNvPr id="5" name="Rounded Rectangular Callout 4"/>
          <p:cNvSpPr/>
          <p:nvPr/>
        </p:nvSpPr>
        <p:spPr bwMode="auto">
          <a:xfrm>
            <a:off x="985838" y="1931332"/>
            <a:ext cx="7243762" cy="3371850"/>
          </a:xfrm>
          <a:prstGeom prst="wedgeRoundRectCallout">
            <a:avLst>
              <a:gd name="adj1" fmla="val -1109"/>
              <a:gd name="adj2" fmla="val 70757"/>
              <a:gd name="adj3" fmla="val 16667"/>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Slide Number Placeholder 5"/>
          <p:cNvSpPr>
            <a:spLocks noGrp="1"/>
          </p:cNvSpPr>
          <p:nvPr>
            <p:ph type="sldNum" sz="quarter" idx="10"/>
          </p:nvPr>
        </p:nvSpPr>
        <p:spPr/>
        <p:txBody>
          <a:bodyPr/>
          <a:lstStyle/>
          <a:p>
            <a:fld id="{B230FB2D-6228-4E21-8EA4-AF43349A18F4}" type="slidenum">
              <a:rPr lang="en-GB" smtClean="0"/>
              <a:pPr/>
              <a:t>13</a:t>
            </a:fld>
            <a:endParaRPr lang="en-GB" dirty="0"/>
          </a:p>
        </p:txBody>
      </p:sp>
    </p:spTree>
    <p:extLst>
      <p:ext uri="{BB962C8B-B14F-4D97-AF65-F5344CB8AC3E}">
        <p14:creationId xmlns:p14="http://schemas.microsoft.com/office/powerpoint/2010/main" val="35374746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smtClean="0"/>
              <a:t>Reflecting on adolescent attachment</a:t>
            </a:r>
            <a:endParaRPr lang="en-GB" dirty="0"/>
          </a:p>
        </p:txBody>
      </p:sp>
      <p:sp>
        <p:nvSpPr>
          <p:cNvPr id="3" name="Content Placeholder 2"/>
          <p:cNvSpPr>
            <a:spLocks noGrp="1"/>
          </p:cNvSpPr>
          <p:nvPr>
            <p:ph idx="1"/>
          </p:nvPr>
        </p:nvSpPr>
        <p:spPr>
          <a:xfrm>
            <a:off x="205848" y="1716294"/>
            <a:ext cx="8663832" cy="4111614"/>
          </a:xfrm>
        </p:spPr>
        <p:txBody>
          <a:bodyPr/>
          <a:lstStyle/>
          <a:p>
            <a:pPr marL="0" indent="0">
              <a:spcAft>
                <a:spcPts val="1200"/>
              </a:spcAft>
              <a:buNone/>
            </a:pPr>
            <a:r>
              <a:rPr lang="en-GB" sz="2500" dirty="0" smtClean="0"/>
              <a:t>Thinking about what you know about </a:t>
            </a:r>
            <a:r>
              <a:rPr lang="en-GB" sz="2500" u="sng" dirty="0" smtClean="0"/>
              <a:t>attachment patterns</a:t>
            </a:r>
            <a:r>
              <a:rPr lang="en-GB" sz="2500" dirty="0" smtClean="0"/>
              <a:t>, and how these can present in adolescence:</a:t>
            </a:r>
          </a:p>
          <a:p>
            <a:pPr>
              <a:spcAft>
                <a:spcPts val="1200"/>
              </a:spcAft>
            </a:pPr>
            <a:r>
              <a:rPr lang="en-GB" sz="2500" dirty="0" smtClean="0"/>
              <a:t>Read/reflect on Jack’s story</a:t>
            </a:r>
          </a:p>
          <a:p>
            <a:pPr>
              <a:spcAft>
                <a:spcPts val="1200"/>
              </a:spcAft>
            </a:pPr>
            <a:r>
              <a:rPr lang="en-GB" sz="2500" dirty="0" smtClean="0"/>
              <a:t>How has the </a:t>
            </a:r>
            <a:r>
              <a:rPr lang="en-GB" sz="2500" dirty="0"/>
              <a:t>system responded – or not </a:t>
            </a:r>
            <a:r>
              <a:rPr lang="en-GB" sz="2500" dirty="0" smtClean="0"/>
              <a:t>– to Jack’s </a:t>
            </a:r>
            <a:r>
              <a:rPr lang="en-GB" sz="2500" dirty="0"/>
              <a:t>attachment needs</a:t>
            </a:r>
            <a:r>
              <a:rPr lang="en-GB" sz="2500" dirty="0" smtClean="0"/>
              <a:t>?</a:t>
            </a:r>
          </a:p>
          <a:p>
            <a:pPr>
              <a:spcAft>
                <a:spcPts val="1200"/>
              </a:spcAft>
            </a:pPr>
            <a:r>
              <a:rPr lang="en-GB" sz="2500" dirty="0" smtClean="0"/>
              <a:t>How could a more attachment-oriented local system respond to Jack?</a:t>
            </a: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1" y="4977246"/>
            <a:ext cx="1701324" cy="1701324"/>
          </a:xfrm>
          <a:prstGeom prst="rect">
            <a:avLst/>
          </a:prstGeom>
        </p:spPr>
      </p:pic>
      <p:sp>
        <p:nvSpPr>
          <p:cNvPr id="4" name="Slide Number Placeholder 3"/>
          <p:cNvSpPr>
            <a:spLocks noGrp="1"/>
          </p:cNvSpPr>
          <p:nvPr>
            <p:ph type="sldNum" sz="quarter" idx="10"/>
          </p:nvPr>
        </p:nvSpPr>
        <p:spPr/>
        <p:txBody>
          <a:bodyPr/>
          <a:lstStyle/>
          <a:p>
            <a:fld id="{B230FB2D-6228-4E21-8EA4-AF43349A18F4}" type="slidenum">
              <a:rPr lang="en-GB" smtClean="0"/>
              <a:pPr/>
              <a:t>14</a:t>
            </a:fld>
            <a:endParaRPr lang="en-GB" dirty="0"/>
          </a:p>
        </p:txBody>
      </p:sp>
    </p:spTree>
    <p:extLst>
      <p:ext uri="{BB962C8B-B14F-4D97-AF65-F5344CB8AC3E}">
        <p14:creationId xmlns:p14="http://schemas.microsoft.com/office/powerpoint/2010/main" val="37529799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Adolescent development </a:t>
            </a:r>
            <a:endParaRPr lang="en-GB" dirty="0"/>
          </a:p>
        </p:txBody>
      </p:sp>
      <p:sp>
        <p:nvSpPr>
          <p:cNvPr id="3" name="Content Placeholder 2"/>
          <p:cNvSpPr>
            <a:spLocks noGrp="1"/>
          </p:cNvSpPr>
          <p:nvPr>
            <p:ph idx="1"/>
          </p:nvPr>
        </p:nvSpPr>
        <p:spPr>
          <a:xfrm>
            <a:off x="217701" y="1607547"/>
            <a:ext cx="4192934" cy="4111614"/>
          </a:xfrm>
        </p:spPr>
        <p:txBody>
          <a:bodyPr/>
          <a:lstStyle/>
          <a:p>
            <a:pPr marL="0" indent="0">
              <a:spcBef>
                <a:spcPts val="0"/>
              </a:spcBef>
              <a:buNone/>
            </a:pPr>
            <a:r>
              <a:rPr lang="en-GB" sz="2100" b="1" kern="1200" dirty="0">
                <a:latin typeface="Verdana" pitchFamily="34" charset="0"/>
                <a:ea typeface="Verdana" pitchFamily="34" charset="0"/>
                <a:cs typeface="Verdana" pitchFamily="34" charset="0"/>
              </a:rPr>
              <a:t>The characteristics of transitions include:</a:t>
            </a:r>
          </a:p>
          <a:p>
            <a:pPr>
              <a:spcBef>
                <a:spcPts val="0"/>
              </a:spcBef>
              <a:buClr>
                <a:schemeClr val="bg2"/>
              </a:buClr>
            </a:pPr>
            <a:r>
              <a:rPr lang="en-GB" sz="2100" kern="1200" dirty="0">
                <a:latin typeface="Verdana" pitchFamily="34" charset="0"/>
                <a:ea typeface="Verdana" pitchFamily="34" charset="0"/>
                <a:cs typeface="Verdana" pitchFamily="34" charset="0"/>
              </a:rPr>
              <a:t>An eager anticipation of the </a:t>
            </a:r>
            <a:r>
              <a:rPr lang="en-GB" sz="2100" kern="1200" dirty="0" smtClean="0">
                <a:latin typeface="Verdana" pitchFamily="34" charset="0"/>
                <a:ea typeface="Verdana" pitchFamily="34" charset="0"/>
                <a:cs typeface="Verdana" pitchFamily="34" charset="0"/>
              </a:rPr>
              <a:t>future</a:t>
            </a:r>
          </a:p>
          <a:p>
            <a:pPr>
              <a:spcBef>
                <a:spcPts val="0"/>
              </a:spcBef>
              <a:buClr>
                <a:schemeClr val="bg2"/>
              </a:buClr>
            </a:pPr>
            <a:r>
              <a:rPr lang="en-GB" sz="2100" kern="1200" dirty="0" smtClean="0">
                <a:latin typeface="Verdana" pitchFamily="34" charset="0"/>
                <a:ea typeface="Verdana" pitchFamily="34" charset="0"/>
                <a:cs typeface="Verdana" pitchFamily="34" charset="0"/>
              </a:rPr>
              <a:t>A </a:t>
            </a:r>
            <a:r>
              <a:rPr lang="en-GB" sz="2100" kern="1200" dirty="0">
                <a:latin typeface="Verdana" pitchFamily="34" charset="0"/>
                <a:ea typeface="Verdana" pitchFamily="34" charset="0"/>
                <a:cs typeface="Verdana" pitchFamily="34" charset="0"/>
              </a:rPr>
              <a:t>sense of loss or regret for the stage that has been lost </a:t>
            </a:r>
            <a:endParaRPr lang="en-GB" sz="2100" kern="1200" dirty="0" smtClean="0">
              <a:latin typeface="Verdana" pitchFamily="34" charset="0"/>
              <a:ea typeface="Verdana" pitchFamily="34" charset="0"/>
              <a:cs typeface="Verdana" pitchFamily="34" charset="0"/>
            </a:endParaRPr>
          </a:p>
          <a:p>
            <a:pPr>
              <a:spcBef>
                <a:spcPts val="0"/>
              </a:spcBef>
              <a:buClr>
                <a:schemeClr val="bg2"/>
              </a:buClr>
            </a:pPr>
            <a:r>
              <a:rPr lang="en-GB" sz="2100" kern="1200" dirty="0" smtClean="0">
                <a:latin typeface="Verdana" pitchFamily="34" charset="0"/>
                <a:ea typeface="Verdana" pitchFamily="34" charset="0"/>
                <a:cs typeface="Verdana" pitchFamily="34" charset="0"/>
              </a:rPr>
              <a:t>A </a:t>
            </a:r>
            <a:r>
              <a:rPr lang="en-GB" sz="2100" kern="1200" dirty="0">
                <a:latin typeface="Verdana" pitchFamily="34" charset="0"/>
                <a:ea typeface="Verdana" pitchFamily="34" charset="0"/>
                <a:cs typeface="Verdana" pitchFamily="34" charset="0"/>
              </a:rPr>
              <a:t>sense of anxiety about what is unknown </a:t>
            </a:r>
            <a:endParaRPr lang="en-GB" sz="2100" kern="1200" dirty="0" smtClean="0">
              <a:latin typeface="Verdana" pitchFamily="34" charset="0"/>
              <a:ea typeface="Verdana" pitchFamily="34" charset="0"/>
              <a:cs typeface="Verdana" pitchFamily="34" charset="0"/>
            </a:endParaRPr>
          </a:p>
          <a:p>
            <a:pPr>
              <a:spcBef>
                <a:spcPts val="0"/>
              </a:spcBef>
              <a:buClr>
                <a:schemeClr val="bg2"/>
              </a:buClr>
            </a:pPr>
            <a:r>
              <a:rPr lang="en-GB" sz="2100" kern="1200" dirty="0" smtClean="0">
                <a:latin typeface="Verdana" pitchFamily="34" charset="0"/>
                <a:ea typeface="Verdana" pitchFamily="34" charset="0"/>
                <a:cs typeface="Verdana" pitchFamily="34" charset="0"/>
              </a:rPr>
              <a:t>A </a:t>
            </a:r>
            <a:r>
              <a:rPr lang="en-GB" sz="2100" kern="1200" dirty="0">
                <a:latin typeface="Verdana" pitchFamily="34" charset="0"/>
                <a:ea typeface="Verdana" pitchFamily="34" charset="0"/>
                <a:cs typeface="Verdana" pitchFamily="34" charset="0"/>
              </a:rPr>
              <a:t>major psychological readjustment </a:t>
            </a:r>
            <a:endParaRPr lang="en-GB" sz="2100" kern="1200" dirty="0" smtClean="0">
              <a:latin typeface="Verdana" pitchFamily="34" charset="0"/>
              <a:ea typeface="Verdana" pitchFamily="34" charset="0"/>
              <a:cs typeface="Verdana" pitchFamily="34" charset="0"/>
            </a:endParaRPr>
          </a:p>
          <a:p>
            <a:pPr>
              <a:spcBef>
                <a:spcPts val="0"/>
              </a:spcBef>
              <a:buClr>
                <a:schemeClr val="bg2"/>
              </a:buClr>
            </a:pPr>
            <a:r>
              <a:rPr lang="en-GB" sz="2100" kern="1200" dirty="0" smtClean="0">
                <a:latin typeface="Verdana" pitchFamily="34" charset="0"/>
                <a:ea typeface="Verdana" pitchFamily="34" charset="0"/>
                <a:cs typeface="Verdana" pitchFamily="34" charset="0"/>
              </a:rPr>
              <a:t>A </a:t>
            </a:r>
            <a:r>
              <a:rPr lang="en-GB" sz="2100" kern="1200" dirty="0">
                <a:latin typeface="Verdana" pitchFamily="34" charset="0"/>
                <a:ea typeface="Verdana" pitchFamily="34" charset="0"/>
                <a:cs typeface="Verdana" pitchFamily="34" charset="0"/>
              </a:rPr>
              <a:t>degree of ambiguity of status during the transition </a:t>
            </a:r>
            <a:endParaRPr lang="en-GB" sz="2100" kern="1200" dirty="0" smtClean="0">
              <a:latin typeface="Verdana" pitchFamily="34" charset="0"/>
              <a:ea typeface="Verdana" pitchFamily="34" charset="0"/>
              <a:cs typeface="Verdana" pitchFamily="34" charset="0"/>
            </a:endParaRPr>
          </a:p>
          <a:p>
            <a:pPr>
              <a:spcBef>
                <a:spcPts val="0"/>
              </a:spcBef>
              <a:buClr>
                <a:schemeClr val="bg2"/>
              </a:buClr>
            </a:pPr>
            <a:endParaRPr lang="en-GB" sz="2100" dirty="0"/>
          </a:p>
        </p:txBody>
      </p:sp>
      <p:sp>
        <p:nvSpPr>
          <p:cNvPr id="4" name="Rectangle 3"/>
          <p:cNvSpPr/>
          <p:nvPr/>
        </p:nvSpPr>
        <p:spPr>
          <a:xfrm>
            <a:off x="4600368" y="1641325"/>
            <a:ext cx="4409162" cy="4585871"/>
          </a:xfrm>
          <a:prstGeom prst="rect">
            <a:avLst/>
          </a:prstGeom>
        </p:spPr>
        <p:txBody>
          <a:bodyPr wrap="square">
            <a:spAutoFit/>
          </a:bodyPr>
          <a:lstStyle/>
          <a:p>
            <a:pPr>
              <a:spcAft>
                <a:spcPts val="600"/>
              </a:spcAft>
            </a:pPr>
            <a:r>
              <a:rPr lang="en-GB" sz="2100" b="1" dirty="0" smtClean="0">
                <a:latin typeface="+mj-lt"/>
              </a:rPr>
              <a:t>Key areas of development:</a:t>
            </a:r>
          </a:p>
          <a:p>
            <a:pPr marL="342900" indent="-342900">
              <a:spcAft>
                <a:spcPts val="600"/>
              </a:spcAft>
              <a:buClr>
                <a:schemeClr val="bg2"/>
              </a:buClr>
              <a:buFont typeface="Verdana" panose="020B0604030504040204" pitchFamily="34" charset="0"/>
              <a:buChar char="›"/>
            </a:pPr>
            <a:r>
              <a:rPr lang="en-GB" sz="2100" dirty="0" smtClean="0">
                <a:latin typeface="+mj-lt"/>
              </a:rPr>
              <a:t>Physical </a:t>
            </a:r>
            <a:r>
              <a:rPr lang="en-GB" sz="2100" dirty="0">
                <a:latin typeface="+mj-lt"/>
              </a:rPr>
              <a:t>development (puberty, brain development)</a:t>
            </a:r>
          </a:p>
          <a:p>
            <a:pPr marL="342900" indent="-342900">
              <a:spcAft>
                <a:spcPts val="600"/>
              </a:spcAft>
              <a:buClr>
                <a:schemeClr val="bg2"/>
              </a:buClr>
              <a:buFont typeface="Verdana" panose="020B0604030504040204" pitchFamily="34" charset="0"/>
              <a:buChar char="›"/>
            </a:pPr>
            <a:r>
              <a:rPr lang="en-GB" sz="2100" dirty="0">
                <a:latin typeface="+mj-lt"/>
              </a:rPr>
              <a:t>The role of the family</a:t>
            </a:r>
          </a:p>
          <a:p>
            <a:pPr marL="342900" indent="-342900">
              <a:spcAft>
                <a:spcPts val="600"/>
              </a:spcAft>
              <a:buClr>
                <a:schemeClr val="bg2"/>
              </a:buClr>
              <a:buFont typeface="Verdana" panose="020B0604030504040204" pitchFamily="34" charset="0"/>
              <a:buChar char="›"/>
            </a:pPr>
            <a:r>
              <a:rPr lang="en-GB" sz="2100" dirty="0">
                <a:latin typeface="+mj-lt"/>
              </a:rPr>
              <a:t>Identity</a:t>
            </a:r>
          </a:p>
          <a:p>
            <a:pPr marL="342900" indent="-342900">
              <a:spcAft>
                <a:spcPts val="600"/>
              </a:spcAft>
              <a:buClr>
                <a:schemeClr val="bg2"/>
              </a:buClr>
              <a:buFont typeface="Verdana" panose="020B0604030504040204" pitchFamily="34" charset="0"/>
              <a:buChar char="›"/>
            </a:pPr>
            <a:r>
              <a:rPr lang="en-GB" sz="2100" dirty="0">
                <a:latin typeface="+mj-lt"/>
              </a:rPr>
              <a:t>Peer relationships (risks and opportunities)</a:t>
            </a:r>
          </a:p>
          <a:p>
            <a:pPr marL="342900" indent="-342900">
              <a:spcAft>
                <a:spcPts val="600"/>
              </a:spcAft>
              <a:buClr>
                <a:schemeClr val="bg2"/>
              </a:buClr>
              <a:buFont typeface="Verdana" panose="020B0604030504040204" pitchFamily="34" charset="0"/>
              <a:buChar char="›"/>
            </a:pPr>
            <a:r>
              <a:rPr lang="en-GB" sz="2100" dirty="0">
                <a:latin typeface="+mj-lt"/>
              </a:rPr>
              <a:t>Health (and mental health)</a:t>
            </a:r>
          </a:p>
          <a:p>
            <a:pPr marL="0" indent="0">
              <a:spcAft>
                <a:spcPts val="600"/>
              </a:spcAft>
              <a:buNone/>
            </a:pPr>
            <a:endParaRPr lang="en-GB" sz="2100" dirty="0">
              <a:latin typeface="+mj-lt"/>
            </a:endParaRPr>
          </a:p>
          <a:p>
            <a:pPr>
              <a:spcAft>
                <a:spcPts val="600"/>
              </a:spcAft>
            </a:pPr>
            <a:endParaRPr lang="en-GB" sz="2100" dirty="0">
              <a:latin typeface="+mj-lt"/>
            </a:endParaRPr>
          </a:p>
          <a:p>
            <a:pPr>
              <a:spcAft>
                <a:spcPts val="600"/>
              </a:spcAft>
            </a:pPr>
            <a:endParaRPr lang="en-GB" sz="2100" dirty="0">
              <a:latin typeface="+mj-lt"/>
            </a:endParaRPr>
          </a:p>
        </p:txBody>
      </p:sp>
      <p:sp>
        <p:nvSpPr>
          <p:cNvPr id="6" name="Rectangle 5"/>
          <p:cNvSpPr/>
          <p:nvPr/>
        </p:nvSpPr>
        <p:spPr>
          <a:xfrm>
            <a:off x="6467499" y="5391436"/>
            <a:ext cx="2379176" cy="400110"/>
          </a:xfrm>
          <a:prstGeom prst="rect">
            <a:avLst/>
          </a:prstGeom>
        </p:spPr>
        <p:txBody>
          <a:bodyPr wrap="none">
            <a:spAutoFit/>
          </a:bodyPr>
          <a:lstStyle/>
          <a:p>
            <a:pPr marL="0" indent="0" algn="r">
              <a:spcBef>
                <a:spcPts val="0"/>
              </a:spcBef>
              <a:buClr>
                <a:schemeClr val="tx1"/>
              </a:buClr>
              <a:buNone/>
            </a:pPr>
            <a:r>
              <a:rPr lang="en-GB" sz="2000" dirty="0">
                <a:solidFill>
                  <a:schemeClr val="bg1">
                    <a:lumMod val="50000"/>
                  </a:schemeClr>
                </a:solidFill>
                <a:latin typeface="Verdana" pitchFamily="34" charset="0"/>
                <a:ea typeface="Verdana" pitchFamily="34" charset="0"/>
                <a:cs typeface="Verdana" pitchFamily="34" charset="0"/>
              </a:rPr>
              <a:t>(Coleman, 2014)</a:t>
            </a:r>
            <a:endParaRPr lang="en-GB" sz="2000" dirty="0">
              <a:solidFill>
                <a:schemeClr val="bg1">
                  <a:lumMod val="50000"/>
                </a:schemeClr>
              </a:solidFill>
            </a:endParaRPr>
          </a:p>
        </p:txBody>
      </p:sp>
      <p:sp>
        <p:nvSpPr>
          <p:cNvPr id="5" name="Slide Number Placeholder 4"/>
          <p:cNvSpPr>
            <a:spLocks noGrp="1"/>
          </p:cNvSpPr>
          <p:nvPr>
            <p:ph type="sldNum" sz="quarter" idx="10"/>
          </p:nvPr>
        </p:nvSpPr>
        <p:spPr/>
        <p:txBody>
          <a:bodyPr/>
          <a:lstStyle/>
          <a:p>
            <a:fld id="{B230FB2D-6228-4E21-8EA4-AF43349A18F4}" type="slidenum">
              <a:rPr lang="en-GB" smtClean="0"/>
              <a:pPr/>
              <a:t>15</a:t>
            </a:fld>
            <a:endParaRPr lang="en-GB" dirty="0"/>
          </a:p>
        </p:txBody>
      </p:sp>
    </p:spTree>
    <p:extLst>
      <p:ext uri="{BB962C8B-B14F-4D97-AF65-F5344CB8AC3E}">
        <p14:creationId xmlns:p14="http://schemas.microsoft.com/office/powerpoint/2010/main" val="3024128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ovingtraditions.org/wp-content/uploads/2013/09/Teen-Brain-jp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656" y="806578"/>
            <a:ext cx="7020157" cy="47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815443"/>
            <a:ext cx="7394028" cy="1015663"/>
          </a:xfrm>
          <a:prstGeom prst="rect">
            <a:avLst/>
          </a:prstGeom>
        </p:spPr>
        <p:txBody>
          <a:bodyPr wrap="square">
            <a:spAutoFit/>
          </a:bodyPr>
          <a:lstStyle/>
          <a:p>
            <a:r>
              <a:rPr lang="en-GB" sz="2000" dirty="0" smtClean="0">
                <a:solidFill>
                  <a:schemeClr val="bg1">
                    <a:lumMod val="50000"/>
                  </a:schemeClr>
                </a:solidFill>
                <a:latin typeface="+mj-lt"/>
              </a:rPr>
              <a:t>Image taken from: http</a:t>
            </a:r>
            <a:r>
              <a:rPr lang="en-GB" sz="2000" dirty="0">
                <a:solidFill>
                  <a:schemeClr val="bg1">
                    <a:lumMod val="50000"/>
                  </a:schemeClr>
                </a:solidFill>
                <a:latin typeface="+mj-lt"/>
              </a:rPr>
              <a:t>://ourvoiceteen.blogspot.co.uk/2012/06/my-teenage-brain-takes-that-as-insult.html</a:t>
            </a:r>
          </a:p>
        </p:txBody>
      </p:sp>
      <p:sp>
        <p:nvSpPr>
          <p:cNvPr id="2" name="Slide Number Placeholder 1"/>
          <p:cNvSpPr>
            <a:spLocks noGrp="1"/>
          </p:cNvSpPr>
          <p:nvPr>
            <p:ph type="sldNum" sz="quarter" idx="10"/>
          </p:nvPr>
        </p:nvSpPr>
        <p:spPr/>
        <p:txBody>
          <a:bodyPr/>
          <a:lstStyle/>
          <a:p>
            <a:fld id="{B230FB2D-6228-4E21-8EA4-AF43349A18F4}" type="slidenum">
              <a:rPr lang="en-GB" smtClean="0"/>
              <a:pPr/>
              <a:t>16</a:t>
            </a:fld>
            <a:endParaRPr lang="en-GB" dirty="0"/>
          </a:p>
        </p:txBody>
      </p:sp>
    </p:spTree>
    <p:extLst>
      <p:ext uri="{BB962C8B-B14F-4D97-AF65-F5344CB8AC3E}">
        <p14:creationId xmlns:p14="http://schemas.microsoft.com/office/powerpoint/2010/main" val="32542772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57" y="915142"/>
            <a:ext cx="8688339" cy="640000"/>
          </a:xfrm>
        </p:spPr>
        <p:txBody>
          <a:bodyPr/>
          <a:lstStyle/>
          <a:p>
            <a:r>
              <a:rPr lang="en-GB" dirty="0" smtClean="0"/>
              <a:t>Family relationships</a:t>
            </a:r>
            <a:endParaRPr lang="en-GB" dirty="0"/>
          </a:p>
        </p:txBody>
      </p:sp>
      <p:sp>
        <p:nvSpPr>
          <p:cNvPr id="3" name="Content Placeholder 2"/>
          <p:cNvSpPr>
            <a:spLocks noGrp="1"/>
          </p:cNvSpPr>
          <p:nvPr>
            <p:ph idx="1"/>
          </p:nvPr>
        </p:nvSpPr>
        <p:spPr>
          <a:xfrm>
            <a:off x="217701" y="1631577"/>
            <a:ext cx="8797962" cy="4653532"/>
          </a:xfrm>
        </p:spPr>
        <p:txBody>
          <a:bodyPr/>
          <a:lstStyle/>
          <a:p>
            <a:pPr>
              <a:spcBef>
                <a:spcPts val="0"/>
              </a:spcBef>
              <a:spcAft>
                <a:spcPts val="1200"/>
              </a:spcAft>
              <a:buClr>
                <a:schemeClr val="bg2"/>
              </a:buClr>
            </a:pPr>
            <a:r>
              <a:rPr lang="en-GB" sz="2300" dirty="0"/>
              <a:t>If parents are absent/disengaged, or where there is conflict/violence – outcomes likely to be worse.</a:t>
            </a:r>
          </a:p>
          <a:p>
            <a:pPr>
              <a:spcBef>
                <a:spcPts val="0"/>
              </a:spcBef>
              <a:spcAft>
                <a:spcPts val="1200"/>
              </a:spcAft>
              <a:buClr>
                <a:schemeClr val="bg2"/>
              </a:buClr>
            </a:pPr>
            <a:r>
              <a:rPr lang="en-GB" sz="2300" dirty="0"/>
              <a:t>Risk factors –</a:t>
            </a:r>
          </a:p>
          <a:p>
            <a:pPr lvl="2">
              <a:spcBef>
                <a:spcPts val="0"/>
              </a:spcBef>
              <a:spcAft>
                <a:spcPts val="1200"/>
              </a:spcAft>
              <a:buClr>
                <a:schemeClr val="bg2"/>
              </a:buClr>
              <a:buFont typeface="Verdana" panose="020B0604030504040204" pitchFamily="34" charset="0"/>
              <a:buChar char="›"/>
            </a:pPr>
            <a:r>
              <a:rPr lang="en-GB" sz="2300" dirty="0"/>
              <a:t>harsh/erratic discipline</a:t>
            </a:r>
          </a:p>
          <a:p>
            <a:pPr lvl="2">
              <a:spcBef>
                <a:spcPts val="0"/>
              </a:spcBef>
              <a:spcAft>
                <a:spcPts val="1200"/>
              </a:spcAft>
              <a:buClr>
                <a:schemeClr val="bg2"/>
              </a:buClr>
              <a:buFont typeface="Verdana" panose="020B0604030504040204" pitchFamily="34" charset="0"/>
              <a:buChar char="›"/>
            </a:pPr>
            <a:r>
              <a:rPr lang="en-GB" sz="2300" dirty="0"/>
              <a:t>lack of employment (parents)</a:t>
            </a:r>
          </a:p>
          <a:p>
            <a:pPr lvl="2">
              <a:spcBef>
                <a:spcPts val="0"/>
              </a:spcBef>
              <a:spcAft>
                <a:spcPts val="1200"/>
              </a:spcAft>
              <a:buClr>
                <a:schemeClr val="bg2"/>
              </a:buClr>
              <a:buFont typeface="Verdana" panose="020B0604030504040204" pitchFamily="34" charset="0"/>
              <a:buChar char="›"/>
            </a:pPr>
            <a:r>
              <a:rPr lang="en-GB" sz="2300" dirty="0"/>
              <a:t>parental mental health problems</a:t>
            </a:r>
          </a:p>
          <a:p>
            <a:pPr lvl="2">
              <a:spcBef>
                <a:spcPts val="0"/>
              </a:spcBef>
              <a:spcAft>
                <a:spcPts val="1200"/>
              </a:spcAft>
              <a:buClr>
                <a:schemeClr val="bg2"/>
              </a:buClr>
              <a:buFont typeface="Verdana" panose="020B0604030504040204" pitchFamily="34" charset="0"/>
              <a:buChar char="›"/>
            </a:pPr>
            <a:r>
              <a:rPr lang="en-GB" sz="2300" dirty="0"/>
              <a:t>parental substance misuse      </a:t>
            </a:r>
            <a:r>
              <a:rPr lang="en-GB" dirty="0" smtClean="0">
                <a:solidFill>
                  <a:schemeClr val="bg1">
                    <a:lumMod val="50000"/>
                  </a:schemeClr>
                </a:solidFill>
              </a:rPr>
              <a:t>(Coleman, 2014)</a:t>
            </a:r>
          </a:p>
          <a:p>
            <a:pPr marL="342900" lvl="2" indent="-342900">
              <a:spcBef>
                <a:spcPts val="0"/>
              </a:spcBef>
              <a:spcAft>
                <a:spcPts val="1200"/>
              </a:spcAft>
              <a:buClr>
                <a:schemeClr val="bg2"/>
              </a:buClr>
              <a:buFont typeface="Verdana" panose="020B0604030504040204" pitchFamily="34" charset="0"/>
              <a:buChar char="›"/>
            </a:pPr>
            <a:r>
              <a:rPr lang="en-GB" sz="2300" dirty="0" smtClean="0"/>
              <a:t>Authoritative </a:t>
            </a:r>
            <a:r>
              <a:rPr lang="en-GB" sz="2300" dirty="0"/>
              <a:t>parenting – warmth, structure, age-appropriate autonomy.</a:t>
            </a:r>
          </a:p>
          <a:p>
            <a:pPr marL="342900" lvl="2" indent="-342900">
              <a:spcBef>
                <a:spcPts val="0"/>
              </a:spcBef>
              <a:spcAft>
                <a:spcPts val="1200"/>
              </a:spcAft>
              <a:buClr>
                <a:schemeClr val="bg2"/>
              </a:buClr>
              <a:buFont typeface="Verdana" panose="020B0604030504040204" pitchFamily="34" charset="0"/>
              <a:buChar char="›"/>
            </a:pPr>
            <a:r>
              <a:rPr lang="en-GB" sz="2300" dirty="0"/>
              <a:t>Behavioural vs. Psychological </a:t>
            </a:r>
            <a:r>
              <a:rPr lang="en-GB" sz="2300" dirty="0" smtClean="0"/>
              <a:t>control </a:t>
            </a:r>
            <a:r>
              <a:rPr lang="en-GB" dirty="0">
                <a:solidFill>
                  <a:schemeClr val="bg1">
                    <a:lumMod val="50000"/>
                  </a:schemeClr>
                </a:solidFill>
              </a:rPr>
              <a:t>(Holmes </a:t>
            </a:r>
            <a:r>
              <a:rPr lang="en-GB" i="1" dirty="0">
                <a:solidFill>
                  <a:schemeClr val="bg1">
                    <a:lumMod val="50000"/>
                  </a:schemeClr>
                </a:solidFill>
              </a:rPr>
              <a:t>et al</a:t>
            </a:r>
            <a:r>
              <a:rPr lang="en-GB" dirty="0">
                <a:solidFill>
                  <a:schemeClr val="bg1">
                    <a:lumMod val="50000"/>
                  </a:schemeClr>
                </a:solidFill>
              </a:rPr>
              <a:t>, 2013)</a:t>
            </a:r>
          </a:p>
          <a:p>
            <a:pPr lvl="2">
              <a:spcBef>
                <a:spcPts val="0"/>
              </a:spcBef>
              <a:spcAft>
                <a:spcPts val="1200"/>
              </a:spcAft>
              <a:buClr>
                <a:schemeClr val="bg2"/>
              </a:buClr>
              <a:buFont typeface="Verdana" panose="020B0604030504040204" pitchFamily="34" charset="0"/>
              <a:buChar char="›"/>
            </a:pPr>
            <a:endParaRPr lang="en-GB" sz="2300" dirty="0"/>
          </a:p>
          <a:p>
            <a:pPr>
              <a:spcBef>
                <a:spcPts val="0"/>
              </a:spcBef>
              <a:spcAft>
                <a:spcPts val="1200"/>
              </a:spcAft>
              <a:buClr>
                <a:schemeClr val="bg2"/>
              </a:buClr>
            </a:pPr>
            <a:endParaRPr lang="en-GB"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17</a:t>
            </a:fld>
            <a:endParaRPr lang="en-GB" dirty="0"/>
          </a:p>
        </p:txBody>
      </p:sp>
    </p:spTree>
    <p:extLst>
      <p:ext uri="{BB962C8B-B14F-4D97-AF65-F5344CB8AC3E}">
        <p14:creationId xmlns:p14="http://schemas.microsoft.com/office/powerpoint/2010/main" val="18602808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3" y="933076"/>
            <a:ext cx="8688339" cy="1133605"/>
          </a:xfrm>
        </p:spPr>
        <p:txBody>
          <a:bodyPr/>
          <a:lstStyle/>
          <a:p>
            <a:pPr lvl="1"/>
            <a:r>
              <a:rPr lang="en-GB" sz="3200" dirty="0" smtClean="0">
                <a:solidFill>
                  <a:schemeClr val="bg2"/>
                </a:solidFill>
              </a:rPr>
              <a:t>Peer relationships </a:t>
            </a:r>
            <a:r>
              <a:rPr lang="en-GB" sz="2000" b="0" dirty="0">
                <a:solidFill>
                  <a:schemeClr val="bg1">
                    <a:lumMod val="50000"/>
                  </a:schemeClr>
                </a:solidFill>
              </a:rPr>
              <a:t>(Coleman, 2014)</a:t>
            </a:r>
            <a:r>
              <a:rPr lang="en-GB" dirty="0">
                <a:solidFill>
                  <a:schemeClr val="bg1">
                    <a:lumMod val="50000"/>
                  </a:schemeClr>
                </a:solidFill>
              </a:rPr>
              <a:t/>
            </a:r>
            <a:br>
              <a:rPr lang="en-GB" dirty="0">
                <a:solidFill>
                  <a:schemeClr val="bg1">
                    <a:lumMod val="50000"/>
                  </a:schemeClr>
                </a:solidFill>
              </a:rPr>
            </a:br>
            <a:endParaRPr lang="en-GB" dirty="0">
              <a:solidFill>
                <a:schemeClr val="bg1">
                  <a:lumMod val="50000"/>
                </a:schemeClr>
              </a:solidFill>
            </a:endParaRPr>
          </a:p>
        </p:txBody>
      </p:sp>
      <p:sp>
        <p:nvSpPr>
          <p:cNvPr id="4" name="Content Placeholder 3"/>
          <p:cNvSpPr>
            <a:spLocks noGrp="1"/>
          </p:cNvSpPr>
          <p:nvPr>
            <p:ph idx="1"/>
          </p:nvPr>
        </p:nvSpPr>
        <p:spPr>
          <a:xfrm>
            <a:off x="217701" y="1613647"/>
            <a:ext cx="8663832" cy="4671461"/>
          </a:xfrm>
        </p:spPr>
        <p:txBody>
          <a:bodyPr/>
          <a:lstStyle/>
          <a:p>
            <a:pPr>
              <a:spcBef>
                <a:spcPts val="0"/>
              </a:spcBef>
              <a:spcAft>
                <a:spcPts val="1200"/>
              </a:spcAft>
            </a:pPr>
            <a:r>
              <a:rPr lang="en-GB" sz="2200" dirty="0" smtClean="0"/>
              <a:t>YP </a:t>
            </a:r>
            <a:r>
              <a:rPr lang="en-GB" sz="2200" dirty="0"/>
              <a:t>remain hugely influenced by parents’ attitudes and behaviour.</a:t>
            </a:r>
          </a:p>
          <a:p>
            <a:pPr>
              <a:spcBef>
                <a:spcPts val="0"/>
              </a:spcBef>
              <a:spcAft>
                <a:spcPts val="1200"/>
              </a:spcAft>
            </a:pPr>
            <a:r>
              <a:rPr lang="en-GB" sz="2200" dirty="0"/>
              <a:t>Friends provide:</a:t>
            </a:r>
          </a:p>
          <a:p>
            <a:pPr marL="800100" lvl="1">
              <a:spcBef>
                <a:spcPts val="0"/>
              </a:spcBef>
              <a:spcAft>
                <a:spcPts val="1200"/>
              </a:spcAft>
              <a:buFont typeface="Verdana" panose="020B0604030504040204" pitchFamily="34" charset="0"/>
              <a:buChar char="›"/>
            </a:pPr>
            <a:r>
              <a:rPr lang="en-GB" sz="2200" dirty="0"/>
              <a:t>companionship </a:t>
            </a:r>
          </a:p>
          <a:p>
            <a:pPr marL="800100" lvl="1">
              <a:spcBef>
                <a:spcPts val="0"/>
              </a:spcBef>
              <a:spcAft>
                <a:spcPts val="1200"/>
              </a:spcAft>
              <a:buFont typeface="Verdana" panose="020B0604030504040204" pitchFamily="34" charset="0"/>
              <a:buChar char="›"/>
            </a:pPr>
            <a:r>
              <a:rPr lang="en-GB" sz="2200" dirty="0"/>
              <a:t>a reliable alliance (someone to be on your side) </a:t>
            </a:r>
          </a:p>
          <a:p>
            <a:pPr marL="800100" lvl="1">
              <a:spcBef>
                <a:spcPts val="0"/>
              </a:spcBef>
              <a:spcAft>
                <a:spcPts val="1200"/>
              </a:spcAft>
              <a:buFont typeface="Verdana" panose="020B0604030504040204" pitchFamily="34" charset="0"/>
              <a:buChar char="›"/>
            </a:pPr>
            <a:r>
              <a:rPr lang="en-GB" sz="2200" dirty="0"/>
              <a:t>help (in times of need) </a:t>
            </a:r>
          </a:p>
          <a:p>
            <a:pPr marL="800100" lvl="1">
              <a:spcBef>
                <a:spcPts val="0"/>
              </a:spcBef>
              <a:spcAft>
                <a:spcPts val="1200"/>
              </a:spcAft>
              <a:buFont typeface="Verdana" panose="020B0604030504040204" pitchFamily="34" charset="0"/>
              <a:buChar char="›"/>
            </a:pPr>
            <a:r>
              <a:rPr lang="en-GB" sz="2200" dirty="0"/>
              <a:t>intimacy (someone to share things with) </a:t>
            </a:r>
          </a:p>
          <a:p>
            <a:pPr marL="800100" lvl="1">
              <a:spcBef>
                <a:spcPts val="0"/>
              </a:spcBef>
              <a:spcAft>
                <a:spcPts val="1200"/>
              </a:spcAft>
              <a:buFont typeface="Verdana" panose="020B0604030504040204" pitchFamily="34" charset="0"/>
              <a:buChar char="›"/>
            </a:pPr>
            <a:r>
              <a:rPr lang="en-GB" sz="2200" dirty="0"/>
              <a:t>self-validation (to show you are accepted by others).</a:t>
            </a:r>
          </a:p>
          <a:p>
            <a:pPr marL="342000" lvl="1">
              <a:spcBef>
                <a:spcPts val="0"/>
              </a:spcBef>
              <a:spcAft>
                <a:spcPts val="1200"/>
              </a:spcAft>
              <a:buFont typeface="Verdana" panose="020B0604030504040204" pitchFamily="34" charset="0"/>
              <a:buChar char="›"/>
            </a:pPr>
            <a:r>
              <a:rPr lang="en-GB" sz="2200" dirty="0" smtClean="0"/>
              <a:t>Open </a:t>
            </a:r>
            <a:r>
              <a:rPr lang="en-GB" sz="2200" dirty="0"/>
              <a:t>to the negative influences </a:t>
            </a:r>
            <a:r>
              <a:rPr lang="en-GB" sz="2200" dirty="0" smtClean="0"/>
              <a:t>if have </a:t>
            </a:r>
            <a:r>
              <a:rPr lang="en-GB" sz="2200" dirty="0"/>
              <a:t>low self-esteem and low levels of support from </a:t>
            </a:r>
            <a:r>
              <a:rPr lang="en-GB" sz="2200" dirty="0" smtClean="0"/>
              <a:t>home </a:t>
            </a:r>
            <a:r>
              <a:rPr lang="en-GB" dirty="0" smtClean="0">
                <a:solidFill>
                  <a:schemeClr val="bg1">
                    <a:lumMod val="50000"/>
                  </a:schemeClr>
                </a:solidFill>
              </a:rPr>
              <a:t>(</a:t>
            </a:r>
            <a:r>
              <a:rPr lang="en-GB" dirty="0">
                <a:solidFill>
                  <a:schemeClr val="bg1">
                    <a:lumMod val="50000"/>
                  </a:schemeClr>
                </a:solidFill>
              </a:rPr>
              <a:t>Cotterell, 2007) </a:t>
            </a:r>
          </a:p>
          <a:p>
            <a:pPr marL="342000" lvl="1">
              <a:spcBef>
                <a:spcPts val="0"/>
              </a:spcBef>
              <a:spcAft>
                <a:spcPts val="1200"/>
              </a:spcAft>
              <a:buFont typeface="Verdana" panose="020B0604030504040204" pitchFamily="34" charset="0"/>
              <a:buChar char="›"/>
            </a:pPr>
            <a:r>
              <a:rPr lang="en-GB" sz="2200" dirty="0"/>
              <a:t>Influence of social media – threats and </a:t>
            </a:r>
            <a:r>
              <a:rPr lang="en-GB" sz="2200" dirty="0" smtClean="0"/>
              <a:t>opportunities.</a:t>
            </a:r>
            <a:endParaRPr lang="en-GB" sz="2200" dirty="0"/>
          </a:p>
        </p:txBody>
      </p:sp>
      <p:sp>
        <p:nvSpPr>
          <p:cNvPr id="3" name="Slide Number Placeholder 2"/>
          <p:cNvSpPr>
            <a:spLocks noGrp="1"/>
          </p:cNvSpPr>
          <p:nvPr>
            <p:ph type="sldNum" sz="quarter" idx="10"/>
          </p:nvPr>
        </p:nvSpPr>
        <p:spPr/>
        <p:txBody>
          <a:bodyPr/>
          <a:lstStyle/>
          <a:p>
            <a:fld id="{B230FB2D-6228-4E21-8EA4-AF43349A18F4}" type="slidenum">
              <a:rPr lang="en-GB" smtClean="0"/>
              <a:pPr/>
              <a:t>18</a:t>
            </a:fld>
            <a:endParaRPr lang="en-GB" dirty="0"/>
          </a:p>
        </p:txBody>
      </p:sp>
    </p:spTree>
    <p:extLst>
      <p:ext uri="{BB962C8B-B14F-4D97-AF65-F5344CB8AC3E}">
        <p14:creationId xmlns:p14="http://schemas.microsoft.com/office/powerpoint/2010/main" val="32581255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smtClean="0"/>
              <a:t>Reflecting on adolescent development</a:t>
            </a:r>
            <a:endParaRPr lang="en-GB" dirty="0"/>
          </a:p>
        </p:txBody>
      </p:sp>
      <p:sp>
        <p:nvSpPr>
          <p:cNvPr id="3" name="Content Placeholder 2"/>
          <p:cNvSpPr>
            <a:spLocks noGrp="1"/>
          </p:cNvSpPr>
          <p:nvPr>
            <p:ph idx="1"/>
          </p:nvPr>
        </p:nvSpPr>
        <p:spPr>
          <a:xfrm>
            <a:off x="205848" y="2115670"/>
            <a:ext cx="8663832" cy="3712237"/>
          </a:xfrm>
        </p:spPr>
        <p:txBody>
          <a:bodyPr/>
          <a:lstStyle/>
          <a:p>
            <a:pPr marL="0" indent="0">
              <a:spcAft>
                <a:spcPts val="1200"/>
              </a:spcAft>
              <a:buNone/>
            </a:pPr>
            <a:r>
              <a:rPr lang="en-GB" sz="2500" dirty="0" smtClean="0"/>
              <a:t>Thinking about what you know about </a:t>
            </a:r>
            <a:r>
              <a:rPr lang="en-GB" sz="2500" u="sng" dirty="0" smtClean="0"/>
              <a:t>adolescent development</a:t>
            </a:r>
            <a:r>
              <a:rPr lang="en-GB" sz="2500" dirty="0" smtClean="0"/>
              <a:t>, consider:</a:t>
            </a:r>
          </a:p>
          <a:p>
            <a:pPr>
              <a:spcAft>
                <a:spcPts val="1200"/>
              </a:spcAft>
            </a:pPr>
            <a:r>
              <a:rPr lang="en-GB" sz="2500" dirty="0" smtClean="0"/>
              <a:t>How has the </a:t>
            </a:r>
            <a:r>
              <a:rPr lang="en-GB" sz="2500" dirty="0"/>
              <a:t>system responded – or not </a:t>
            </a:r>
            <a:r>
              <a:rPr lang="en-GB" sz="2500" dirty="0" smtClean="0"/>
              <a:t>– to Jack’s developmental </a:t>
            </a:r>
            <a:r>
              <a:rPr lang="en-GB" sz="2500" dirty="0"/>
              <a:t>needs</a:t>
            </a:r>
            <a:r>
              <a:rPr lang="en-GB" sz="2500" dirty="0" smtClean="0"/>
              <a:t>?</a:t>
            </a:r>
          </a:p>
          <a:p>
            <a:pPr>
              <a:spcAft>
                <a:spcPts val="1200"/>
              </a:spcAft>
            </a:pPr>
            <a:r>
              <a:rPr lang="en-GB" sz="2500" dirty="0" smtClean="0"/>
              <a:t>What support do you (and your staff / managers) need to help understand and work with adolescent development? </a:t>
            </a: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585" y="4872963"/>
            <a:ext cx="1909888" cy="1909888"/>
          </a:xfrm>
          <a:prstGeom prst="rect">
            <a:avLst/>
          </a:prstGeom>
        </p:spPr>
      </p:pic>
      <p:sp>
        <p:nvSpPr>
          <p:cNvPr id="4" name="Slide Number Placeholder 3"/>
          <p:cNvSpPr>
            <a:spLocks noGrp="1"/>
          </p:cNvSpPr>
          <p:nvPr>
            <p:ph type="sldNum" sz="quarter" idx="10"/>
          </p:nvPr>
        </p:nvSpPr>
        <p:spPr/>
        <p:txBody>
          <a:bodyPr/>
          <a:lstStyle/>
          <a:p>
            <a:fld id="{B230FB2D-6228-4E21-8EA4-AF43349A18F4}" type="slidenum">
              <a:rPr lang="en-GB" smtClean="0"/>
              <a:pPr/>
              <a:t>19</a:t>
            </a:fld>
            <a:endParaRPr lang="en-GB" dirty="0"/>
          </a:p>
        </p:txBody>
      </p:sp>
    </p:spTree>
    <p:extLst>
      <p:ext uri="{BB962C8B-B14F-4D97-AF65-F5344CB8AC3E}">
        <p14:creationId xmlns:p14="http://schemas.microsoft.com/office/powerpoint/2010/main" val="9575271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3731" y="858528"/>
            <a:ext cx="8688339" cy="1133605"/>
          </a:xfrm>
        </p:spPr>
        <p:txBody>
          <a:bodyPr/>
          <a:lstStyle/>
          <a:p>
            <a:r>
              <a:rPr lang="en-GB" dirty="0" smtClean="0"/>
              <a:t>Session </a:t>
            </a:r>
            <a:r>
              <a:rPr lang="en-GB" dirty="0"/>
              <a:t>objectives</a:t>
            </a:r>
          </a:p>
        </p:txBody>
      </p:sp>
      <p:sp>
        <p:nvSpPr>
          <p:cNvPr id="7" name="Content Placeholder 6"/>
          <p:cNvSpPr>
            <a:spLocks noGrp="1"/>
          </p:cNvSpPr>
          <p:nvPr>
            <p:ph idx="1"/>
          </p:nvPr>
        </p:nvSpPr>
        <p:spPr>
          <a:xfrm>
            <a:off x="231148" y="1416423"/>
            <a:ext cx="8663832" cy="4931537"/>
          </a:xfrm>
        </p:spPr>
        <p:txBody>
          <a:bodyPr/>
          <a:lstStyle/>
          <a:p>
            <a:pPr marL="0" indent="0">
              <a:buNone/>
            </a:pPr>
            <a:r>
              <a:rPr lang="en-GB" sz="2100" dirty="0" smtClean="0"/>
              <a:t>To consider how </a:t>
            </a:r>
            <a:r>
              <a:rPr lang="en-GB" sz="2100" dirty="0"/>
              <a:t>adolescent risk can be addressed more effectively, by:</a:t>
            </a:r>
          </a:p>
          <a:p>
            <a:pPr lvl="0"/>
            <a:r>
              <a:rPr lang="en-GB" sz="2100" dirty="0"/>
              <a:t>Reflecting on the evidence on attachment patterns in adolescence;</a:t>
            </a:r>
          </a:p>
          <a:p>
            <a:pPr lvl="0"/>
            <a:r>
              <a:rPr lang="en-GB" sz="2100" dirty="0" smtClean="0"/>
              <a:t>Briefly exploring </a:t>
            </a:r>
            <a:r>
              <a:rPr lang="en-GB" sz="2100" dirty="0"/>
              <a:t>evidence around adolescent development, including brain development;</a:t>
            </a:r>
          </a:p>
          <a:p>
            <a:pPr lvl="0"/>
            <a:r>
              <a:rPr lang="en-GB" sz="2100" dirty="0"/>
              <a:t>Considering adolescent risk and behaviour, and challenging notions of ‘choice’;</a:t>
            </a:r>
          </a:p>
          <a:p>
            <a:pPr lvl="0"/>
            <a:r>
              <a:rPr lang="en-GB" sz="2100" dirty="0"/>
              <a:t>Highlighting how services and practice can better build resilience including the role of relationship-based </a:t>
            </a:r>
            <a:r>
              <a:rPr lang="en-GB" sz="2100" dirty="0" smtClean="0"/>
              <a:t>practice and participation;</a:t>
            </a:r>
            <a:endParaRPr lang="en-GB" sz="2100" dirty="0"/>
          </a:p>
        </p:txBody>
      </p:sp>
      <p:sp>
        <p:nvSpPr>
          <p:cNvPr id="2" name="Slide Number Placeholder 1"/>
          <p:cNvSpPr>
            <a:spLocks noGrp="1"/>
          </p:cNvSpPr>
          <p:nvPr>
            <p:ph type="sldNum" sz="quarter" idx="10"/>
          </p:nvPr>
        </p:nvSpPr>
        <p:spPr/>
        <p:txBody>
          <a:bodyPr/>
          <a:lstStyle/>
          <a:p>
            <a:fld id="{B230FB2D-6228-4E21-8EA4-AF43349A18F4}" type="slidenum">
              <a:rPr lang="en-GB" smtClean="0"/>
              <a:pPr/>
              <a:t>2</a:t>
            </a:fld>
            <a:endParaRPr lang="en-GB" dirty="0"/>
          </a:p>
        </p:txBody>
      </p:sp>
    </p:spTree>
    <p:extLst>
      <p:ext uri="{BB962C8B-B14F-4D97-AF65-F5344CB8AC3E}">
        <p14:creationId xmlns:p14="http://schemas.microsoft.com/office/powerpoint/2010/main" val="39298816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49" y="827153"/>
            <a:ext cx="8688339" cy="625130"/>
          </a:xfrm>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‘Risk-taking’ </a:t>
            </a:r>
            <a:r>
              <a:rPr lang="en-GB" dirty="0">
                <a:latin typeface="Verdana" panose="020B0604030504040204" pitchFamily="34" charset="0"/>
                <a:ea typeface="Verdana" panose="020B0604030504040204" pitchFamily="34" charset="0"/>
                <a:cs typeface="Verdana" panose="020B0604030504040204" pitchFamily="34" charset="0"/>
              </a:rPr>
              <a:t>and adolescence</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17701" y="1394909"/>
            <a:ext cx="8663832" cy="4111614"/>
          </a:xfrm>
        </p:spPr>
        <p:txBody>
          <a:bodyPr/>
          <a:lstStyle/>
          <a:p>
            <a:pPr>
              <a:spcBef>
                <a:spcPts val="0"/>
              </a:spcBef>
              <a:spcAft>
                <a:spcPts val="1200"/>
              </a:spcAft>
            </a:pPr>
            <a:r>
              <a:rPr lang="en-GB" sz="2300" dirty="0">
                <a:latin typeface="Verdana" panose="020B0604030504040204" pitchFamily="34" charset="0"/>
                <a:ea typeface="Verdana" panose="020B0604030504040204" pitchFamily="34" charset="0"/>
                <a:cs typeface="Verdana" panose="020B0604030504040204" pitchFamily="34" charset="0"/>
              </a:rPr>
              <a:t>Biological, psychological and social changes </a:t>
            </a:r>
            <a:r>
              <a:rPr lang="en-GB" sz="2300" dirty="0" smtClean="0">
                <a:latin typeface="Verdana" panose="020B0604030504040204" pitchFamily="34" charset="0"/>
                <a:ea typeface="Verdana" panose="020B0604030504040204" pitchFamily="34" charset="0"/>
                <a:cs typeface="Verdana" panose="020B0604030504040204" pitchFamily="34" charset="0"/>
              </a:rPr>
              <a:t>- </a:t>
            </a:r>
            <a:r>
              <a:rPr lang="en-GB" sz="2300" dirty="0">
                <a:latin typeface="Verdana" panose="020B0604030504040204" pitchFamily="34" charset="0"/>
                <a:ea typeface="Verdana" panose="020B0604030504040204" pitchFamily="34" charset="0"/>
                <a:cs typeface="Verdana" panose="020B0604030504040204" pitchFamily="34" charset="0"/>
              </a:rPr>
              <a:t>more likely to engage in risk-taking behaviours </a:t>
            </a: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Calkins, 2010) </a:t>
            </a:r>
          </a:p>
          <a:p>
            <a:pPr>
              <a:spcBef>
                <a:spcPts val="0"/>
              </a:spcBef>
              <a:spcAft>
                <a:spcPts val="1200"/>
              </a:spcAft>
            </a:pPr>
            <a:r>
              <a:rPr lang="en-GB" sz="2300" dirty="0" smtClean="0">
                <a:latin typeface="Verdana" panose="020B0604030504040204" pitchFamily="34" charset="0"/>
                <a:ea typeface="Verdana" panose="020B0604030504040204" pitchFamily="34" charset="0"/>
                <a:cs typeface="Verdana" panose="020B0604030504040204" pitchFamily="34" charset="0"/>
              </a:rPr>
              <a:t>Can </a:t>
            </a:r>
            <a:r>
              <a:rPr lang="en-GB" sz="2300" dirty="0">
                <a:latin typeface="Verdana" panose="020B0604030504040204" pitchFamily="34" charset="0"/>
                <a:ea typeface="Verdana" panose="020B0604030504040204" pitchFamily="34" charset="0"/>
                <a:cs typeface="Verdana" panose="020B0604030504040204" pitchFamily="34" charset="0"/>
              </a:rPr>
              <a:t>be positive - learn about harm and safety, find out the limits of sensible behaviour </a:t>
            </a:r>
            <a:r>
              <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(Coleman, 2014</a:t>
            </a: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1200"/>
              </a:spcAft>
            </a:pPr>
            <a:r>
              <a:rPr lang="en-GB" sz="2300" dirty="0" smtClean="0">
                <a:latin typeface="Verdana" panose="020B0604030504040204" pitchFamily="34" charset="0"/>
                <a:ea typeface="Verdana" panose="020B0604030504040204" pitchFamily="34" charset="0"/>
                <a:cs typeface="Verdana" panose="020B0604030504040204" pitchFamily="34" charset="0"/>
              </a:rPr>
              <a:t>Ego-syntonic risks</a:t>
            </a:r>
          </a:p>
          <a:p>
            <a:pPr>
              <a:spcBef>
                <a:spcPts val="0"/>
              </a:spcBef>
              <a:spcAft>
                <a:spcPts val="1200"/>
              </a:spcAft>
            </a:pPr>
            <a:r>
              <a:rPr lang="en-GB" sz="2300" dirty="0" smtClean="0">
                <a:latin typeface="Verdana" panose="020B0604030504040204" pitchFamily="34" charset="0"/>
                <a:ea typeface="Verdana" panose="020B0604030504040204" pitchFamily="34" charset="0"/>
                <a:cs typeface="Verdana" panose="020B0604030504040204" pitchFamily="34" charset="0"/>
              </a:rPr>
              <a:t>The </a:t>
            </a:r>
            <a:r>
              <a:rPr lang="en-GB" sz="2300" dirty="0">
                <a:latin typeface="Verdana" panose="020B0604030504040204" pitchFamily="34" charset="0"/>
                <a:ea typeface="Verdana" panose="020B0604030504040204" pitchFamily="34" charset="0"/>
                <a:cs typeface="Verdana" panose="020B0604030504040204" pitchFamily="34" charset="0"/>
              </a:rPr>
              <a:t>challenges for us:</a:t>
            </a:r>
          </a:p>
          <a:p>
            <a:pPr marL="800100" lvl="1">
              <a:spcBef>
                <a:spcPts val="0"/>
              </a:spcBef>
              <a:spcAft>
                <a:spcPts val="1200"/>
              </a:spcAft>
              <a:buFont typeface="Verdana" panose="020B0604030504040204" pitchFamily="34" charset="0"/>
              <a:buChar char="›"/>
            </a:pPr>
            <a:r>
              <a:rPr lang="en-GB" sz="2300" dirty="0" smtClean="0">
                <a:latin typeface="Verdana" panose="020B0604030504040204" pitchFamily="34" charset="0"/>
                <a:ea typeface="Verdana" panose="020B0604030504040204" pitchFamily="34" charset="0"/>
                <a:cs typeface="Verdana" panose="020B0604030504040204" pitchFamily="34" charset="0"/>
              </a:rPr>
              <a:t>identify most </a:t>
            </a:r>
            <a:r>
              <a:rPr lang="en-GB" sz="2300" dirty="0">
                <a:latin typeface="Verdana" panose="020B0604030504040204" pitchFamily="34" charset="0"/>
                <a:ea typeface="Verdana" panose="020B0604030504040204" pitchFamily="34" charset="0"/>
                <a:cs typeface="Verdana" panose="020B0604030504040204" pitchFamily="34" charset="0"/>
              </a:rPr>
              <a:t>promising </a:t>
            </a:r>
            <a:r>
              <a:rPr lang="en-GB" sz="2300" dirty="0" smtClean="0">
                <a:latin typeface="Verdana" panose="020B0604030504040204" pitchFamily="34" charset="0"/>
                <a:ea typeface="Verdana" panose="020B0604030504040204" pitchFamily="34" charset="0"/>
                <a:cs typeface="Verdana" panose="020B0604030504040204" pitchFamily="34" charset="0"/>
              </a:rPr>
              <a:t>ways </a:t>
            </a:r>
            <a:r>
              <a:rPr lang="en-GB" sz="2300" dirty="0">
                <a:latin typeface="Verdana" panose="020B0604030504040204" pitchFamily="34" charset="0"/>
                <a:ea typeface="Verdana" panose="020B0604030504040204" pitchFamily="34" charset="0"/>
                <a:cs typeface="Verdana" panose="020B0604030504040204" pitchFamily="34" charset="0"/>
              </a:rPr>
              <a:t>of engaging </a:t>
            </a:r>
            <a:r>
              <a:rPr lang="en-GB" sz="2300" dirty="0" smtClean="0">
                <a:latin typeface="Verdana" panose="020B0604030504040204" pitchFamily="34" charset="0"/>
                <a:ea typeface="Verdana" panose="020B0604030504040204" pitchFamily="34" charset="0"/>
                <a:cs typeface="Verdana" panose="020B0604030504040204" pitchFamily="34" charset="0"/>
              </a:rPr>
              <a:t>YP to </a:t>
            </a:r>
            <a:r>
              <a:rPr lang="en-GB" sz="2300" dirty="0">
                <a:latin typeface="Verdana" panose="020B0604030504040204" pitchFamily="34" charset="0"/>
                <a:ea typeface="Verdana" panose="020B0604030504040204" pitchFamily="34" charset="0"/>
                <a:cs typeface="Verdana" panose="020B0604030504040204" pitchFamily="34" charset="0"/>
              </a:rPr>
              <a:t>divert them from </a:t>
            </a:r>
            <a:r>
              <a:rPr lang="en-GB" sz="2300" dirty="0" smtClean="0">
                <a:latin typeface="Verdana" panose="020B0604030504040204" pitchFamily="34" charset="0"/>
                <a:ea typeface="Verdana" panose="020B0604030504040204" pitchFamily="34" charset="0"/>
                <a:cs typeface="Verdana" panose="020B0604030504040204" pitchFamily="34" charset="0"/>
              </a:rPr>
              <a:t>risky behaviours </a:t>
            </a:r>
          </a:p>
          <a:p>
            <a:pPr marL="800100" lvl="1">
              <a:spcBef>
                <a:spcPts val="0"/>
              </a:spcBef>
              <a:spcAft>
                <a:spcPts val="1200"/>
              </a:spcAft>
              <a:buFont typeface="Verdana" panose="020B0604030504040204" pitchFamily="34" charset="0"/>
              <a:buChar char="›"/>
            </a:pPr>
            <a:r>
              <a:rPr lang="en-GB" sz="2300" dirty="0" smtClean="0">
                <a:latin typeface="Verdana" panose="020B0604030504040204" pitchFamily="34" charset="0"/>
                <a:ea typeface="Verdana" panose="020B0604030504040204" pitchFamily="34" charset="0"/>
                <a:cs typeface="Verdana" panose="020B0604030504040204" pitchFamily="34" charset="0"/>
              </a:rPr>
              <a:t>address </a:t>
            </a:r>
            <a:r>
              <a:rPr lang="en-GB" sz="2300" dirty="0">
                <a:latin typeface="Verdana" panose="020B0604030504040204" pitchFamily="34" charset="0"/>
                <a:ea typeface="Verdana" panose="020B0604030504040204" pitchFamily="34" charset="0"/>
                <a:cs typeface="Verdana" panose="020B0604030504040204" pitchFamily="34" charset="0"/>
              </a:rPr>
              <a:t>the impact of risky behaviours when they’ve already taken </a:t>
            </a:r>
            <a:r>
              <a:rPr lang="en-GB" sz="2300" dirty="0" smtClean="0">
                <a:latin typeface="Verdana" panose="020B0604030504040204" pitchFamily="34" charset="0"/>
                <a:ea typeface="Verdana" panose="020B0604030504040204" pitchFamily="34" charset="0"/>
                <a:cs typeface="Verdana" panose="020B0604030504040204" pitchFamily="34" charset="0"/>
              </a:rPr>
              <a:t>place.</a:t>
            </a:r>
            <a:endParaRPr lang="en-GB" sz="23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20</a:t>
            </a:fld>
            <a:endParaRPr lang="en-GB" dirty="0"/>
          </a:p>
        </p:txBody>
      </p:sp>
    </p:spTree>
    <p:extLst>
      <p:ext uri="{BB962C8B-B14F-4D97-AF65-F5344CB8AC3E}">
        <p14:creationId xmlns:p14="http://schemas.microsoft.com/office/powerpoint/2010/main" val="18488942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88" y="986865"/>
            <a:ext cx="8688339" cy="1133605"/>
          </a:xfrm>
        </p:spPr>
        <p:txBody>
          <a:bodyPr/>
          <a:lstStyle/>
          <a:p>
            <a:r>
              <a:rPr lang="en-GB" dirty="0"/>
              <a:t>Risk factors for maltreatment in adolescence </a:t>
            </a:r>
          </a:p>
        </p:txBody>
      </p:sp>
      <p:sp>
        <p:nvSpPr>
          <p:cNvPr id="3" name="Content Placeholder 2"/>
          <p:cNvSpPr>
            <a:spLocks noGrp="1"/>
          </p:cNvSpPr>
          <p:nvPr>
            <p:ph idx="1"/>
          </p:nvPr>
        </p:nvSpPr>
        <p:spPr>
          <a:xfrm>
            <a:off x="217701" y="2043953"/>
            <a:ext cx="8663832" cy="4241155"/>
          </a:xfrm>
        </p:spPr>
        <p:txBody>
          <a:bodyPr/>
          <a:lstStyle/>
          <a:p>
            <a:pPr>
              <a:buClr>
                <a:schemeClr val="bg2"/>
              </a:buClr>
            </a:pPr>
            <a:r>
              <a:rPr lang="en-GB" sz="2500" dirty="0" smtClean="0"/>
              <a:t>Parental substance abuse</a:t>
            </a:r>
          </a:p>
          <a:p>
            <a:pPr>
              <a:buClr>
                <a:schemeClr val="bg2"/>
              </a:buClr>
            </a:pPr>
            <a:r>
              <a:rPr lang="en-GB" sz="2500" dirty="0" smtClean="0"/>
              <a:t>Parenting issues – lack of supervision</a:t>
            </a:r>
          </a:p>
          <a:p>
            <a:pPr>
              <a:buClr>
                <a:schemeClr val="bg2"/>
              </a:buClr>
            </a:pPr>
            <a:r>
              <a:rPr lang="en-GB" sz="2500" dirty="0" smtClean="0"/>
              <a:t>Reciprocal links between behaviour and parenting </a:t>
            </a:r>
            <a:r>
              <a:rPr lang="en-GB" sz="2000" dirty="0" smtClean="0">
                <a:solidFill>
                  <a:schemeClr val="bg1">
                    <a:lumMod val="50000"/>
                  </a:schemeClr>
                </a:solidFill>
              </a:rPr>
              <a:t>(Rees </a:t>
            </a:r>
            <a:r>
              <a:rPr lang="en-GB" sz="2000" i="1" dirty="0" smtClean="0">
                <a:solidFill>
                  <a:schemeClr val="bg1">
                    <a:lumMod val="50000"/>
                  </a:schemeClr>
                </a:solidFill>
              </a:rPr>
              <a:t>et al</a:t>
            </a:r>
            <a:r>
              <a:rPr lang="en-GB" sz="2000" dirty="0" smtClean="0">
                <a:solidFill>
                  <a:schemeClr val="bg1">
                    <a:lumMod val="50000"/>
                  </a:schemeClr>
                </a:solidFill>
              </a:rPr>
              <a:t>, 2010)</a:t>
            </a:r>
          </a:p>
          <a:p>
            <a:pPr>
              <a:buClr>
                <a:schemeClr val="bg2"/>
              </a:buClr>
            </a:pPr>
            <a:r>
              <a:rPr lang="en-GB" sz="2500" dirty="0" smtClean="0"/>
              <a:t>Family violence</a:t>
            </a:r>
          </a:p>
          <a:p>
            <a:pPr>
              <a:buClr>
                <a:schemeClr val="bg2"/>
              </a:buClr>
            </a:pPr>
            <a:r>
              <a:rPr lang="en-GB" sz="2500" dirty="0" smtClean="0"/>
              <a:t>Violence within intimate teenage relationships</a:t>
            </a:r>
          </a:p>
          <a:p>
            <a:pPr>
              <a:buClr>
                <a:schemeClr val="bg2"/>
              </a:buClr>
            </a:pPr>
            <a:r>
              <a:rPr lang="en-GB" sz="2500" dirty="0" smtClean="0"/>
              <a:t>Neglect </a:t>
            </a:r>
            <a:r>
              <a:rPr lang="en-GB" sz="2500" i="1" dirty="0" smtClean="0"/>
              <a:t>(most common)</a:t>
            </a:r>
            <a:endParaRPr lang="en-GB" sz="2500" i="1"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21</a:t>
            </a:fld>
            <a:endParaRPr lang="en-GB" dirty="0"/>
          </a:p>
        </p:txBody>
      </p:sp>
    </p:spTree>
    <p:extLst>
      <p:ext uri="{BB962C8B-B14F-4D97-AF65-F5344CB8AC3E}">
        <p14:creationId xmlns:p14="http://schemas.microsoft.com/office/powerpoint/2010/main" val="3344371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01" y="481835"/>
            <a:ext cx="8688339" cy="1133605"/>
          </a:xfrm>
        </p:spPr>
        <p:txBody>
          <a:bodyPr/>
          <a:lstStyle/>
          <a:p>
            <a:pPr algn="r"/>
            <a:r>
              <a:rPr lang="en-GB" b="1" dirty="0" smtClean="0"/>
              <a:t>Vulnerability</a:t>
            </a:r>
            <a:br>
              <a:rPr lang="en-GB" b="1" dirty="0" smtClean="0"/>
            </a:br>
            <a:endParaRPr lang="en-GB" sz="2000" b="1" dirty="0"/>
          </a:p>
        </p:txBody>
      </p:sp>
      <p:sp>
        <p:nvSpPr>
          <p:cNvPr id="3" name="Content Placeholder 2"/>
          <p:cNvSpPr>
            <a:spLocks noGrp="1"/>
          </p:cNvSpPr>
          <p:nvPr>
            <p:ph idx="1"/>
          </p:nvPr>
        </p:nvSpPr>
        <p:spPr>
          <a:xfrm>
            <a:off x="217701" y="1048637"/>
            <a:ext cx="8545299" cy="4900519"/>
          </a:xfrm>
        </p:spPr>
        <p:txBody>
          <a:bodyPr>
            <a:noAutofit/>
          </a:bodyPr>
          <a:lstStyle/>
          <a:p>
            <a:pPr>
              <a:spcBef>
                <a:spcPts val="0"/>
              </a:spcBef>
              <a:spcAft>
                <a:spcPts val="1800"/>
              </a:spcAft>
            </a:pPr>
            <a:r>
              <a:rPr lang="en-GB" dirty="0"/>
              <a:t>Conceptions of vulnerability are central to the way </a:t>
            </a:r>
            <a:r>
              <a:rPr lang="en-GB" dirty="0" smtClean="0"/>
              <a:t>risk </a:t>
            </a:r>
            <a:r>
              <a:rPr lang="en-GB" dirty="0"/>
              <a:t>is </a:t>
            </a:r>
            <a:r>
              <a:rPr lang="en-GB" dirty="0" smtClean="0"/>
              <a:t>classified</a:t>
            </a:r>
            <a:endParaRPr lang="en-GB" dirty="0"/>
          </a:p>
          <a:p>
            <a:pPr>
              <a:spcBef>
                <a:spcPts val="0"/>
              </a:spcBef>
              <a:spcAft>
                <a:spcPts val="1800"/>
              </a:spcAft>
            </a:pPr>
            <a:r>
              <a:rPr lang="en-GB" dirty="0"/>
              <a:t>The totality of a YP’s vulnerability may not always recognisable from </a:t>
            </a:r>
            <a:r>
              <a:rPr lang="en-GB" dirty="0" smtClean="0"/>
              <a:t>apparently </a:t>
            </a:r>
            <a:r>
              <a:rPr lang="en-GB" dirty="0"/>
              <a:t>isolated </a:t>
            </a:r>
            <a:r>
              <a:rPr lang="en-GB" dirty="0" smtClean="0"/>
              <a:t>incidents </a:t>
            </a:r>
          </a:p>
          <a:p>
            <a:pPr>
              <a:spcBef>
                <a:spcPts val="0"/>
              </a:spcBef>
              <a:spcAft>
                <a:spcPts val="1800"/>
              </a:spcAft>
            </a:pPr>
            <a:r>
              <a:rPr lang="en-GB" dirty="0" smtClean="0"/>
              <a:t>Factors interact in complex ways, and vary over time and between individuals</a:t>
            </a:r>
            <a:endParaRPr lang="en-GB" dirty="0"/>
          </a:p>
          <a:p>
            <a:pPr>
              <a:spcBef>
                <a:spcPts val="0"/>
              </a:spcBef>
              <a:spcAft>
                <a:spcPts val="1800"/>
              </a:spcAft>
            </a:pPr>
            <a:r>
              <a:rPr lang="en-GB" dirty="0" smtClean="0"/>
              <a:t>Behaviour / ‘choices’ </a:t>
            </a:r>
            <a:r>
              <a:rPr lang="en-GB" dirty="0"/>
              <a:t>can </a:t>
            </a:r>
            <a:r>
              <a:rPr lang="en-GB" dirty="0" smtClean="0"/>
              <a:t>eclipse all else</a:t>
            </a:r>
          </a:p>
          <a:p>
            <a:pPr>
              <a:spcBef>
                <a:spcPts val="0"/>
              </a:spcBef>
              <a:spcAft>
                <a:spcPts val="1800"/>
              </a:spcAft>
            </a:pPr>
            <a:r>
              <a:rPr lang="en-GB" dirty="0" smtClean="0"/>
              <a:t>Simplistic checklists / ‘predictive’ assessment tools are problematic</a:t>
            </a:r>
          </a:p>
          <a:p>
            <a:pPr>
              <a:spcBef>
                <a:spcPts val="0"/>
              </a:spcBef>
              <a:spcAft>
                <a:spcPts val="1800"/>
              </a:spcAft>
              <a:buFont typeface="Wingdings" panose="05000000000000000000" pitchFamily="2" charset="2"/>
              <a:buChar char="Ø"/>
            </a:pPr>
            <a:r>
              <a:rPr lang="en-GB" b="1" dirty="0" smtClean="0"/>
              <a:t>So, professionals </a:t>
            </a:r>
            <a:r>
              <a:rPr lang="en-GB" b="1" i="1" dirty="0" smtClean="0"/>
              <a:t>must </a:t>
            </a:r>
            <a:r>
              <a:rPr lang="en-GB" b="1" dirty="0" smtClean="0"/>
              <a:t>have time to really know young people to exercise judgment</a:t>
            </a:r>
            <a:endParaRPr lang="en-GB" b="1" dirty="0"/>
          </a:p>
        </p:txBody>
      </p:sp>
      <p:sp>
        <p:nvSpPr>
          <p:cNvPr id="4" name="Slide Number Placeholder 4"/>
          <p:cNvSpPr>
            <a:spLocks noGrp="1"/>
          </p:cNvSpPr>
          <p:nvPr>
            <p:ph type="sldNum" sz="quarter" idx="4294967295"/>
          </p:nvPr>
        </p:nvSpPr>
        <p:spPr>
          <a:xfrm>
            <a:off x="6754535" y="6413700"/>
            <a:ext cx="2133600" cy="365125"/>
          </a:xfrm>
          <a:prstGeom prst="rect">
            <a:avLst/>
          </a:prstGeom>
        </p:spPr>
        <p:txBody>
          <a:bodyPr/>
          <a:lstStyle/>
          <a:p>
            <a:pPr algn="r"/>
            <a:fld id="{C71121FC-3DAF-4583-91B4-AF56FBE35C01}" type="slidenum">
              <a:rPr lang="en-GB"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rPr>
              <a:pPr algn="r"/>
              <a:t>22</a:t>
            </a:fld>
            <a:endParaRPr lang="en-GB" sz="1800" dirty="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05791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08" y="867493"/>
            <a:ext cx="8688339" cy="1133605"/>
          </a:xfrm>
        </p:spPr>
        <p:txBody>
          <a:bodyPr>
            <a:noAutofit/>
          </a:bodyPr>
          <a:lstStyle/>
          <a:p>
            <a:r>
              <a:rPr lang="en-GB" dirty="0"/>
              <a:t>Adolescent choices and behaviours </a:t>
            </a:r>
          </a:p>
        </p:txBody>
      </p:sp>
      <p:sp>
        <p:nvSpPr>
          <p:cNvPr id="3" name="Content Placeholder 2"/>
          <p:cNvSpPr>
            <a:spLocks noGrp="1"/>
          </p:cNvSpPr>
          <p:nvPr>
            <p:ph idx="1"/>
          </p:nvPr>
        </p:nvSpPr>
        <p:spPr>
          <a:xfrm>
            <a:off x="217700" y="1554930"/>
            <a:ext cx="8751487" cy="4111614"/>
          </a:xfrm>
        </p:spPr>
        <p:txBody>
          <a:bodyPr>
            <a:noAutofit/>
          </a:bodyPr>
          <a:lstStyle/>
          <a:p>
            <a:pPr lvl="0">
              <a:spcAft>
                <a:spcPts val="600"/>
              </a:spcAft>
            </a:pPr>
            <a:r>
              <a:rPr lang="en-US" sz="2300" dirty="0"/>
              <a:t>I</a:t>
            </a:r>
            <a:r>
              <a:rPr lang="en-US" sz="2300" dirty="0" smtClean="0"/>
              <a:t>ncreased </a:t>
            </a:r>
            <a:r>
              <a:rPr lang="en-US" sz="2300" dirty="0"/>
              <a:t>risk-taking, emotional highs and lows, </a:t>
            </a:r>
            <a:r>
              <a:rPr lang="en-US" sz="2300" dirty="0" smtClean="0"/>
              <a:t>sensitivity </a:t>
            </a:r>
            <a:r>
              <a:rPr lang="en-US" sz="2300" dirty="0"/>
              <a:t>to peer </a:t>
            </a:r>
            <a:r>
              <a:rPr lang="en-US" sz="2300" dirty="0" smtClean="0"/>
              <a:t>influence - underpinned </a:t>
            </a:r>
            <a:r>
              <a:rPr lang="en-US" sz="2300" dirty="0"/>
              <a:t>by interacting social and neurobiological </a:t>
            </a:r>
            <a:r>
              <a:rPr lang="en-US" sz="2300" dirty="0" smtClean="0"/>
              <a:t>changes </a:t>
            </a:r>
            <a:endParaRPr lang="en-GB" sz="2300" dirty="0"/>
          </a:p>
          <a:p>
            <a:pPr lvl="0">
              <a:spcAft>
                <a:spcPts val="600"/>
              </a:spcAft>
            </a:pPr>
            <a:r>
              <a:rPr lang="en-US" sz="2300" dirty="0"/>
              <a:t>A</a:t>
            </a:r>
            <a:r>
              <a:rPr lang="en-US" sz="2300" dirty="0" smtClean="0"/>
              <a:t>dapted </a:t>
            </a:r>
            <a:r>
              <a:rPr lang="en-US" sz="2300" dirty="0"/>
              <a:t>to harms experienced in earlier childhood </a:t>
            </a:r>
            <a:endParaRPr lang="en-US" sz="2300" dirty="0" smtClean="0"/>
          </a:p>
          <a:p>
            <a:pPr lvl="0">
              <a:spcAft>
                <a:spcPts val="600"/>
              </a:spcAft>
            </a:pPr>
            <a:r>
              <a:rPr lang="en-US" sz="2300" dirty="0"/>
              <a:t>U</a:t>
            </a:r>
            <a:r>
              <a:rPr lang="en-US" sz="2300" dirty="0" smtClean="0"/>
              <a:t>nmet </a:t>
            </a:r>
            <a:r>
              <a:rPr lang="en-US" sz="2300" dirty="0"/>
              <a:t>needs </a:t>
            </a:r>
            <a:r>
              <a:rPr lang="en-US" sz="2300" dirty="0" smtClean="0"/>
              <a:t>- </a:t>
            </a:r>
            <a:r>
              <a:rPr lang="en-US" sz="2300" dirty="0"/>
              <a:t>seek to meet via risky routes </a:t>
            </a:r>
            <a:r>
              <a:rPr lang="en-US" sz="2300" dirty="0" smtClean="0"/>
              <a:t> </a:t>
            </a:r>
          </a:p>
          <a:p>
            <a:pPr lvl="0">
              <a:spcAft>
                <a:spcPts val="600"/>
              </a:spcAft>
            </a:pPr>
            <a:r>
              <a:rPr lang="en-US" sz="2300" dirty="0"/>
              <a:t>A</a:t>
            </a:r>
            <a:r>
              <a:rPr lang="en-US" sz="2300" dirty="0" smtClean="0"/>
              <a:t>dolescent choices are part of the problem and part of the solution</a:t>
            </a:r>
          </a:p>
          <a:p>
            <a:pPr lvl="0">
              <a:spcAft>
                <a:spcPts val="600"/>
              </a:spcAft>
            </a:pPr>
            <a:r>
              <a:rPr lang="en-US" sz="2300" dirty="0"/>
              <a:t>M</a:t>
            </a:r>
            <a:r>
              <a:rPr lang="en-US" sz="2300" dirty="0" smtClean="0"/>
              <a:t>isinterpreted </a:t>
            </a:r>
            <a:r>
              <a:rPr lang="en-US" sz="2300" dirty="0"/>
              <a:t>as rational informed </a:t>
            </a:r>
            <a:r>
              <a:rPr lang="en-US" sz="2300" dirty="0" smtClean="0"/>
              <a:t>adult ‘</a:t>
            </a:r>
            <a:r>
              <a:rPr lang="en-US" sz="2300" dirty="0"/>
              <a:t>lifestyle choices’ </a:t>
            </a:r>
            <a:r>
              <a:rPr lang="en-US" sz="2300" dirty="0" smtClean="0">
                <a:sym typeface="Wingdings" panose="05000000000000000000" pitchFamily="2" charset="2"/>
              </a:rPr>
              <a:t> Victims</a:t>
            </a:r>
            <a:r>
              <a:rPr lang="en-US" sz="2300" dirty="0" smtClean="0"/>
              <a:t> </a:t>
            </a:r>
            <a:r>
              <a:rPr lang="en-US" sz="2300" dirty="0"/>
              <a:t>being denied appropriate </a:t>
            </a:r>
            <a:r>
              <a:rPr lang="en-US" sz="2300" dirty="0" smtClean="0"/>
              <a:t>support</a:t>
            </a:r>
            <a:r>
              <a:rPr lang="en-US" sz="2300" dirty="0"/>
              <a:t> </a:t>
            </a:r>
            <a:r>
              <a:rPr lang="en-US" sz="2300" dirty="0" smtClean="0"/>
              <a:t>/ permission to give up</a:t>
            </a:r>
          </a:p>
          <a:p>
            <a:pPr>
              <a:spcAft>
                <a:spcPts val="600"/>
              </a:spcAft>
            </a:pPr>
            <a:r>
              <a:rPr lang="en-US" sz="2300" dirty="0"/>
              <a:t>C</a:t>
            </a:r>
            <a:r>
              <a:rPr lang="en-US" sz="2300" dirty="0" smtClean="0"/>
              <a:t>onversely</a:t>
            </a:r>
            <a:r>
              <a:rPr lang="en-US" sz="2300" dirty="0"/>
              <a:t>, </a:t>
            </a:r>
            <a:r>
              <a:rPr lang="en-US" sz="2300" dirty="0" smtClean="0"/>
              <a:t>professionals </a:t>
            </a:r>
            <a:r>
              <a:rPr lang="en-US" sz="2300" dirty="0"/>
              <a:t>can minimise adolescent choice and </a:t>
            </a:r>
            <a:r>
              <a:rPr lang="en-US" sz="2300" dirty="0" smtClean="0"/>
              <a:t>agency</a:t>
            </a:r>
            <a:endParaRPr lang="en-GB" sz="23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23</a:t>
            </a:fld>
            <a:endParaRPr lang="en-GB" dirty="0"/>
          </a:p>
        </p:txBody>
      </p:sp>
    </p:spTree>
    <p:extLst>
      <p:ext uri="{BB962C8B-B14F-4D97-AF65-F5344CB8AC3E}">
        <p14:creationId xmlns:p14="http://schemas.microsoft.com/office/powerpoint/2010/main" val="7496416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ssica.Broome\Desktop\Images\CSE causes.png"/>
          <p:cNvPicPr>
            <a:picLocks noChangeAspect="1" noChangeArrowheads="1"/>
          </p:cNvPicPr>
          <p:nvPr/>
        </p:nvPicPr>
        <p:blipFill rotWithShape="1">
          <a:blip r:embed="rId3">
            <a:extLst>
              <a:ext uri="{28A0092B-C50C-407E-A947-70E740481C1C}">
                <a14:useLocalDpi xmlns:a14="http://schemas.microsoft.com/office/drawing/2010/main" val="0"/>
              </a:ext>
            </a:extLst>
          </a:blip>
          <a:srcRect l="2337"/>
          <a:stretch/>
        </p:blipFill>
        <p:spPr bwMode="auto">
          <a:xfrm>
            <a:off x="17050" y="13711"/>
            <a:ext cx="9126950" cy="6097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3"/>
          <p:cNvSpPr txBox="1">
            <a:spLocks noChangeArrowheads="1"/>
          </p:cNvSpPr>
          <p:nvPr/>
        </p:nvSpPr>
        <p:spPr bwMode="auto">
          <a:xfrm>
            <a:off x="0" y="13711"/>
            <a:ext cx="70740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84" charset="0"/>
                <a:cs typeface="Arial" charset="0"/>
              </a:defRPr>
            </a:lvl1pPr>
            <a:lvl2pPr marL="742950" indent="-285750" eaLnBrk="0" hangingPunct="0">
              <a:defRPr>
                <a:solidFill>
                  <a:schemeClr val="tx1"/>
                </a:solidFill>
                <a:latin typeface="Calibri" pitchFamily="-84" charset="0"/>
                <a:cs typeface="Arial" charset="0"/>
              </a:defRPr>
            </a:lvl2pPr>
            <a:lvl3pPr marL="1143000" indent="-228600" eaLnBrk="0" hangingPunct="0">
              <a:defRPr>
                <a:solidFill>
                  <a:schemeClr val="tx1"/>
                </a:solidFill>
                <a:latin typeface="Calibri" pitchFamily="-84" charset="0"/>
                <a:cs typeface="Arial" charset="0"/>
              </a:defRPr>
            </a:lvl3pPr>
            <a:lvl4pPr marL="1600200" indent="-228600" eaLnBrk="0" hangingPunct="0">
              <a:defRPr>
                <a:solidFill>
                  <a:schemeClr val="tx1"/>
                </a:solidFill>
                <a:latin typeface="Calibri" pitchFamily="-84" charset="0"/>
                <a:cs typeface="Arial" charset="0"/>
              </a:defRPr>
            </a:lvl4pPr>
            <a:lvl5pPr marL="2057400" indent="-228600" eaLnBrk="0" hangingPunct="0">
              <a:defRPr>
                <a:solidFill>
                  <a:schemeClr val="tx1"/>
                </a:solidFill>
                <a:latin typeface="Calibri" pitchFamily="-84" charset="0"/>
                <a:cs typeface="Arial" charset="0"/>
              </a:defRPr>
            </a:lvl5pPr>
            <a:lvl6pPr marL="2514600" indent="-228600" eaLnBrk="0" fontAlgn="base" hangingPunct="0">
              <a:spcBef>
                <a:spcPct val="0"/>
              </a:spcBef>
              <a:spcAft>
                <a:spcPct val="0"/>
              </a:spcAft>
              <a:defRPr>
                <a:solidFill>
                  <a:schemeClr val="tx1"/>
                </a:solidFill>
                <a:latin typeface="Calibri" pitchFamily="-84" charset="0"/>
                <a:cs typeface="Arial" charset="0"/>
              </a:defRPr>
            </a:lvl6pPr>
            <a:lvl7pPr marL="2971800" indent="-228600" eaLnBrk="0" fontAlgn="base" hangingPunct="0">
              <a:spcBef>
                <a:spcPct val="0"/>
              </a:spcBef>
              <a:spcAft>
                <a:spcPct val="0"/>
              </a:spcAft>
              <a:defRPr>
                <a:solidFill>
                  <a:schemeClr val="tx1"/>
                </a:solidFill>
                <a:latin typeface="Calibri" pitchFamily="-84" charset="0"/>
                <a:cs typeface="Arial" charset="0"/>
              </a:defRPr>
            </a:lvl7pPr>
            <a:lvl8pPr marL="3429000" indent="-228600" eaLnBrk="0" fontAlgn="base" hangingPunct="0">
              <a:spcBef>
                <a:spcPct val="0"/>
              </a:spcBef>
              <a:spcAft>
                <a:spcPct val="0"/>
              </a:spcAft>
              <a:defRPr>
                <a:solidFill>
                  <a:schemeClr val="tx1"/>
                </a:solidFill>
                <a:latin typeface="Calibri" pitchFamily="-84" charset="0"/>
                <a:cs typeface="Arial" charset="0"/>
              </a:defRPr>
            </a:lvl8pPr>
            <a:lvl9pPr marL="3886200" indent="-228600" eaLnBrk="0" fontAlgn="base" hangingPunct="0">
              <a:spcBef>
                <a:spcPct val="0"/>
              </a:spcBef>
              <a:spcAft>
                <a:spcPct val="0"/>
              </a:spcAft>
              <a:defRPr>
                <a:solidFill>
                  <a:schemeClr val="tx1"/>
                </a:solidFill>
                <a:latin typeface="Calibri" pitchFamily="-84" charset="0"/>
                <a:cs typeface="Arial" charset="0"/>
              </a:defRPr>
            </a:lvl9pPr>
          </a:lstStyle>
          <a:p>
            <a:pPr eaLnBrk="1" hangingPunct="1"/>
            <a:r>
              <a:rPr lang="en-US" sz="2000" dirty="0">
                <a:latin typeface="Verdana" panose="020B0604030504040204" pitchFamily="34" charset="0"/>
                <a:ea typeface="Verdana" panose="020B0604030504040204" pitchFamily="34" charset="0"/>
                <a:cs typeface="Verdana" panose="020B0604030504040204" pitchFamily="34" charset="0"/>
              </a:rPr>
              <a:t>Example of </a:t>
            </a:r>
            <a:r>
              <a:rPr lang="en-US" sz="2000" b="1" dirty="0">
                <a:latin typeface="Verdana" panose="020B0604030504040204" pitchFamily="34" charset="0"/>
                <a:ea typeface="Verdana" panose="020B0604030504040204" pitchFamily="34" charset="0"/>
                <a:cs typeface="Verdana" panose="020B0604030504040204" pitchFamily="34" charset="0"/>
              </a:rPr>
              <a:t>sexual exploitation</a:t>
            </a:r>
          </a:p>
          <a:p>
            <a:pPr eaLnBrk="1" hangingPunct="1"/>
            <a:r>
              <a:rPr lang="en-US"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e.g. Reid (2011); DePrince (2005); Kaestle (2012)</a:t>
            </a:r>
          </a:p>
        </p:txBody>
      </p:sp>
      <p:sp>
        <p:nvSpPr>
          <p:cNvPr id="2" name="Slide Number Placeholder 1"/>
          <p:cNvSpPr>
            <a:spLocks noGrp="1"/>
          </p:cNvSpPr>
          <p:nvPr>
            <p:ph type="sldNum" sz="quarter" idx="10"/>
          </p:nvPr>
        </p:nvSpPr>
        <p:spPr/>
        <p:txBody>
          <a:bodyPr/>
          <a:lstStyle/>
          <a:p>
            <a:fld id="{B230FB2D-6228-4E21-8EA4-AF43349A18F4}" type="slidenum">
              <a:rPr lang="en-GB" smtClean="0"/>
              <a:pPr/>
              <a:t>24</a:t>
            </a:fld>
            <a:endParaRPr lang="en-GB" dirty="0"/>
          </a:p>
        </p:txBody>
      </p:sp>
    </p:spTree>
    <p:extLst>
      <p:ext uri="{BB962C8B-B14F-4D97-AF65-F5344CB8AC3E}">
        <p14:creationId xmlns:p14="http://schemas.microsoft.com/office/powerpoint/2010/main" val="26737396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880043"/>
            <a:ext cx="8688339" cy="1133605"/>
          </a:xfrm>
        </p:spPr>
        <p:txBody>
          <a:bodyPr/>
          <a:lstStyle/>
          <a:p>
            <a:r>
              <a:rPr lang="en-GB" b="1" dirty="0" smtClean="0"/>
              <a:t>Young people want…</a:t>
            </a:r>
            <a:endParaRPr lang="en-GB" b="1" dirty="0"/>
          </a:p>
        </p:txBody>
      </p:sp>
      <p:sp>
        <p:nvSpPr>
          <p:cNvPr id="3" name="Content Placeholder 2"/>
          <p:cNvSpPr>
            <a:spLocks noGrp="1"/>
          </p:cNvSpPr>
          <p:nvPr>
            <p:ph idx="1"/>
          </p:nvPr>
        </p:nvSpPr>
        <p:spPr>
          <a:xfrm>
            <a:off x="174158" y="1493520"/>
            <a:ext cx="8663832" cy="5255624"/>
          </a:xfrm>
        </p:spPr>
        <p:txBody>
          <a:bodyPr>
            <a:noAutofit/>
          </a:bodyPr>
          <a:lstStyle/>
          <a:p>
            <a:pPr>
              <a:lnSpc>
                <a:spcPct val="110000"/>
              </a:lnSpc>
            </a:pPr>
            <a:r>
              <a:rPr lang="en-US" sz="2000" b="1" dirty="0"/>
              <a:t>Vigilance: </a:t>
            </a:r>
            <a:r>
              <a:rPr lang="en-US" sz="2000" dirty="0"/>
              <a:t>to have adults </a:t>
            </a:r>
            <a:r>
              <a:rPr lang="en-US" sz="2000" dirty="0" smtClean="0"/>
              <a:t>notice </a:t>
            </a:r>
            <a:endParaRPr lang="en-GB" sz="2000" dirty="0"/>
          </a:p>
          <a:p>
            <a:pPr>
              <a:lnSpc>
                <a:spcPct val="110000"/>
              </a:lnSpc>
            </a:pPr>
            <a:r>
              <a:rPr lang="en-US" sz="2000" b="1" dirty="0"/>
              <a:t>Understanding </a:t>
            </a:r>
            <a:r>
              <a:rPr lang="en-US" sz="2000" b="1" dirty="0" smtClean="0"/>
              <a:t>&amp; </a:t>
            </a:r>
            <a:r>
              <a:rPr lang="en-US" sz="2000" b="1" dirty="0"/>
              <a:t>action: </a:t>
            </a:r>
            <a:r>
              <a:rPr lang="en-US" sz="2000" dirty="0"/>
              <a:t>to understand what is happening; to be heard; to have that acted </a:t>
            </a:r>
            <a:r>
              <a:rPr lang="en-US" sz="2000" dirty="0" smtClean="0"/>
              <a:t>upon </a:t>
            </a:r>
            <a:endParaRPr lang="en-GB" sz="2000" dirty="0"/>
          </a:p>
          <a:p>
            <a:pPr>
              <a:lnSpc>
                <a:spcPct val="110000"/>
              </a:lnSpc>
            </a:pPr>
            <a:r>
              <a:rPr lang="en-US" sz="2000" b="1" dirty="0"/>
              <a:t>Stability: </a:t>
            </a:r>
            <a:r>
              <a:rPr lang="en-US" sz="2000" dirty="0"/>
              <a:t>to develop a stable relationship of </a:t>
            </a:r>
            <a:r>
              <a:rPr lang="en-US" sz="2000" dirty="0" smtClean="0"/>
              <a:t>trust </a:t>
            </a:r>
            <a:endParaRPr lang="en-US" sz="2000" dirty="0"/>
          </a:p>
          <a:p>
            <a:pPr>
              <a:lnSpc>
                <a:spcPct val="110000"/>
              </a:lnSpc>
            </a:pPr>
            <a:r>
              <a:rPr lang="en-US" sz="2000" b="1" dirty="0"/>
              <a:t>Respect: </a:t>
            </a:r>
            <a:r>
              <a:rPr lang="en-US" sz="2000" dirty="0"/>
              <a:t>to be treated with the expectation of </a:t>
            </a:r>
            <a:r>
              <a:rPr lang="en-US" sz="2000" dirty="0" smtClean="0"/>
              <a:t>competence </a:t>
            </a:r>
            <a:endParaRPr lang="en-GB" sz="2000" dirty="0"/>
          </a:p>
          <a:p>
            <a:pPr>
              <a:lnSpc>
                <a:spcPct val="110000"/>
              </a:lnSpc>
            </a:pPr>
            <a:r>
              <a:rPr lang="en-US" sz="2000" b="1" dirty="0"/>
              <a:t>Information &amp; engagement: </a:t>
            </a:r>
            <a:r>
              <a:rPr lang="en-US" sz="2000" dirty="0"/>
              <a:t>to be informed &amp; involved in procedures, decisions, concerns </a:t>
            </a:r>
            <a:r>
              <a:rPr lang="en-US" sz="2000" dirty="0" smtClean="0"/>
              <a:t>&amp; plans</a:t>
            </a:r>
            <a:endParaRPr lang="en-GB" sz="2000" dirty="0"/>
          </a:p>
          <a:p>
            <a:pPr>
              <a:lnSpc>
                <a:spcPct val="110000"/>
              </a:lnSpc>
            </a:pPr>
            <a:r>
              <a:rPr lang="en-US" sz="2000" b="1" dirty="0"/>
              <a:t>Explanation: </a:t>
            </a:r>
            <a:r>
              <a:rPr lang="en-US" sz="2000" dirty="0"/>
              <a:t>to be informed of the </a:t>
            </a:r>
            <a:r>
              <a:rPr lang="en-US" sz="2000" dirty="0" smtClean="0"/>
              <a:t>outcome </a:t>
            </a:r>
            <a:endParaRPr lang="en-US" sz="2000" dirty="0"/>
          </a:p>
          <a:p>
            <a:pPr>
              <a:lnSpc>
                <a:spcPct val="110000"/>
              </a:lnSpc>
            </a:pPr>
            <a:r>
              <a:rPr lang="en-US" sz="2000" b="1" dirty="0"/>
              <a:t>Support: </a:t>
            </a:r>
            <a:r>
              <a:rPr lang="en-US" sz="2000" dirty="0"/>
              <a:t>to be provided with </a:t>
            </a:r>
            <a:r>
              <a:rPr lang="en-US" sz="2000" dirty="0" smtClean="0"/>
              <a:t>support </a:t>
            </a:r>
            <a:endParaRPr lang="en-US" sz="2000" dirty="0"/>
          </a:p>
          <a:p>
            <a:pPr>
              <a:lnSpc>
                <a:spcPct val="110000"/>
              </a:lnSpc>
            </a:pPr>
            <a:r>
              <a:rPr lang="en-US" sz="2000" b="1" dirty="0"/>
              <a:t>Advocacy: </a:t>
            </a:r>
            <a:r>
              <a:rPr lang="en-US" sz="2000" dirty="0"/>
              <a:t>to be provided with advocacy to assist in putting forward </a:t>
            </a:r>
            <a:r>
              <a:rPr lang="en-US" sz="2000" dirty="0" smtClean="0"/>
              <a:t>views 				</a:t>
            </a:r>
            <a:endParaRPr lang="en-GB" sz="2000" dirty="0"/>
          </a:p>
        </p:txBody>
      </p:sp>
      <p:sp>
        <p:nvSpPr>
          <p:cNvPr id="4" name="Slide Number Placeholder 4"/>
          <p:cNvSpPr>
            <a:spLocks noGrp="1"/>
          </p:cNvSpPr>
          <p:nvPr>
            <p:ph type="sldNum" sz="quarter" idx="4294967295"/>
          </p:nvPr>
        </p:nvSpPr>
        <p:spPr>
          <a:xfrm>
            <a:off x="6754535" y="6413700"/>
            <a:ext cx="2133600" cy="365125"/>
          </a:xfrm>
          <a:prstGeom prst="rect">
            <a:avLst/>
          </a:prstGeom>
        </p:spPr>
        <p:txBody>
          <a:bodyPr/>
          <a:lstStyle/>
          <a:p>
            <a:pPr algn="r"/>
            <a:fld id="{C71121FC-3DAF-4583-91B4-AF56FBE35C01}" type="slidenum">
              <a:rPr lang="en-GB"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rPr>
              <a:pPr algn="r"/>
              <a:t>25</a:t>
            </a:fld>
            <a:endParaRPr lang="en-GB" sz="1800" dirty="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4724545" y="6101552"/>
            <a:ext cx="3344890" cy="430887"/>
          </a:xfrm>
          <a:prstGeom prst="rect">
            <a:avLst/>
          </a:prstGeom>
        </p:spPr>
        <p:txBody>
          <a:bodyPr wrap="none">
            <a:spAutoFit/>
          </a:bodyPr>
          <a:lstStyle/>
          <a:p>
            <a:pPr>
              <a:lnSpc>
                <a:spcPct val="110000"/>
              </a:lnSpc>
            </a:pPr>
            <a:r>
              <a:rPr lang="en-US" sz="2000" dirty="0" smtClean="0">
                <a:solidFill>
                  <a:srgbClr val="76645D"/>
                </a:solidFill>
                <a:latin typeface="+mj-lt"/>
              </a:rPr>
              <a:t>(HM Government, 2015)</a:t>
            </a:r>
            <a:endParaRPr lang="en-GB" sz="2000" dirty="0">
              <a:solidFill>
                <a:srgbClr val="76645D"/>
              </a:solidFill>
              <a:latin typeface="+mj-lt"/>
            </a:endParaRPr>
          </a:p>
        </p:txBody>
      </p:sp>
    </p:spTree>
    <p:extLst>
      <p:ext uri="{BB962C8B-B14F-4D97-AF65-F5344CB8AC3E}">
        <p14:creationId xmlns:p14="http://schemas.microsoft.com/office/powerpoint/2010/main" val="23038100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39" y="1666240"/>
            <a:ext cx="7518401" cy="4618868"/>
          </a:xfrm>
        </p:spPr>
        <p:txBody>
          <a:bodyPr/>
          <a:lstStyle/>
          <a:p>
            <a:pPr marL="0" indent="0">
              <a:buNone/>
            </a:pPr>
            <a:r>
              <a:rPr lang="en-GB" dirty="0"/>
              <a:t>“I was throwing hints to people </a:t>
            </a:r>
            <a:r>
              <a:rPr lang="en-GB" dirty="0" smtClean="0"/>
              <a:t>an’ </a:t>
            </a:r>
            <a:r>
              <a:rPr lang="en-GB" dirty="0"/>
              <a:t>all. I was throwing hints </a:t>
            </a:r>
            <a:r>
              <a:rPr lang="en-GB" dirty="0" err="1"/>
              <a:t>‘cause</a:t>
            </a:r>
            <a:r>
              <a:rPr lang="en-GB" dirty="0"/>
              <a:t> I didn’t want it </a:t>
            </a:r>
            <a:r>
              <a:rPr lang="en-GB" dirty="0" err="1"/>
              <a:t>comin</a:t>
            </a:r>
            <a:r>
              <a:rPr lang="en-GB" dirty="0"/>
              <a:t>’ out of my own mouth. I wanted people to work it out … I was getting myself drunk so I could come out with it, </a:t>
            </a:r>
            <a:r>
              <a:rPr lang="en-GB" dirty="0" err="1"/>
              <a:t>‘cause</a:t>
            </a:r>
            <a:r>
              <a:rPr lang="en-GB" dirty="0"/>
              <a:t> I couldn’t say it when I was like sober. I was like ‘I can’t say </a:t>
            </a:r>
            <a:r>
              <a:rPr lang="en-GB" dirty="0" smtClean="0"/>
              <a:t>it’ ” </a:t>
            </a:r>
          </a:p>
          <a:p>
            <a:pPr marL="0" indent="0">
              <a:buNone/>
            </a:pPr>
            <a:r>
              <a:rPr lang="en-GB" dirty="0"/>
              <a:t>	</a:t>
            </a:r>
            <a:r>
              <a:rPr lang="en-GB" dirty="0" smtClean="0"/>
              <a:t>	</a:t>
            </a:r>
          </a:p>
          <a:p>
            <a:pPr marL="0" indent="0">
              <a:buNone/>
            </a:pPr>
            <a:r>
              <a:rPr lang="en-GB" dirty="0" smtClean="0">
                <a:solidFill>
                  <a:srgbClr val="5F5F5F"/>
                </a:solidFill>
              </a:rPr>
              <a:t>(</a:t>
            </a:r>
            <a:r>
              <a:rPr lang="en-GB" dirty="0">
                <a:solidFill>
                  <a:srgbClr val="5F5F5F"/>
                </a:solidFill>
              </a:rPr>
              <a:t>young person cited in </a:t>
            </a:r>
            <a:r>
              <a:rPr lang="en-GB" dirty="0" smtClean="0">
                <a:solidFill>
                  <a:srgbClr val="5F5F5F"/>
                </a:solidFill>
              </a:rPr>
              <a:t>Beckett, </a:t>
            </a:r>
            <a:r>
              <a:rPr lang="en-GB" dirty="0">
                <a:solidFill>
                  <a:srgbClr val="5F5F5F"/>
                </a:solidFill>
              </a:rPr>
              <a:t>2011</a:t>
            </a:r>
            <a:r>
              <a:rPr lang="en-GB" dirty="0" smtClean="0">
                <a:solidFill>
                  <a:srgbClr val="5F5F5F"/>
                </a:solidFill>
              </a:rPr>
              <a:t>)</a:t>
            </a:r>
          </a:p>
          <a:p>
            <a:pPr marL="0" indent="0">
              <a:buNone/>
            </a:pPr>
            <a:endParaRPr lang="en-US" dirty="0">
              <a:solidFill>
                <a:srgbClr val="5F5F5F"/>
              </a:solidFill>
            </a:endParaRPr>
          </a:p>
        </p:txBody>
      </p:sp>
      <p:sp>
        <p:nvSpPr>
          <p:cNvPr id="4" name="Slide Number Placeholder 3"/>
          <p:cNvSpPr>
            <a:spLocks noGrp="1"/>
          </p:cNvSpPr>
          <p:nvPr>
            <p:ph type="sldNum" sz="quarter" idx="10"/>
          </p:nvPr>
        </p:nvSpPr>
        <p:spPr/>
        <p:txBody>
          <a:bodyPr/>
          <a:lstStyle/>
          <a:p>
            <a:fld id="{B230FB2D-6228-4E21-8EA4-AF43349A18F4}" type="slidenum">
              <a:rPr lang="en-GB" smtClean="0"/>
              <a:pPr/>
              <a:t>26</a:t>
            </a:fld>
            <a:endParaRPr lang="en-GB" dirty="0"/>
          </a:p>
        </p:txBody>
      </p:sp>
      <p:sp>
        <p:nvSpPr>
          <p:cNvPr id="5" name="Rounded Rectangular Callout 4"/>
          <p:cNvSpPr/>
          <p:nvPr/>
        </p:nvSpPr>
        <p:spPr>
          <a:xfrm>
            <a:off x="325975" y="1422401"/>
            <a:ext cx="8374272" cy="2844800"/>
          </a:xfrm>
          <a:prstGeom prst="wedgeRoundRectCallout">
            <a:avLst>
              <a:gd name="adj1" fmla="val -2284"/>
              <a:gd name="adj2" fmla="val 58612"/>
              <a:gd name="adj3" fmla="val 16667"/>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958804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04C3E"/>
                </a:solidFill>
              </a:rPr>
              <a:t>Reflecting on adolescent risk and choice</a:t>
            </a:r>
            <a:endParaRPr lang="en-GB" dirty="0">
              <a:solidFill>
                <a:srgbClr val="F04C3E"/>
              </a:solidFill>
            </a:endParaRPr>
          </a:p>
        </p:txBody>
      </p:sp>
      <p:sp>
        <p:nvSpPr>
          <p:cNvPr id="3" name="Content Placeholder 2"/>
          <p:cNvSpPr>
            <a:spLocks noGrp="1"/>
          </p:cNvSpPr>
          <p:nvPr>
            <p:ph sz="half" idx="1"/>
          </p:nvPr>
        </p:nvSpPr>
        <p:spPr>
          <a:xfrm>
            <a:off x="242922" y="2078182"/>
            <a:ext cx="8443878" cy="4438341"/>
          </a:xfrm>
        </p:spPr>
        <p:txBody>
          <a:bodyPr/>
          <a:lstStyle/>
          <a:p>
            <a:pPr lvl="0"/>
            <a:r>
              <a:rPr lang="en-GB" sz="2500" dirty="0" smtClean="0"/>
              <a:t>How have Jack’s ‘choices’ possibly been misinterpreted?</a:t>
            </a:r>
          </a:p>
          <a:p>
            <a:pPr lvl="0"/>
            <a:r>
              <a:rPr lang="en-GB" sz="2500" dirty="0" smtClean="0"/>
              <a:t>How are you (and your staff / managers) supported to navigate the complex nature of adolescent risk, behaviour and ‘choice’?</a:t>
            </a:r>
          </a:p>
        </p:txBody>
      </p:sp>
      <p:sp>
        <p:nvSpPr>
          <p:cNvPr id="5" name="Slide Number Placeholder 4"/>
          <p:cNvSpPr>
            <a:spLocks noGrp="1"/>
          </p:cNvSpPr>
          <p:nvPr>
            <p:ph type="sldNum" sz="quarter" idx="4"/>
          </p:nvPr>
        </p:nvSpPr>
        <p:spPr/>
        <p:txBody>
          <a:bodyPr/>
          <a:lstStyle/>
          <a:p>
            <a:fld id="{1C5C9FE9-8E8A-4237-A028-0547BDB48ABA}" type="slidenum">
              <a:rPr lang="en-GB" smtClean="0"/>
              <a:pPr/>
              <a:t>27</a:t>
            </a:fld>
            <a:endParaRPr lang="en-GB" dirty="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518" y="4478481"/>
            <a:ext cx="1852868" cy="1852868"/>
          </a:xfrm>
          <a:prstGeom prst="rect">
            <a:avLst/>
          </a:prstGeom>
        </p:spPr>
      </p:pic>
    </p:spTree>
    <p:extLst>
      <p:ext uri="{BB962C8B-B14F-4D97-AF65-F5344CB8AC3E}">
        <p14:creationId xmlns:p14="http://schemas.microsoft.com/office/powerpoint/2010/main" val="6889916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97" y="1684031"/>
            <a:ext cx="8663054" cy="3333871"/>
          </a:xfrm>
        </p:spPr>
        <p:txBody>
          <a:bodyPr/>
          <a:lstStyle/>
          <a:p>
            <a:r>
              <a:rPr lang="en-GB" sz="3600" dirty="0" smtClean="0"/>
              <a:t>Recognising and promoting resilience</a:t>
            </a:r>
            <a:endParaRPr lang="en-GB" sz="3600" dirty="0"/>
          </a:p>
        </p:txBody>
      </p:sp>
      <p:sp>
        <p:nvSpPr>
          <p:cNvPr id="3" name="Slide Number Placeholder 2"/>
          <p:cNvSpPr>
            <a:spLocks noGrp="1"/>
          </p:cNvSpPr>
          <p:nvPr>
            <p:ph type="sldNum" sz="quarter" idx="4"/>
          </p:nvPr>
        </p:nvSpPr>
        <p:spPr/>
        <p:txBody>
          <a:bodyPr/>
          <a:lstStyle/>
          <a:p>
            <a:fld id="{1C5C9FE9-8E8A-4237-A028-0547BDB48ABA}" type="slidenum">
              <a:rPr lang="en-GB" sz="1800" smtClean="0"/>
              <a:pPr/>
              <a:t>28</a:t>
            </a:fld>
            <a:endParaRPr lang="en-GB" sz="1800" dirty="0"/>
          </a:p>
        </p:txBody>
      </p:sp>
      <p:pic>
        <p:nvPicPr>
          <p:cNvPr id="4" name="Picture 3" descr="http://1.2.3.9/bmi/images4.fanpop.com/image/photos/17600000/fairy-dust-fairies-17694885-500-667.jpg"/>
          <p:cNvPicPr>
            <a:picLocks noChangeAspect="1" noChangeArrowheads="1"/>
          </p:cNvPicPr>
          <p:nvPr/>
        </p:nvPicPr>
        <p:blipFill>
          <a:blip r:embed="rId3" cstate="print"/>
          <a:srcRect/>
          <a:stretch>
            <a:fillRect/>
          </a:stretch>
        </p:blipFill>
        <p:spPr bwMode="auto">
          <a:xfrm>
            <a:off x="1168231" y="3215623"/>
            <a:ext cx="2056076" cy="2512633"/>
          </a:xfrm>
          <a:prstGeom prst="rect">
            <a:avLst/>
          </a:prstGeom>
          <a:noFill/>
          <a:effectLst>
            <a:softEdge rad="63500"/>
          </a:effectLst>
        </p:spPr>
      </p:pic>
      <p:pic>
        <p:nvPicPr>
          <p:cNvPr id="5" name="Picture 2" descr="C:\Users\Jessica.Broome\Desktop\hard co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759" y="3016633"/>
            <a:ext cx="2021093" cy="322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3272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34DDBA-4DB6-4081-A0A5-A04F90D242CF}" type="slidenum">
              <a:rPr lang="en-GB" smtClean="0">
                <a:solidFill>
                  <a:schemeClr val="bg1">
                    <a:lumMod val="50000"/>
                  </a:schemeClr>
                </a:solidFill>
              </a:rPr>
              <a:pPr/>
              <a:t>29</a:t>
            </a:fld>
            <a:endParaRPr lang="en-GB" dirty="0">
              <a:solidFill>
                <a:schemeClr val="bg1">
                  <a:lumMod val="50000"/>
                </a:schemeClr>
              </a:solidFill>
            </a:endParaRPr>
          </a:p>
        </p:txBody>
      </p:sp>
      <p:sp>
        <p:nvSpPr>
          <p:cNvPr id="3" name="Content Placeholder 2"/>
          <p:cNvSpPr txBox="1">
            <a:spLocks/>
          </p:cNvSpPr>
          <p:nvPr/>
        </p:nvSpPr>
        <p:spPr>
          <a:xfrm>
            <a:off x="599090" y="1961804"/>
            <a:ext cx="3274641" cy="3291840"/>
          </a:xfrm>
          <a:prstGeom prst="rect">
            <a:avLst/>
          </a:prstGeom>
        </p:spPr>
        <p:txBody>
          <a:bodyPr/>
          <a:lstStyle>
            <a:lvl1pPr marL="342900" indent="-342900" algn="l" rtl="0" eaLnBrk="1" fontAlgn="base" hangingPunct="1">
              <a:spcBef>
                <a:spcPct val="20000"/>
              </a:spcBef>
              <a:spcAft>
                <a:spcPts val="600"/>
              </a:spcAft>
              <a:buClr>
                <a:srgbClr val="5F5F5F"/>
              </a:buClr>
              <a:buSzPct val="70000"/>
              <a:buFont typeface="Wingdings" pitchFamily="2" charset="2"/>
              <a:buChar char="l"/>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5F5F5F"/>
              </a:buClr>
              <a:buSzPct val="60000"/>
              <a:buFont typeface="Wingdings" pitchFamily="2" charset="2"/>
              <a:buChar char="Ü"/>
              <a:defRPr sz="2000">
                <a:solidFill>
                  <a:schemeClr val="tx1"/>
                </a:solidFill>
                <a:latin typeface="+mn-lt"/>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a:lstStyle>
          <a:p>
            <a:pPr marL="0" indent="0">
              <a:buFont typeface="Wingdings" pitchFamily="2" charset="2"/>
              <a:buNone/>
            </a:pPr>
            <a:r>
              <a:rPr lang="en-GB" i="1" kern="0" dirty="0" smtClean="0"/>
              <a:t>Resilience can be defined as the ability to withstand and rebound from disruptive life challenges, strengthened and more resourceful.</a:t>
            </a:r>
            <a:r>
              <a:rPr lang="en-GB" kern="0" dirty="0" smtClean="0"/>
              <a:t/>
            </a:r>
            <a:br>
              <a:rPr lang="en-GB" kern="0" dirty="0" smtClean="0"/>
            </a:br>
            <a:endParaRPr lang="en-GB" kern="0" dirty="0">
              <a:solidFill>
                <a:schemeClr val="bg1">
                  <a:lumMod val="65000"/>
                </a:schemeClr>
              </a:solidFill>
            </a:endParaRPr>
          </a:p>
        </p:txBody>
      </p:sp>
      <p:sp>
        <p:nvSpPr>
          <p:cNvPr id="4" name="Rounded Rectangular Callout 3"/>
          <p:cNvSpPr/>
          <p:nvPr/>
        </p:nvSpPr>
        <p:spPr bwMode="auto">
          <a:xfrm>
            <a:off x="430604" y="1649895"/>
            <a:ext cx="3604684" cy="3737114"/>
          </a:xfrm>
          <a:prstGeom prst="wedgeRoundRectCallout">
            <a:avLst>
              <a:gd name="adj1" fmla="val -657"/>
              <a:gd name="adj2" fmla="val 71280"/>
              <a:gd name="adj3" fmla="val 16667"/>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2428963" y="6087604"/>
            <a:ext cx="2015616" cy="400110"/>
          </a:xfrm>
          <a:prstGeom prst="rect">
            <a:avLst/>
          </a:prstGeom>
        </p:spPr>
        <p:txBody>
          <a:bodyPr wrap="none">
            <a:spAutoFit/>
          </a:bodyPr>
          <a:lstStyle/>
          <a:p>
            <a:pPr lvl="0" algn="ctr"/>
            <a:r>
              <a:rPr lang="en-GB" sz="2000" dirty="0">
                <a:solidFill>
                  <a:schemeClr val="bg1">
                    <a:lumMod val="50000"/>
                  </a:schemeClr>
                </a:solidFill>
                <a:latin typeface="Verdana"/>
              </a:rPr>
              <a:t>(Walsh, 2008)</a:t>
            </a:r>
          </a:p>
        </p:txBody>
      </p:sp>
      <p:pic>
        <p:nvPicPr>
          <p:cNvPr id="2050" name="Picture 2" descr="https://s-media-cache-ak0.pinimg.com/236x/af/90/f3/af90f3c519aaeece4360ca4c5e2fea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109" y="370144"/>
            <a:ext cx="3728156" cy="39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5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sz="3200" dirty="0" smtClean="0"/>
              <a:t>Reflecting on adolescence</a:t>
            </a:r>
            <a:endParaRPr lang="en-GB" sz="3200" dirty="0"/>
          </a:p>
        </p:txBody>
      </p:sp>
      <p:sp>
        <p:nvSpPr>
          <p:cNvPr id="3" name="Content Placeholder 2"/>
          <p:cNvSpPr>
            <a:spLocks noGrp="1"/>
          </p:cNvSpPr>
          <p:nvPr>
            <p:ph idx="1"/>
          </p:nvPr>
        </p:nvSpPr>
        <p:spPr>
          <a:xfrm>
            <a:off x="217701" y="2173494"/>
            <a:ext cx="8663832" cy="2667447"/>
          </a:xfrm>
        </p:spPr>
        <p:txBody>
          <a:bodyPr/>
          <a:lstStyle/>
          <a:p>
            <a:pPr marL="0" indent="0">
              <a:buNone/>
            </a:pPr>
            <a:r>
              <a:rPr lang="en-GB" sz="2500" dirty="0" smtClean="0"/>
              <a:t>What one word might describe you as a teenager…?</a:t>
            </a:r>
          </a:p>
          <a:p>
            <a:pPr marL="0" indent="0">
              <a:buNone/>
            </a:pPr>
            <a:endParaRPr lang="en-GB" sz="2500" dirty="0"/>
          </a:p>
          <a:p>
            <a:pPr marL="0" indent="0">
              <a:buNone/>
            </a:pPr>
            <a:r>
              <a:rPr lang="en-GB" sz="2500" dirty="0" smtClean="0"/>
              <a:t>Can you think of something risky that you did as a young person?</a:t>
            </a:r>
            <a:endParaRPr lang="en-GB" sz="2500"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91430" y="4468216"/>
            <a:ext cx="1666771" cy="1666771"/>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B230FB2D-6228-4E21-8EA4-AF43349A18F4}" type="slidenum">
              <a:rPr lang="en-GB" smtClean="0"/>
              <a:pPr/>
              <a:t>3</a:t>
            </a:fld>
            <a:endParaRPr lang="en-GB" dirty="0"/>
          </a:p>
        </p:txBody>
      </p:sp>
    </p:spTree>
    <p:extLst>
      <p:ext uri="{BB962C8B-B14F-4D97-AF65-F5344CB8AC3E}">
        <p14:creationId xmlns:p14="http://schemas.microsoft.com/office/powerpoint/2010/main" val="7672335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910523"/>
            <a:ext cx="8688339" cy="1133605"/>
          </a:xfrm>
        </p:spPr>
        <p:txBody>
          <a:bodyPr/>
          <a:lstStyle/>
          <a:p>
            <a:r>
              <a:rPr lang="en-GB" dirty="0" smtClean="0"/>
              <a:t>Resilience in adolescence </a:t>
            </a:r>
            <a:r>
              <a:rPr lang="en-GB" sz="2000" b="0" dirty="0">
                <a:solidFill>
                  <a:schemeClr val="bg1">
                    <a:lumMod val="50000"/>
                  </a:schemeClr>
                </a:solidFill>
              </a:rPr>
              <a:t>(Coleman, 2014)</a:t>
            </a:r>
            <a:br>
              <a:rPr lang="en-GB" sz="2000" b="0" dirty="0">
                <a:solidFill>
                  <a:schemeClr val="bg1">
                    <a:lumMod val="50000"/>
                  </a:schemeClr>
                </a:solidFill>
              </a:rPr>
            </a:br>
            <a:endParaRPr lang="en-GB" sz="2000" b="0" dirty="0">
              <a:solidFill>
                <a:schemeClr val="bg1">
                  <a:lumMod val="50000"/>
                </a:schemeClr>
              </a:solidFill>
            </a:endParaRPr>
          </a:p>
        </p:txBody>
      </p:sp>
      <p:sp>
        <p:nvSpPr>
          <p:cNvPr id="3" name="Content Placeholder 2"/>
          <p:cNvSpPr>
            <a:spLocks noGrp="1"/>
          </p:cNvSpPr>
          <p:nvPr>
            <p:ph idx="1"/>
          </p:nvPr>
        </p:nvSpPr>
        <p:spPr>
          <a:xfrm>
            <a:off x="217701" y="1508760"/>
            <a:ext cx="8663832" cy="4776348"/>
          </a:xfrm>
        </p:spPr>
        <p:txBody>
          <a:bodyPr/>
          <a:lstStyle/>
          <a:p>
            <a:pPr marL="0" indent="0">
              <a:buNone/>
            </a:pPr>
            <a:r>
              <a:rPr lang="en-GB" sz="2100" b="1" dirty="0" smtClean="0">
                <a:latin typeface="+mj-lt"/>
              </a:rPr>
              <a:t>Types:</a:t>
            </a:r>
          </a:p>
          <a:p>
            <a:r>
              <a:rPr lang="en-GB" sz="2100" kern="1200" dirty="0">
                <a:latin typeface="+mj-lt"/>
                <a:ea typeface="Verdana" pitchFamily="34" charset="0"/>
                <a:cs typeface="Verdana" pitchFamily="34" charset="0"/>
              </a:rPr>
              <a:t>A</a:t>
            </a:r>
            <a:r>
              <a:rPr lang="en-GB" sz="2100" kern="1200" dirty="0" smtClean="0">
                <a:latin typeface="+mj-lt"/>
                <a:ea typeface="Verdana" pitchFamily="34" charset="0"/>
                <a:cs typeface="Verdana" pitchFamily="34" charset="0"/>
              </a:rPr>
              <a:t>voiding </a:t>
            </a:r>
            <a:r>
              <a:rPr lang="en-GB" sz="2100" kern="1200" dirty="0">
                <a:latin typeface="+mj-lt"/>
                <a:ea typeface="Verdana" pitchFamily="34" charset="0"/>
                <a:cs typeface="Verdana" pitchFamily="34" charset="0"/>
              </a:rPr>
              <a:t>risks that adolescents are predisposed to following earlier adversity or maltreatment in </a:t>
            </a:r>
            <a:r>
              <a:rPr lang="en-GB" sz="2100" kern="1200" dirty="0" smtClean="0">
                <a:latin typeface="+mj-lt"/>
                <a:ea typeface="Verdana" pitchFamily="34" charset="0"/>
                <a:cs typeface="Verdana" pitchFamily="34" charset="0"/>
              </a:rPr>
              <a:t>childhood, e.g. avoiding sexual revictimisation.</a:t>
            </a:r>
            <a:endParaRPr lang="en-GB" sz="2100" kern="1200" dirty="0">
              <a:latin typeface="+mj-lt"/>
              <a:ea typeface="Verdana" pitchFamily="34" charset="0"/>
              <a:cs typeface="Verdana" pitchFamily="34" charset="0"/>
            </a:endParaRPr>
          </a:p>
          <a:p>
            <a:r>
              <a:rPr lang="en-GB" sz="2100" kern="1200" dirty="0">
                <a:latin typeface="+mj-lt"/>
                <a:ea typeface="Verdana" pitchFamily="34" charset="0"/>
                <a:cs typeface="Verdana" pitchFamily="34" charset="0"/>
              </a:rPr>
              <a:t>A</a:t>
            </a:r>
            <a:r>
              <a:rPr lang="en-GB" sz="2100" kern="1200" dirty="0" smtClean="0">
                <a:latin typeface="+mj-lt"/>
                <a:ea typeface="Verdana" pitchFamily="34" charset="0"/>
                <a:cs typeface="Verdana" pitchFamily="34" charset="0"/>
              </a:rPr>
              <a:t>voiding </a:t>
            </a:r>
            <a:r>
              <a:rPr lang="en-GB" sz="2100" kern="1200" dirty="0">
                <a:latin typeface="+mj-lt"/>
                <a:ea typeface="Verdana" pitchFamily="34" charset="0"/>
                <a:cs typeface="Verdana" pitchFamily="34" charset="0"/>
              </a:rPr>
              <a:t>serious risks </a:t>
            </a:r>
            <a:r>
              <a:rPr lang="en-GB" sz="2100" kern="1200" dirty="0" smtClean="0">
                <a:latin typeface="+mj-lt"/>
                <a:ea typeface="Verdana" pitchFamily="34" charset="0"/>
                <a:cs typeface="Verdana" pitchFamily="34" charset="0"/>
              </a:rPr>
              <a:t>(e.g. substance </a:t>
            </a:r>
            <a:r>
              <a:rPr lang="en-GB" sz="2100" kern="1200" dirty="0">
                <a:latin typeface="+mj-lt"/>
                <a:ea typeface="Verdana" pitchFamily="34" charset="0"/>
                <a:cs typeface="Verdana" pitchFamily="34" charset="0"/>
              </a:rPr>
              <a:t>misuse) that adolescents may be predisposed to by virtue of their developmental stage (these overlap with the category above</a:t>
            </a:r>
            <a:r>
              <a:rPr lang="en-GB" sz="2100" kern="1200" dirty="0" smtClean="0">
                <a:latin typeface="+mj-lt"/>
                <a:ea typeface="Verdana" pitchFamily="34" charset="0"/>
                <a:cs typeface="Verdana" pitchFamily="34" charset="0"/>
              </a:rPr>
              <a:t>).</a:t>
            </a:r>
            <a:endParaRPr lang="en-GB" sz="2100" kern="1200" dirty="0">
              <a:latin typeface="+mj-lt"/>
              <a:ea typeface="Verdana" pitchFamily="34" charset="0"/>
              <a:cs typeface="Verdana" pitchFamily="34" charset="0"/>
            </a:endParaRPr>
          </a:p>
          <a:p>
            <a:r>
              <a:rPr lang="en-GB" sz="2100" kern="1200" dirty="0">
                <a:latin typeface="+mj-lt"/>
                <a:ea typeface="Verdana" pitchFamily="34" charset="0"/>
                <a:cs typeface="Verdana" pitchFamily="34" charset="0"/>
              </a:rPr>
              <a:t>A</a:t>
            </a:r>
            <a:r>
              <a:rPr lang="en-GB" sz="2100" kern="1200" dirty="0" smtClean="0">
                <a:latin typeface="+mj-lt"/>
                <a:ea typeface="Verdana" pitchFamily="34" charset="0"/>
                <a:cs typeface="Verdana" pitchFamily="34" charset="0"/>
              </a:rPr>
              <a:t>voiding </a:t>
            </a:r>
            <a:r>
              <a:rPr lang="en-GB" sz="2100" kern="1200" dirty="0">
                <a:latin typeface="+mj-lt"/>
                <a:ea typeface="Verdana" pitchFamily="34" charset="0"/>
                <a:cs typeface="Verdana" pitchFamily="34" charset="0"/>
              </a:rPr>
              <a:t>significant risks in the environment – </a:t>
            </a:r>
            <a:r>
              <a:rPr lang="en-GB" sz="2100" kern="1200" dirty="0" smtClean="0">
                <a:latin typeface="+mj-lt"/>
                <a:ea typeface="Verdana" pitchFamily="34" charset="0"/>
                <a:cs typeface="Verdana" pitchFamily="34" charset="0"/>
              </a:rPr>
              <a:t>e.g. </a:t>
            </a:r>
            <a:r>
              <a:rPr lang="en-GB" sz="2100" kern="1200" dirty="0">
                <a:latin typeface="+mj-lt"/>
                <a:ea typeface="Verdana" pitchFamily="34" charset="0"/>
                <a:cs typeface="Verdana" pitchFamily="34" charset="0"/>
              </a:rPr>
              <a:t>avoiding victimisation in a violent </a:t>
            </a:r>
            <a:r>
              <a:rPr lang="en-GB" sz="2100" kern="1200" dirty="0" smtClean="0">
                <a:latin typeface="+mj-lt"/>
                <a:ea typeface="Verdana" pitchFamily="34" charset="0"/>
                <a:cs typeface="Verdana" pitchFamily="34" charset="0"/>
              </a:rPr>
              <a:t>neighbourhood.</a:t>
            </a:r>
            <a:endParaRPr lang="en-GB" sz="2100" kern="1200" dirty="0">
              <a:latin typeface="+mj-lt"/>
              <a:ea typeface="Verdana" pitchFamily="34" charset="0"/>
              <a:cs typeface="Verdana" pitchFamily="34" charset="0"/>
            </a:endParaRPr>
          </a:p>
          <a:p>
            <a:r>
              <a:rPr lang="en-GB" sz="2100" kern="1200" dirty="0">
                <a:latin typeface="+mj-lt"/>
                <a:ea typeface="Verdana" pitchFamily="34" charset="0"/>
                <a:cs typeface="Verdana" pitchFamily="34" charset="0"/>
              </a:rPr>
              <a:t>A</a:t>
            </a:r>
            <a:r>
              <a:rPr lang="en-GB" sz="2100" kern="1200" dirty="0" smtClean="0">
                <a:latin typeface="+mj-lt"/>
                <a:ea typeface="Verdana" pitchFamily="34" charset="0"/>
                <a:cs typeface="Verdana" pitchFamily="34" charset="0"/>
              </a:rPr>
              <a:t>voiding </a:t>
            </a:r>
            <a:r>
              <a:rPr lang="en-GB" sz="2100" kern="1200" dirty="0">
                <a:latin typeface="+mj-lt"/>
                <a:ea typeface="Verdana" pitchFamily="34" charset="0"/>
                <a:cs typeface="Verdana" pitchFamily="34" charset="0"/>
              </a:rPr>
              <a:t>longer-term harm associated with any of the above sets of risks – </a:t>
            </a:r>
            <a:r>
              <a:rPr lang="en-GB" sz="2100" kern="1200" dirty="0" smtClean="0">
                <a:latin typeface="+mj-lt"/>
                <a:ea typeface="Verdana" pitchFamily="34" charset="0"/>
                <a:cs typeface="Verdana" pitchFamily="34" charset="0"/>
              </a:rPr>
              <a:t>e.g. </a:t>
            </a:r>
            <a:r>
              <a:rPr lang="en-GB" sz="2100" kern="1200" dirty="0">
                <a:latin typeface="+mj-lt"/>
                <a:ea typeface="Verdana" pitchFamily="34" charset="0"/>
                <a:cs typeface="Verdana" pitchFamily="34" charset="0"/>
              </a:rPr>
              <a:t>avoiding addiction following substance misuse, or finding well-being and stability after an episode of running away.</a:t>
            </a:r>
          </a:p>
          <a:p>
            <a:pPr marL="0" indent="0">
              <a:buNone/>
            </a:pPr>
            <a:endParaRPr lang="en-GB" sz="2100" dirty="0">
              <a:latin typeface="+mj-lt"/>
            </a:endParaRPr>
          </a:p>
        </p:txBody>
      </p:sp>
      <p:sp>
        <p:nvSpPr>
          <p:cNvPr id="5" name="Slide Number Placeholder 4"/>
          <p:cNvSpPr>
            <a:spLocks noGrp="1"/>
          </p:cNvSpPr>
          <p:nvPr>
            <p:ph type="sldNum" sz="quarter" idx="10"/>
          </p:nvPr>
        </p:nvSpPr>
        <p:spPr/>
        <p:txBody>
          <a:bodyPr/>
          <a:lstStyle/>
          <a:p>
            <a:fld id="{B230FB2D-6228-4E21-8EA4-AF43349A18F4}" type="slidenum">
              <a:rPr lang="en-GB" smtClean="0"/>
              <a:pPr/>
              <a:t>30</a:t>
            </a:fld>
            <a:endParaRPr lang="en-GB" dirty="0"/>
          </a:p>
        </p:txBody>
      </p:sp>
    </p:spTree>
    <p:extLst>
      <p:ext uri="{BB962C8B-B14F-4D97-AF65-F5344CB8AC3E}">
        <p14:creationId xmlns:p14="http://schemas.microsoft.com/office/powerpoint/2010/main" val="37168559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32" y="946552"/>
            <a:ext cx="8705164" cy="1066800"/>
          </a:xfrm>
        </p:spPr>
        <p:txBody>
          <a:bodyPr/>
          <a:lstStyle/>
          <a:p>
            <a:r>
              <a:rPr lang="en-GB" dirty="0" smtClean="0"/>
              <a:t>Promoting resilience in CYP</a:t>
            </a:r>
            <a:endParaRPr lang="en-GB" dirty="0"/>
          </a:p>
        </p:txBody>
      </p:sp>
      <p:sp>
        <p:nvSpPr>
          <p:cNvPr id="3" name="Content Placeholder 2"/>
          <p:cNvSpPr>
            <a:spLocks noGrp="1"/>
          </p:cNvSpPr>
          <p:nvPr>
            <p:ph idx="1"/>
          </p:nvPr>
        </p:nvSpPr>
        <p:spPr>
          <a:xfrm>
            <a:off x="168273" y="1712421"/>
            <a:ext cx="8852897" cy="5000665"/>
          </a:xfrm>
        </p:spPr>
        <p:txBody>
          <a:bodyPr/>
          <a:lstStyle/>
          <a:p>
            <a:pPr>
              <a:spcBef>
                <a:spcPts val="0"/>
              </a:spcBef>
              <a:spcAft>
                <a:spcPts val="1200"/>
              </a:spcAft>
            </a:pPr>
            <a:r>
              <a:rPr lang="en-GB" sz="2400" b="1" dirty="0" smtClean="0"/>
              <a:t>Relationships are paramount </a:t>
            </a:r>
            <a:r>
              <a:rPr lang="en-GB" sz="2000" dirty="0">
                <a:solidFill>
                  <a:schemeClr val="bg1">
                    <a:lumMod val="50000"/>
                  </a:schemeClr>
                </a:solidFill>
              </a:rPr>
              <a:t>(Coleman, 2014</a:t>
            </a:r>
            <a:r>
              <a:rPr lang="en-GB" sz="2000" dirty="0" smtClean="0">
                <a:solidFill>
                  <a:schemeClr val="bg1">
                    <a:lumMod val="50000"/>
                  </a:schemeClr>
                </a:solidFill>
              </a:rPr>
              <a:t>) </a:t>
            </a:r>
          </a:p>
          <a:p>
            <a:pPr lvl="0">
              <a:spcBef>
                <a:spcPts val="0"/>
              </a:spcBef>
              <a:spcAft>
                <a:spcPts val="1200"/>
              </a:spcAft>
            </a:pPr>
            <a:r>
              <a:rPr lang="en-US" b="1" dirty="0" smtClean="0"/>
              <a:t>Self-efficacy</a:t>
            </a:r>
            <a:r>
              <a:rPr lang="en-US" dirty="0"/>
              <a:t>, </a:t>
            </a:r>
            <a:r>
              <a:rPr lang="en-US" b="1" dirty="0"/>
              <a:t>positive identity development</a:t>
            </a:r>
            <a:r>
              <a:rPr lang="en-US" dirty="0"/>
              <a:t>, </a:t>
            </a:r>
            <a:r>
              <a:rPr lang="en-US" b="1" dirty="0" smtClean="0"/>
              <a:t>aspirations</a:t>
            </a:r>
            <a:r>
              <a:rPr lang="en-US" dirty="0"/>
              <a:t> </a:t>
            </a:r>
            <a:r>
              <a:rPr lang="en-US" dirty="0" smtClean="0"/>
              <a:t>-  </a:t>
            </a:r>
            <a:r>
              <a:rPr lang="en-US" dirty="0"/>
              <a:t>commonly associated with </a:t>
            </a:r>
            <a:r>
              <a:rPr lang="en-US" dirty="0" smtClean="0"/>
              <a:t>resilience</a:t>
            </a:r>
            <a:endParaRPr lang="en-US" dirty="0"/>
          </a:p>
          <a:p>
            <a:pPr lvl="0">
              <a:spcBef>
                <a:spcPts val="0"/>
              </a:spcBef>
              <a:spcAft>
                <a:spcPts val="1200"/>
              </a:spcAft>
            </a:pPr>
            <a:r>
              <a:rPr lang="en-US" dirty="0"/>
              <a:t>‘Inoculation</a:t>
            </a:r>
            <a:r>
              <a:rPr lang="en-US" dirty="0" smtClean="0"/>
              <a:t>’</a:t>
            </a:r>
          </a:p>
          <a:p>
            <a:pPr>
              <a:spcBef>
                <a:spcPts val="0"/>
              </a:spcBef>
              <a:spcAft>
                <a:spcPts val="1200"/>
              </a:spcAft>
            </a:pPr>
            <a:r>
              <a:rPr lang="en-GB" dirty="0"/>
              <a:t>CYP as assets (Young Inspectors, Student Council)</a:t>
            </a:r>
          </a:p>
          <a:p>
            <a:pPr>
              <a:spcBef>
                <a:spcPts val="0"/>
              </a:spcBef>
              <a:spcAft>
                <a:spcPts val="1200"/>
              </a:spcAft>
            </a:pPr>
            <a:r>
              <a:rPr lang="en-GB" dirty="0"/>
              <a:t>Mentoring / Peer mentoring </a:t>
            </a:r>
            <a:r>
              <a:rPr lang="en-GB" sz="2000" kern="1200" dirty="0">
                <a:solidFill>
                  <a:schemeClr val="bg1">
                    <a:lumMod val="50000"/>
                  </a:schemeClr>
                </a:solidFill>
              </a:rPr>
              <a:t>(DuBois </a:t>
            </a:r>
            <a:r>
              <a:rPr lang="en-GB" sz="2000" i="1" kern="1200" dirty="0">
                <a:solidFill>
                  <a:schemeClr val="bg1">
                    <a:lumMod val="50000"/>
                  </a:schemeClr>
                </a:solidFill>
              </a:rPr>
              <a:t>et al</a:t>
            </a:r>
            <a:r>
              <a:rPr lang="en-GB" sz="2000" kern="1200" dirty="0">
                <a:solidFill>
                  <a:schemeClr val="bg1">
                    <a:lumMod val="50000"/>
                  </a:schemeClr>
                </a:solidFill>
              </a:rPr>
              <a:t>, 2011)</a:t>
            </a:r>
            <a:endParaRPr lang="en-GB" sz="2000" dirty="0">
              <a:solidFill>
                <a:schemeClr val="bg1">
                  <a:lumMod val="50000"/>
                </a:schemeClr>
              </a:solidFill>
            </a:endParaRPr>
          </a:p>
          <a:p>
            <a:pPr>
              <a:spcBef>
                <a:spcPts val="0"/>
              </a:spcBef>
              <a:spcAft>
                <a:spcPts val="1200"/>
              </a:spcAft>
            </a:pPr>
            <a:r>
              <a:rPr lang="en-GB" dirty="0"/>
              <a:t>Authoritative parenting to reduce harm (e.g. intensive family interventions, PACE relational safeguarding model)</a:t>
            </a:r>
          </a:p>
          <a:p>
            <a:pPr marL="0" lvl="0" indent="0">
              <a:spcBef>
                <a:spcPts val="0"/>
              </a:spcBef>
              <a:spcAft>
                <a:spcPts val="1200"/>
              </a:spcAft>
              <a:buNone/>
            </a:pPr>
            <a:endParaRPr lang="en-US" dirty="0"/>
          </a:p>
          <a:p>
            <a:pPr>
              <a:spcBef>
                <a:spcPts val="0"/>
              </a:spcBef>
              <a:spcAft>
                <a:spcPts val="1200"/>
              </a:spcAft>
            </a:pPr>
            <a:endParaRPr lang="en-GB" sz="2400" dirty="0" smtClean="0"/>
          </a:p>
          <a:p>
            <a:pPr>
              <a:spcBef>
                <a:spcPts val="0"/>
              </a:spcBef>
              <a:spcAft>
                <a:spcPts val="1200"/>
              </a:spcAft>
            </a:pPr>
            <a:endParaRPr lang="en-GB" sz="24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31</a:t>
            </a:fld>
            <a:endParaRPr lang="en-GB" dirty="0"/>
          </a:p>
        </p:txBody>
      </p:sp>
    </p:spTree>
    <p:extLst>
      <p:ext uri="{BB962C8B-B14F-4D97-AF65-F5344CB8AC3E}">
        <p14:creationId xmlns:p14="http://schemas.microsoft.com/office/powerpoint/2010/main" val="88037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01" y="610078"/>
            <a:ext cx="8688339" cy="1133605"/>
          </a:xfrm>
        </p:spPr>
        <p:txBody>
          <a:bodyPr/>
          <a:lstStyle/>
          <a:p>
            <a:pPr algn="r"/>
            <a:r>
              <a:rPr lang="en-GB" dirty="0" smtClean="0"/>
              <a:t>Defining participation</a:t>
            </a:r>
            <a:endParaRPr lang="en-GB" dirty="0"/>
          </a:p>
        </p:txBody>
      </p:sp>
      <p:sp>
        <p:nvSpPr>
          <p:cNvPr id="3" name="Content Placeholder 2"/>
          <p:cNvSpPr>
            <a:spLocks noGrp="1"/>
          </p:cNvSpPr>
          <p:nvPr>
            <p:ph idx="1"/>
          </p:nvPr>
        </p:nvSpPr>
        <p:spPr/>
        <p:txBody>
          <a:bodyPr/>
          <a:lstStyle/>
          <a:p>
            <a:r>
              <a:rPr lang="en-GB" altLang="en-US" i="1" dirty="0"/>
              <a:t>D</a:t>
            </a:r>
            <a:r>
              <a:rPr lang="en-GB" altLang="en-US" i="1" dirty="0" smtClean="0"/>
              <a:t>efined </a:t>
            </a:r>
            <a:r>
              <a:rPr lang="en-GB" altLang="en-US" i="1" dirty="0"/>
              <a:t>as children </a:t>
            </a:r>
            <a:r>
              <a:rPr lang="en-GB" altLang="en-US" b="1" i="1" dirty="0"/>
              <a:t>taking part in and influencing processes, </a:t>
            </a:r>
            <a:r>
              <a:rPr lang="en-GB" altLang="en-US" b="1" i="1" dirty="0" smtClean="0"/>
              <a:t>decisions </a:t>
            </a:r>
            <a:r>
              <a:rPr lang="en-GB" altLang="en-US" b="1" i="1" dirty="0"/>
              <a:t>and activities that affect them</a:t>
            </a:r>
            <a:r>
              <a:rPr lang="en-GB" altLang="en-US" i="1" dirty="0"/>
              <a:t>, in order to achieve greater respect for their </a:t>
            </a:r>
            <a:r>
              <a:rPr lang="en-GB" altLang="en-US" i="1" dirty="0" smtClean="0"/>
              <a:t>rights</a:t>
            </a:r>
            <a:r>
              <a:rPr lang="en-GB" altLang="en-US" i="1" dirty="0"/>
              <a:t/>
            </a:r>
            <a:br>
              <a:rPr lang="en-GB" altLang="en-US" i="1" dirty="0"/>
            </a:br>
            <a:r>
              <a:rPr lang="en-GB" altLang="en-US" i="1" dirty="0"/>
              <a:t>	</a:t>
            </a:r>
            <a:r>
              <a:rPr lang="en-GB" altLang="en-US" i="1" dirty="0" smtClean="0"/>
              <a:t>					</a:t>
            </a:r>
            <a:r>
              <a:rPr lang="en-GB" altLang="en-US" sz="2000" dirty="0" smtClean="0">
                <a:solidFill>
                  <a:schemeClr val="bg1">
                    <a:lumMod val="50000"/>
                  </a:schemeClr>
                </a:solidFill>
              </a:rPr>
              <a:t>(Lansdown, 2002)</a:t>
            </a:r>
            <a:r>
              <a:rPr lang="en-GB" altLang="en-US" sz="2000" dirty="0"/>
              <a:t/>
            </a:r>
            <a:br>
              <a:rPr lang="en-GB" altLang="en-US" sz="2000" dirty="0"/>
            </a:br>
            <a:endParaRPr lang="en-GB" altLang="en-US" sz="2000" dirty="0" smtClean="0"/>
          </a:p>
          <a:p>
            <a:r>
              <a:rPr lang="en-GB" dirty="0" smtClean="0"/>
              <a:t>Children's </a:t>
            </a:r>
            <a:r>
              <a:rPr lang="en-GB" b="1" dirty="0"/>
              <a:t>rights to protection and participation are mutually dependent and indivisible </a:t>
            </a:r>
            <a:endParaRPr lang="en-GB" b="1" dirty="0" smtClean="0"/>
          </a:p>
          <a:p>
            <a:pPr marL="0" indent="0">
              <a:buNone/>
            </a:pPr>
            <a:r>
              <a:rPr lang="en-GB" sz="2000" b="1" dirty="0">
                <a:solidFill>
                  <a:schemeClr val="bg1">
                    <a:lumMod val="50000"/>
                  </a:schemeClr>
                </a:solidFill>
              </a:rPr>
              <a:t>	</a:t>
            </a:r>
            <a:r>
              <a:rPr lang="en-GB" sz="2000" b="1" dirty="0" smtClean="0">
                <a:solidFill>
                  <a:schemeClr val="bg1">
                    <a:lumMod val="50000"/>
                  </a:schemeClr>
                </a:solidFill>
              </a:rPr>
              <a:t>						</a:t>
            </a:r>
            <a:r>
              <a:rPr lang="en-GB" sz="2000" dirty="0" smtClean="0">
                <a:solidFill>
                  <a:schemeClr val="bg1">
                    <a:lumMod val="50000"/>
                  </a:schemeClr>
                </a:solidFill>
              </a:rPr>
              <a:t>(</a:t>
            </a:r>
            <a:r>
              <a:rPr lang="en-GB" sz="2000" dirty="0">
                <a:solidFill>
                  <a:schemeClr val="bg1">
                    <a:lumMod val="50000"/>
                  </a:schemeClr>
                </a:solidFill>
              </a:rPr>
              <a:t>UNCRC)</a:t>
            </a:r>
          </a:p>
          <a:p>
            <a:endParaRPr lang="en-GB" altLang="en-US" dirty="0" smtClean="0"/>
          </a:p>
          <a:p>
            <a:pPr>
              <a:lnSpc>
                <a:spcPct val="90000"/>
              </a:lnSpc>
              <a:buFont typeface="Arial" pitchFamily="34" charset="0"/>
              <a:buNone/>
              <a:defRPr/>
            </a:pPr>
            <a:endParaRPr lang="en-GB" altLang="en-US" sz="28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32</a:t>
            </a:fld>
            <a:endParaRPr lang="en-GB" dirty="0"/>
          </a:p>
        </p:txBody>
      </p:sp>
    </p:spTree>
    <p:extLst>
      <p:ext uri="{BB962C8B-B14F-4D97-AF65-F5344CB8AC3E}">
        <p14:creationId xmlns:p14="http://schemas.microsoft.com/office/powerpoint/2010/main" val="320057550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17701" y="441660"/>
            <a:ext cx="8688339" cy="1133605"/>
          </a:xfrm>
        </p:spPr>
        <p:txBody>
          <a:bodyPr/>
          <a:lstStyle/>
          <a:p>
            <a:pPr algn="r"/>
            <a:r>
              <a:rPr lang="en-GB" altLang="en-US" dirty="0" smtClean="0"/>
              <a:t>Participation in CSE* practice</a:t>
            </a:r>
          </a:p>
        </p:txBody>
      </p:sp>
      <p:sp>
        <p:nvSpPr>
          <p:cNvPr id="52227" name="Content Placeholder 2"/>
          <p:cNvSpPr>
            <a:spLocks noGrp="1"/>
          </p:cNvSpPr>
          <p:nvPr>
            <p:ph idx="1"/>
          </p:nvPr>
        </p:nvSpPr>
        <p:spPr>
          <a:xfrm>
            <a:off x="217701" y="1045029"/>
            <a:ext cx="8663832" cy="5240079"/>
          </a:xfrm>
        </p:spPr>
        <p:txBody>
          <a:bodyPr/>
          <a:lstStyle/>
          <a:p>
            <a:pPr eaLnBrk="1" hangingPunct="1">
              <a:defRPr/>
            </a:pPr>
            <a:r>
              <a:rPr lang="en-US" altLang="en-US" dirty="0" smtClean="0"/>
              <a:t>Involves </a:t>
            </a:r>
            <a:r>
              <a:rPr lang="en-US" dirty="0" smtClean="0"/>
              <a:t>work </a:t>
            </a:r>
            <a:r>
              <a:rPr lang="en-US" dirty="0"/>
              <a:t>with children </a:t>
            </a:r>
            <a:r>
              <a:rPr lang="en-US" dirty="0" smtClean="0"/>
              <a:t>individually </a:t>
            </a:r>
            <a:r>
              <a:rPr lang="en-US" dirty="0"/>
              <a:t>and </a:t>
            </a:r>
            <a:r>
              <a:rPr lang="en-US" dirty="0" smtClean="0"/>
              <a:t>collectively to:</a:t>
            </a:r>
            <a:endParaRPr lang="en-GB" dirty="0"/>
          </a:p>
          <a:p>
            <a:pPr marL="719138" lvl="2" indent="-261938">
              <a:spcBef>
                <a:spcPts val="600"/>
              </a:spcBef>
              <a:buClr>
                <a:srgbClr val="FF0000"/>
              </a:buClr>
              <a:buFont typeface="Verdana" panose="020B0604030504040204" pitchFamily="34" charset="0"/>
              <a:buChar char="−"/>
              <a:tabLst>
                <a:tab pos="457200" algn="l"/>
              </a:tabLst>
              <a:defRPr/>
            </a:pPr>
            <a:r>
              <a:rPr lang="en-US" sz="2400" dirty="0" smtClean="0"/>
              <a:t>Access information, resources and support</a:t>
            </a:r>
          </a:p>
          <a:p>
            <a:pPr marL="719138" lvl="2" indent="-261938">
              <a:spcBef>
                <a:spcPts val="600"/>
              </a:spcBef>
              <a:buClr>
                <a:srgbClr val="FF0000"/>
              </a:buClr>
              <a:buFont typeface="Verdana" panose="020B0604030504040204" pitchFamily="34" charset="0"/>
              <a:buChar char="−"/>
              <a:tabLst>
                <a:tab pos="347663" algn="l"/>
                <a:tab pos="719138" algn="l"/>
              </a:tabLst>
              <a:defRPr/>
            </a:pPr>
            <a:r>
              <a:rPr lang="en-US" sz="2400" dirty="0"/>
              <a:t>E</a:t>
            </a:r>
            <a:r>
              <a:rPr lang="en-US" sz="2400" dirty="0" smtClean="0"/>
              <a:t>xercise </a:t>
            </a:r>
            <a:r>
              <a:rPr lang="en-US" sz="2400" dirty="0"/>
              <a:t>autonomy &amp;</a:t>
            </a:r>
            <a:r>
              <a:rPr lang="en-US" sz="2400" dirty="0" smtClean="0"/>
              <a:t> choice</a:t>
            </a:r>
            <a:endParaRPr lang="en-GB" sz="2400" dirty="0"/>
          </a:p>
          <a:p>
            <a:pPr marL="719138" lvl="2" indent="-261938">
              <a:spcBef>
                <a:spcPts val="600"/>
              </a:spcBef>
              <a:buClr>
                <a:srgbClr val="FF0000"/>
              </a:buClr>
              <a:buFont typeface="Verdana" panose="020B0604030504040204" pitchFamily="34" charset="0"/>
              <a:buChar char="−"/>
              <a:tabLst>
                <a:tab pos="347663" algn="l"/>
                <a:tab pos="719138" algn="l"/>
              </a:tabLst>
              <a:defRPr/>
            </a:pPr>
            <a:r>
              <a:rPr lang="en-US" sz="2400" dirty="0"/>
              <a:t>E</a:t>
            </a:r>
            <a:r>
              <a:rPr lang="en-US" sz="2400" dirty="0" smtClean="0"/>
              <a:t>xperience of a sense </a:t>
            </a:r>
          </a:p>
          <a:p>
            <a:pPr marL="457200" lvl="2" indent="0">
              <a:spcBef>
                <a:spcPts val="600"/>
              </a:spcBef>
              <a:buClr>
                <a:srgbClr val="FF0000"/>
              </a:buClr>
              <a:buNone/>
              <a:tabLst>
                <a:tab pos="347663" algn="l"/>
                <a:tab pos="719138" algn="l"/>
              </a:tabLst>
              <a:defRPr/>
            </a:pPr>
            <a:r>
              <a:rPr lang="en-US" sz="2400" dirty="0" smtClean="0"/>
              <a:t>of control</a:t>
            </a:r>
          </a:p>
          <a:p>
            <a:pPr marL="719138" lvl="2" indent="-261938">
              <a:spcBef>
                <a:spcPts val="600"/>
              </a:spcBef>
              <a:buClr>
                <a:srgbClr val="FF0000"/>
              </a:buClr>
              <a:buFont typeface="Verdana" panose="020B0604030504040204" pitchFamily="34" charset="0"/>
              <a:buChar char="−"/>
              <a:tabLst>
                <a:tab pos="347663" algn="l"/>
                <a:tab pos="719138" algn="l"/>
              </a:tabLst>
              <a:defRPr/>
            </a:pPr>
            <a:r>
              <a:rPr lang="en-US" sz="2400" dirty="0"/>
              <a:t>I</a:t>
            </a:r>
            <a:r>
              <a:rPr lang="en-US" sz="2400" dirty="0" smtClean="0"/>
              <a:t>nfluence </a:t>
            </a:r>
            <a:r>
              <a:rPr lang="en-US" sz="2400" dirty="0"/>
              <a:t>&amp;</a:t>
            </a:r>
            <a:r>
              <a:rPr lang="en-US" sz="2400" dirty="0" smtClean="0"/>
              <a:t> inform </a:t>
            </a:r>
          </a:p>
          <a:p>
            <a:pPr marL="457200" lvl="2" indent="0">
              <a:spcBef>
                <a:spcPts val="600"/>
              </a:spcBef>
              <a:buClr>
                <a:srgbClr val="FF0000"/>
              </a:buClr>
              <a:buNone/>
              <a:tabLst>
                <a:tab pos="347663" algn="l"/>
                <a:tab pos="719138" algn="l"/>
              </a:tabLst>
              <a:defRPr/>
            </a:pPr>
            <a:r>
              <a:rPr lang="en-US" sz="2400" dirty="0" smtClean="0"/>
              <a:t>change</a:t>
            </a:r>
          </a:p>
          <a:p>
            <a:pPr marL="457200" lvl="2" indent="0">
              <a:spcBef>
                <a:spcPts val="600"/>
              </a:spcBef>
              <a:buClr>
                <a:srgbClr val="FF0000"/>
              </a:buClr>
              <a:buNone/>
              <a:tabLst>
                <a:tab pos="347663" algn="l"/>
                <a:tab pos="719138" algn="l"/>
              </a:tabLst>
              <a:defRPr/>
            </a:pPr>
            <a:endParaRPr lang="en-US" sz="2400" dirty="0" smtClean="0"/>
          </a:p>
          <a:p>
            <a:pPr marL="457200" lvl="2" indent="-369888">
              <a:spcBef>
                <a:spcPts val="600"/>
              </a:spcBef>
              <a:buClr>
                <a:srgbClr val="FF0000"/>
              </a:buClr>
              <a:buNone/>
              <a:tabLst>
                <a:tab pos="347663" algn="l"/>
                <a:tab pos="719138" algn="l"/>
              </a:tabLst>
              <a:defRPr/>
            </a:pPr>
            <a:r>
              <a:rPr lang="en-US" sz="2400" dirty="0" smtClean="0"/>
              <a:t>* </a:t>
            </a:r>
            <a:r>
              <a:rPr lang="en-GB" dirty="0" smtClean="0"/>
              <a:t>Or youth offending,</a:t>
            </a:r>
          </a:p>
          <a:p>
            <a:pPr marL="457200" lvl="2" indent="0">
              <a:spcBef>
                <a:spcPts val="600"/>
              </a:spcBef>
              <a:buClr>
                <a:srgbClr val="FF0000"/>
              </a:buClr>
              <a:buNone/>
              <a:tabLst>
                <a:tab pos="347663" algn="l"/>
                <a:tab pos="719138" algn="l"/>
              </a:tabLst>
              <a:defRPr/>
            </a:pPr>
            <a:r>
              <a:rPr lang="en-GB" dirty="0" smtClean="0"/>
              <a:t>Mental health, </a:t>
            </a:r>
          </a:p>
          <a:p>
            <a:pPr marL="457200" lvl="2" indent="0">
              <a:spcBef>
                <a:spcPts val="600"/>
              </a:spcBef>
              <a:buClr>
                <a:srgbClr val="FF0000"/>
              </a:buClr>
              <a:buNone/>
              <a:tabLst>
                <a:tab pos="347663" algn="l"/>
                <a:tab pos="719138" algn="l"/>
              </a:tabLst>
              <a:defRPr/>
            </a:pPr>
            <a:r>
              <a:rPr lang="en-GB" dirty="0" smtClean="0"/>
              <a:t>Education, </a:t>
            </a:r>
            <a:r>
              <a:rPr lang="en-GB" dirty="0" err="1" smtClean="0"/>
              <a:t>etc</a:t>
            </a:r>
            <a:endParaRPr lang="en-GB" dirty="0"/>
          </a:p>
        </p:txBody>
      </p:sp>
      <p:sp>
        <p:nvSpPr>
          <p:cNvPr id="4" name="Slide Number Placeholder 3"/>
          <p:cNvSpPr>
            <a:spLocks noGrp="1"/>
          </p:cNvSpPr>
          <p:nvPr>
            <p:ph type="sldNum" sz="quarter" idx="10"/>
          </p:nvPr>
        </p:nvSpPr>
        <p:spPr>
          <a:xfrm>
            <a:off x="6771313" y="6347961"/>
            <a:ext cx="2133600" cy="365125"/>
          </a:xfrm>
        </p:spPr>
        <p:txBody>
          <a:bodyPr/>
          <a:lstStyle/>
          <a:p>
            <a:fld id="{B230FB2D-6228-4E21-8EA4-AF43349A18F4}" type="slidenum">
              <a:rPr lang="en-GB" smtClean="0"/>
              <a:pPr/>
              <a:t>33</a:t>
            </a:fld>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831782113"/>
              </p:ext>
            </p:extLst>
          </p:nvPr>
        </p:nvGraphicFramePr>
        <p:xfrm>
          <a:off x="4201886" y="2438400"/>
          <a:ext cx="4942114" cy="445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224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734"/>
            <a:ext cx="8688339" cy="1133605"/>
          </a:xfrm>
        </p:spPr>
        <p:txBody>
          <a:bodyPr/>
          <a:lstStyle/>
          <a:p>
            <a:pPr algn="r"/>
            <a:r>
              <a:rPr lang="en-GB" dirty="0" smtClean="0"/>
              <a:t>Participation as protective?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5702838"/>
              </p:ext>
            </p:extLst>
          </p:nvPr>
        </p:nvGraphicFramePr>
        <p:xfrm>
          <a:off x="413656" y="1395340"/>
          <a:ext cx="8274683" cy="5012906"/>
        </p:xfrm>
        <a:graphic>
          <a:graphicData uri="http://schemas.openxmlformats.org/drawingml/2006/table">
            <a:tbl>
              <a:tblPr firstRow="1" bandRow="1">
                <a:tableStyleId>{5C22544A-7EE6-4342-B048-85BDC9FD1C3A}</a:tableStyleId>
              </a:tblPr>
              <a:tblGrid>
                <a:gridCol w="4125730"/>
                <a:gridCol w="4148953"/>
              </a:tblGrid>
              <a:tr h="507769">
                <a:tc>
                  <a:txBody>
                    <a:bodyPr/>
                    <a:lstStyle/>
                    <a:p>
                      <a:r>
                        <a:rPr lang="en-GB" sz="2000" dirty="0" smtClean="0"/>
                        <a:t>Consequences</a:t>
                      </a:r>
                      <a:r>
                        <a:rPr lang="en-GB" sz="2000" baseline="0" dirty="0" smtClean="0"/>
                        <a:t> of CSE</a:t>
                      </a:r>
                      <a:endParaRPr lang="en-GB" sz="2000" dirty="0" smtClean="0"/>
                    </a:p>
                  </a:txBody>
                  <a:tcPr/>
                </a:tc>
                <a:tc>
                  <a:txBody>
                    <a:bodyPr/>
                    <a:lstStyle/>
                    <a:p>
                      <a:r>
                        <a:rPr lang="en-GB" sz="2000" dirty="0" smtClean="0"/>
                        <a:t>Benefits</a:t>
                      </a:r>
                      <a:r>
                        <a:rPr lang="en-GB" sz="2000" baseline="0" dirty="0" smtClean="0"/>
                        <a:t> of participation</a:t>
                      </a:r>
                      <a:endParaRPr lang="en-GB" sz="2000" dirty="0" smtClean="0"/>
                    </a:p>
                  </a:txBody>
                  <a:tcPr/>
                </a:tc>
              </a:tr>
              <a:tr h="888485">
                <a:tc>
                  <a:txBody>
                    <a:bodyPr/>
                    <a:lstStyle/>
                    <a:p>
                      <a:pPr lvl="0" fontAlgn="auto">
                        <a:lnSpc>
                          <a:spcPct val="90000"/>
                        </a:lnSpc>
                        <a:spcAft>
                          <a:spcPts val="0"/>
                        </a:spcAft>
                        <a:buClrTx/>
                        <a:buFont typeface="Arial" panose="020B0604020202020204" pitchFamily="34" charset="0"/>
                        <a:buNone/>
                      </a:pPr>
                      <a:r>
                        <a:rPr lang="en-GB" sz="1800" b="1" dirty="0" smtClean="0">
                          <a:solidFill>
                            <a:prstClr val="black"/>
                          </a:solidFill>
                          <a:latin typeface="+mn-lt"/>
                          <a:cs typeface="Arial" panose="020B0604020202020204" pitchFamily="34" charset="0"/>
                        </a:rPr>
                        <a:t>YP don’t recognise exploitative situation</a:t>
                      </a:r>
                    </a:p>
                  </a:txBody>
                  <a:tcPr marL="91433" marR="91433" marT="45715" marB="45715"/>
                </a:tc>
                <a:tc>
                  <a:txBody>
                    <a:bodyPr/>
                    <a:lstStyle/>
                    <a:p>
                      <a:pPr lvl="0" fontAlgn="auto">
                        <a:lnSpc>
                          <a:spcPct val="90000"/>
                        </a:lnSpc>
                        <a:spcAft>
                          <a:spcPts val="0"/>
                        </a:spcAft>
                        <a:buClrTx/>
                        <a:buFont typeface="Arial" panose="020B0604020202020204" pitchFamily="34" charset="0"/>
                        <a:buNone/>
                      </a:pPr>
                      <a:r>
                        <a:rPr lang="en-GB" sz="1800" b="1" dirty="0" smtClean="0">
                          <a:solidFill>
                            <a:prstClr val="black"/>
                          </a:solidFill>
                          <a:latin typeface="+mn-lt"/>
                          <a:cs typeface="Arial" panose="020B0604020202020204" pitchFamily="34" charset="0"/>
                        </a:rPr>
                        <a:t>Critical</a:t>
                      </a:r>
                      <a:r>
                        <a:rPr lang="en-GB" sz="1800" b="1" baseline="0" dirty="0" smtClean="0">
                          <a:solidFill>
                            <a:prstClr val="black"/>
                          </a:solidFill>
                          <a:latin typeface="+mn-lt"/>
                          <a:cs typeface="Arial" panose="020B0604020202020204" pitchFamily="34" charset="0"/>
                        </a:rPr>
                        <a:t> thinking/better understanding </a:t>
                      </a:r>
                      <a:r>
                        <a:rPr lang="en-GB" sz="1800" b="0" dirty="0" smtClean="0">
                          <a:solidFill>
                            <a:schemeClr val="bg1">
                              <a:lumMod val="50000"/>
                            </a:schemeClr>
                          </a:solidFill>
                          <a:latin typeface="+mn-lt"/>
                          <a:cs typeface="Arial" panose="020B0604020202020204" pitchFamily="34" charset="0"/>
                        </a:rPr>
                        <a:t>(AYPH, 2014)</a:t>
                      </a:r>
                      <a:endParaRPr lang="en-GB" sz="1800" b="0" dirty="0">
                        <a:solidFill>
                          <a:schemeClr val="bg1">
                            <a:lumMod val="50000"/>
                          </a:schemeClr>
                        </a:solidFill>
                        <a:latin typeface="+mn-lt"/>
                        <a:cs typeface="Arial" panose="020B0604020202020204" pitchFamily="34" charset="0"/>
                      </a:endParaRPr>
                    </a:p>
                  </a:txBody>
                  <a:tcPr marL="91433" marR="91433" marT="45715" marB="45715"/>
                </a:tc>
              </a:tr>
              <a:tr h="888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prstClr val="black"/>
                          </a:solidFill>
                          <a:latin typeface="+mn-lt"/>
                          <a:cs typeface="Arial" panose="020B0604020202020204" pitchFamily="34" charset="0"/>
                        </a:rPr>
                        <a:t>Lack of power/control</a:t>
                      </a:r>
                      <a:endParaRPr lang="en-GB" sz="1800" b="0" dirty="0" smtClean="0">
                        <a:solidFill>
                          <a:prstClr val="black"/>
                        </a:solidFill>
                        <a:latin typeface="+mn-lt"/>
                        <a:cs typeface="Arial" panose="020B0604020202020204" pitchFamily="34" charset="0"/>
                      </a:endParaRPr>
                    </a:p>
                  </a:txBody>
                  <a:tcPr marL="91433" marR="91433" marT="45715" marB="45715"/>
                </a:tc>
                <a:tc>
                  <a:txBody>
                    <a:bodyPr/>
                    <a:lstStyle/>
                    <a:p>
                      <a:pPr lvl="0" fontAlgn="auto">
                        <a:lnSpc>
                          <a:spcPct val="90000"/>
                        </a:lnSpc>
                        <a:spcAft>
                          <a:spcPts val="0"/>
                        </a:spcAft>
                        <a:buClrTx/>
                        <a:buFont typeface="Arial" panose="020B0604020202020204" pitchFamily="34" charset="0"/>
                        <a:buNone/>
                      </a:pPr>
                      <a:r>
                        <a:rPr lang="en-GB" sz="1800" b="1" dirty="0" smtClean="0">
                          <a:solidFill>
                            <a:prstClr val="black"/>
                          </a:solidFill>
                          <a:latin typeface="+mn-lt"/>
                          <a:cs typeface="Arial" panose="020B0604020202020204" pitchFamily="34" charset="0"/>
                        </a:rPr>
                        <a:t>Agency and decision-making power</a:t>
                      </a:r>
                      <a:endParaRPr lang="en-GB" sz="1800" b="1" dirty="0">
                        <a:solidFill>
                          <a:prstClr val="black"/>
                        </a:solidFill>
                        <a:latin typeface="+mn-lt"/>
                        <a:cs typeface="Arial" panose="020B0604020202020204" pitchFamily="34" charset="0"/>
                      </a:endParaRPr>
                    </a:p>
                  </a:txBody>
                  <a:tcPr marL="91433" marR="91433" marT="45715" marB="45715"/>
                </a:tc>
              </a:tr>
              <a:tr h="951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prstClr val="black"/>
                          </a:solidFill>
                          <a:latin typeface="+mn-lt"/>
                          <a:cs typeface="Arial" panose="020B0604020202020204" pitchFamily="34" charset="0"/>
                        </a:rPr>
                        <a:t>Isolation</a:t>
                      </a:r>
                      <a:r>
                        <a:rPr lang="en-GB" sz="1800" b="1" baseline="0" dirty="0" smtClean="0">
                          <a:solidFill>
                            <a:prstClr val="black"/>
                          </a:solidFill>
                          <a:latin typeface="+mn-lt"/>
                          <a:cs typeface="Arial" panose="020B0604020202020204" pitchFamily="34" charset="0"/>
                        </a:rPr>
                        <a:t>/sense of ‘</a:t>
                      </a:r>
                      <a:r>
                        <a:rPr lang="en-GB" sz="1800" b="1" dirty="0" smtClean="0">
                          <a:solidFill>
                            <a:prstClr val="black"/>
                          </a:solidFill>
                          <a:latin typeface="+mn-lt"/>
                          <a:cs typeface="Arial" panose="020B0604020202020204" pitchFamily="34" charset="0"/>
                        </a:rPr>
                        <a:t>difference’</a:t>
                      </a:r>
                      <a:r>
                        <a:rPr lang="en-GB" sz="1800" b="1" baseline="0" dirty="0" smtClean="0">
                          <a:solidFill>
                            <a:prstClr val="black"/>
                          </a:solidFill>
                          <a:latin typeface="+mn-lt"/>
                          <a:cs typeface="Arial" panose="020B0604020202020204" pitchFamily="34" charset="0"/>
                        </a:rPr>
                        <a:t> </a:t>
                      </a:r>
                      <a:r>
                        <a:rPr lang="en-GB" sz="1800" b="0" dirty="0" smtClean="0">
                          <a:solidFill>
                            <a:schemeClr val="bg1">
                              <a:lumMod val="50000"/>
                            </a:schemeClr>
                          </a:solidFill>
                          <a:latin typeface="+mn-lt"/>
                          <a:cs typeface="Arial" panose="020B0604020202020204" pitchFamily="34" charset="0"/>
                        </a:rPr>
                        <a:t>(Reid &amp; Jones, 2011)</a:t>
                      </a:r>
                      <a:endParaRPr lang="en-GB" sz="1800" b="0" dirty="0">
                        <a:solidFill>
                          <a:schemeClr val="bg1">
                            <a:lumMod val="50000"/>
                          </a:schemeClr>
                        </a:solidFill>
                        <a:latin typeface="+mn-lt"/>
                      </a:endParaRPr>
                    </a:p>
                  </a:txBody>
                  <a:tcPr marL="91433" marR="91433"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prstClr val="black"/>
                          </a:solidFill>
                          <a:latin typeface="+mn-lt"/>
                          <a:cs typeface="Arial" panose="020B0604020202020204" pitchFamily="34" charset="0"/>
                        </a:rPr>
                        <a:t>Sense of belonging </a:t>
                      </a:r>
                      <a:r>
                        <a:rPr lang="en-GB" sz="1800" b="0" dirty="0" smtClean="0">
                          <a:solidFill>
                            <a:schemeClr val="bg1">
                              <a:lumMod val="50000"/>
                            </a:schemeClr>
                          </a:solidFill>
                          <a:latin typeface="+mn-lt"/>
                          <a:cs typeface="Arial" panose="020B0604020202020204" pitchFamily="34" charset="0"/>
                        </a:rPr>
                        <a:t>(Hagel, 2013)</a:t>
                      </a:r>
                    </a:p>
                  </a:txBody>
                  <a:tcPr marL="91433" marR="91433" marT="45715" marB="45715"/>
                </a:tc>
              </a:tr>
              <a:tr h="888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prstClr val="black"/>
                          </a:solidFill>
                          <a:latin typeface="+mn-lt"/>
                          <a:cs typeface="Arial" panose="020B0604020202020204" pitchFamily="34" charset="0"/>
                        </a:rPr>
                        <a:t>Stigma</a:t>
                      </a:r>
                      <a:endParaRPr lang="en-GB" sz="1800" b="0" dirty="0" smtClean="0">
                        <a:latin typeface="+mn-lt"/>
                      </a:endParaRPr>
                    </a:p>
                  </a:txBody>
                  <a:tcPr marL="91433" marR="91433"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prstClr val="black"/>
                          </a:solidFill>
                          <a:latin typeface="+mn-lt"/>
                          <a:cs typeface="Arial" panose="020B0604020202020204" pitchFamily="34" charset="0"/>
                        </a:rPr>
                        <a:t>Approval/acknowledgement </a:t>
                      </a:r>
                      <a:r>
                        <a:rPr lang="en-GB" sz="1800" b="0" dirty="0" smtClean="0">
                          <a:solidFill>
                            <a:schemeClr val="bg1">
                              <a:lumMod val="50000"/>
                            </a:schemeClr>
                          </a:solidFill>
                          <a:latin typeface="+mn-lt"/>
                          <a:cs typeface="Arial" panose="020B0604020202020204" pitchFamily="34" charset="0"/>
                        </a:rPr>
                        <a:t>(</a:t>
                      </a:r>
                      <a:r>
                        <a:rPr lang="en-GB" sz="1800" b="0" dirty="0" err="1" smtClean="0">
                          <a:solidFill>
                            <a:schemeClr val="bg1">
                              <a:lumMod val="50000"/>
                            </a:schemeClr>
                          </a:solidFill>
                          <a:latin typeface="+mn-lt"/>
                          <a:cs typeface="Arial" panose="020B0604020202020204" pitchFamily="34" charset="0"/>
                        </a:rPr>
                        <a:t>Batsleer</a:t>
                      </a:r>
                      <a:r>
                        <a:rPr lang="en-GB" sz="1800" b="0" dirty="0" smtClean="0">
                          <a:solidFill>
                            <a:schemeClr val="bg1">
                              <a:lumMod val="50000"/>
                            </a:schemeClr>
                          </a:solidFill>
                          <a:latin typeface="+mn-lt"/>
                          <a:cs typeface="Arial" panose="020B0604020202020204" pitchFamily="34" charset="0"/>
                        </a:rPr>
                        <a:t>, 2011)</a:t>
                      </a:r>
                    </a:p>
                  </a:txBody>
                  <a:tcPr marL="91433" marR="91433" marT="45715" marB="45715"/>
                </a:tc>
              </a:tr>
              <a:tr h="888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prstClr val="black"/>
                          </a:solidFill>
                          <a:latin typeface="+mn-lt"/>
                          <a:cs typeface="Arial" panose="020B0604020202020204" pitchFamily="34" charset="0"/>
                        </a:rPr>
                        <a:t>Low self worth/lack of purpose</a:t>
                      </a:r>
                    </a:p>
                  </a:txBody>
                  <a:tcPr marL="91433" marR="91433"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prstClr val="black"/>
                          </a:solidFill>
                          <a:latin typeface="+mn-lt"/>
                          <a:cs typeface="Arial" panose="020B0604020202020204" pitchFamily="34" charset="0"/>
                        </a:rPr>
                        <a:t>Helping others </a:t>
                      </a:r>
                      <a:r>
                        <a:rPr lang="en-GB" sz="1800" b="0" dirty="0" smtClean="0">
                          <a:solidFill>
                            <a:schemeClr val="bg1">
                              <a:lumMod val="50000"/>
                            </a:schemeClr>
                          </a:solidFill>
                          <a:latin typeface="+mn-lt"/>
                          <a:cs typeface="Arial" panose="020B0604020202020204" pitchFamily="34" charset="0"/>
                        </a:rPr>
                        <a:t>(</a:t>
                      </a:r>
                      <a:r>
                        <a:rPr lang="en-GB" sz="1800" b="0" dirty="0" err="1" smtClean="0">
                          <a:solidFill>
                            <a:schemeClr val="bg1">
                              <a:lumMod val="50000"/>
                            </a:schemeClr>
                          </a:solidFill>
                          <a:latin typeface="+mn-lt"/>
                          <a:cs typeface="Arial" panose="020B0604020202020204" pitchFamily="34" charset="0"/>
                        </a:rPr>
                        <a:t>Batsleer</a:t>
                      </a:r>
                      <a:r>
                        <a:rPr lang="en-GB" sz="1800" b="0" dirty="0" smtClean="0">
                          <a:solidFill>
                            <a:schemeClr val="bg1">
                              <a:lumMod val="50000"/>
                            </a:schemeClr>
                          </a:solidFill>
                          <a:latin typeface="+mn-lt"/>
                          <a:cs typeface="Arial" panose="020B0604020202020204" pitchFamily="34" charset="0"/>
                        </a:rPr>
                        <a:t>, 2011, Levy, 2012, </a:t>
                      </a:r>
                      <a:r>
                        <a:rPr lang="en-US" sz="1800" b="0" dirty="0" smtClean="0">
                          <a:solidFill>
                            <a:schemeClr val="bg1">
                              <a:lumMod val="50000"/>
                            </a:schemeClr>
                          </a:solidFill>
                          <a:latin typeface="+mn-lt"/>
                          <a:cs typeface="Arial" panose="020B0604020202020204" pitchFamily="34" charset="0"/>
                        </a:rPr>
                        <a:t>AYPH, 2014)</a:t>
                      </a:r>
                      <a:endParaRPr lang="en-GB" sz="1800" b="0" dirty="0" smtClean="0">
                        <a:solidFill>
                          <a:schemeClr val="bg1">
                            <a:lumMod val="50000"/>
                          </a:schemeClr>
                        </a:solidFill>
                        <a:latin typeface="+mn-lt"/>
                        <a:cs typeface="Arial" panose="020B0604020202020204" pitchFamily="34" charset="0"/>
                      </a:endParaRPr>
                    </a:p>
                  </a:txBody>
                  <a:tcPr marL="91433" marR="91433" marT="45715" marB="45715"/>
                </a:tc>
              </a:tr>
            </a:tbl>
          </a:graphicData>
        </a:graphic>
      </p:graphicFrame>
      <p:sp>
        <p:nvSpPr>
          <p:cNvPr id="4" name="Slide Number Placeholder 3"/>
          <p:cNvSpPr>
            <a:spLocks noGrp="1"/>
          </p:cNvSpPr>
          <p:nvPr>
            <p:ph type="sldNum" sz="quarter" idx="10"/>
          </p:nvPr>
        </p:nvSpPr>
        <p:spPr/>
        <p:txBody>
          <a:bodyPr/>
          <a:lstStyle/>
          <a:p>
            <a:fld id="{B230FB2D-6228-4E21-8EA4-AF43349A18F4}" type="slidenum">
              <a:rPr lang="en-GB" smtClean="0"/>
              <a:pPr/>
              <a:t>34</a:t>
            </a:fld>
            <a:endParaRPr lang="en-GB" dirty="0"/>
          </a:p>
        </p:txBody>
      </p:sp>
      <p:sp>
        <p:nvSpPr>
          <p:cNvPr id="3" name="Rectangle 2"/>
          <p:cNvSpPr/>
          <p:nvPr/>
        </p:nvSpPr>
        <p:spPr>
          <a:xfrm>
            <a:off x="4809638" y="762929"/>
            <a:ext cx="2769028" cy="400110"/>
          </a:xfrm>
          <a:prstGeom prst="rect">
            <a:avLst/>
          </a:prstGeom>
        </p:spPr>
        <p:txBody>
          <a:bodyPr wrap="none">
            <a:spAutoFit/>
          </a:bodyPr>
          <a:lstStyle/>
          <a:p>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(Warrington, 2016)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68845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as protection</a:t>
            </a:r>
            <a:endParaRPr lang="en-GB" dirty="0"/>
          </a:p>
        </p:txBody>
      </p:sp>
      <p:sp>
        <p:nvSpPr>
          <p:cNvPr id="3" name="Content Placeholder 2"/>
          <p:cNvSpPr>
            <a:spLocks noGrp="1"/>
          </p:cNvSpPr>
          <p:nvPr>
            <p:ph sz="half" idx="1"/>
          </p:nvPr>
        </p:nvSpPr>
        <p:spPr>
          <a:xfrm>
            <a:off x="242921" y="2054623"/>
            <a:ext cx="8690063" cy="4240670"/>
          </a:xfrm>
        </p:spPr>
        <p:txBody>
          <a:bodyPr/>
          <a:lstStyle/>
          <a:p>
            <a:pPr marL="0" indent="0">
              <a:buNone/>
            </a:pPr>
            <a:r>
              <a:rPr lang="en-US" altLang="en-US" b="1" dirty="0"/>
              <a:t>Increasing </a:t>
            </a:r>
            <a:r>
              <a:rPr lang="en-US" altLang="en-US" b="1" dirty="0" smtClean="0"/>
              <a:t>self-efficacy </a:t>
            </a:r>
          </a:p>
          <a:p>
            <a:pPr marL="0" indent="0">
              <a:buNone/>
            </a:pPr>
            <a:r>
              <a:rPr lang="en-US" altLang="en-US" i="1" dirty="0" smtClean="0"/>
              <a:t>An </a:t>
            </a:r>
            <a:r>
              <a:rPr lang="en-US" altLang="en-US" i="1" dirty="0"/>
              <a:t>important part of getting over things yourself can happen when you feel like you are helping other people; to feel like you are making something good come out of something bad </a:t>
            </a:r>
            <a:r>
              <a:rPr lang="en-US" altLang="en-US" sz="1800" dirty="0">
                <a:solidFill>
                  <a:schemeClr val="bg1">
                    <a:lumMod val="50000"/>
                  </a:schemeClr>
                </a:solidFill>
              </a:rPr>
              <a:t>(AYPH, 2014)</a:t>
            </a:r>
          </a:p>
          <a:p>
            <a:pPr marL="0" indent="0">
              <a:buNone/>
            </a:pPr>
            <a:r>
              <a:rPr lang="en-US" altLang="en-US" b="1" dirty="0" smtClean="0"/>
              <a:t>Reducing resistance and countering </a:t>
            </a:r>
            <a:r>
              <a:rPr lang="en-US" altLang="en-US" b="1" dirty="0"/>
              <a:t>cultures of </a:t>
            </a:r>
            <a:r>
              <a:rPr lang="en-US" altLang="en-US" b="1" dirty="0" smtClean="0"/>
              <a:t>silence </a:t>
            </a:r>
          </a:p>
          <a:p>
            <a:pPr marL="0" indent="0">
              <a:buNone/>
            </a:pPr>
            <a:r>
              <a:rPr lang="en-US" altLang="en-US" i="1" dirty="0" smtClean="0"/>
              <a:t>Having choices makes you more likely to open up and talk to someone </a:t>
            </a:r>
            <a:r>
              <a:rPr lang="en-US" altLang="en-US" sz="1800" dirty="0" smtClean="0">
                <a:solidFill>
                  <a:schemeClr val="bg1">
                    <a:lumMod val="50000"/>
                  </a:schemeClr>
                </a:solidFill>
              </a:rPr>
              <a:t>(AYPH</a:t>
            </a:r>
            <a:r>
              <a:rPr lang="en-US" altLang="en-US" sz="1800" dirty="0">
                <a:solidFill>
                  <a:schemeClr val="bg1">
                    <a:lumMod val="50000"/>
                  </a:schemeClr>
                </a:solidFill>
              </a:rPr>
              <a:t>, </a:t>
            </a:r>
            <a:r>
              <a:rPr lang="en-US" altLang="en-US" sz="1800" dirty="0" smtClean="0">
                <a:solidFill>
                  <a:schemeClr val="bg1">
                    <a:lumMod val="50000"/>
                  </a:schemeClr>
                </a:solidFill>
              </a:rPr>
              <a:t>2014)</a:t>
            </a:r>
          </a:p>
          <a:p>
            <a:pPr marL="0" indent="0">
              <a:buNone/>
            </a:pPr>
            <a:endParaRPr lang="en-US" altLang="en-US" b="1" dirty="0"/>
          </a:p>
          <a:p>
            <a:endParaRPr lang="en-GB" dirty="0"/>
          </a:p>
        </p:txBody>
      </p:sp>
      <p:sp>
        <p:nvSpPr>
          <p:cNvPr id="5" name="Slide Number Placeholder 4"/>
          <p:cNvSpPr>
            <a:spLocks noGrp="1"/>
          </p:cNvSpPr>
          <p:nvPr>
            <p:ph type="sldNum" sz="quarter" idx="4"/>
          </p:nvPr>
        </p:nvSpPr>
        <p:spPr/>
        <p:txBody>
          <a:bodyPr/>
          <a:lstStyle/>
          <a:p>
            <a:fld id="{1C5C9FE9-8E8A-4237-A028-0547BDB48ABA}" type="slidenum">
              <a:rPr lang="en-GB" smtClean="0"/>
              <a:pPr/>
              <a:t>35</a:t>
            </a:fld>
            <a:endParaRPr lang="en-GB" dirty="0"/>
          </a:p>
        </p:txBody>
      </p:sp>
    </p:spTree>
    <p:extLst>
      <p:ext uri="{BB962C8B-B14F-4D97-AF65-F5344CB8AC3E}">
        <p14:creationId xmlns:p14="http://schemas.microsoft.com/office/powerpoint/2010/main" val="18449073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89" y="390479"/>
            <a:ext cx="8665644" cy="962526"/>
          </a:xfrm>
        </p:spPr>
        <p:txBody>
          <a:bodyPr/>
          <a:lstStyle/>
          <a:p>
            <a:pPr algn="r"/>
            <a:r>
              <a:rPr lang="en-GB" dirty="0" smtClean="0"/>
              <a:t>When we deny victims’ </a:t>
            </a:r>
            <a:br>
              <a:rPr lang="en-GB" dirty="0" smtClean="0"/>
            </a:br>
            <a:r>
              <a:rPr lang="en-GB" dirty="0" smtClean="0"/>
              <a:t>self-efficacy…</a:t>
            </a:r>
            <a:endParaRPr lang="en-GB" dirty="0"/>
          </a:p>
        </p:txBody>
      </p:sp>
      <p:sp>
        <p:nvSpPr>
          <p:cNvPr id="3" name="Content Placeholder 2"/>
          <p:cNvSpPr>
            <a:spLocks noGrp="1"/>
          </p:cNvSpPr>
          <p:nvPr>
            <p:ph sz="half" idx="1"/>
          </p:nvPr>
        </p:nvSpPr>
        <p:spPr>
          <a:xfrm>
            <a:off x="242922" y="1698171"/>
            <a:ext cx="8374272" cy="4597122"/>
          </a:xfrm>
        </p:spPr>
        <p:txBody>
          <a:bodyPr/>
          <a:lstStyle/>
          <a:p>
            <a:pPr marL="0" indent="0">
              <a:buFontTx/>
              <a:buNone/>
            </a:pPr>
            <a:r>
              <a:rPr lang="en-GB" altLang="en-US" i="1" dirty="0" smtClean="0"/>
              <a:t>“I was basically a puppet. When they </a:t>
            </a:r>
            <a:r>
              <a:rPr lang="en-GB" altLang="en-US" dirty="0" smtClean="0"/>
              <a:t>[the police] </a:t>
            </a:r>
            <a:r>
              <a:rPr lang="en-GB" altLang="en-US" i="1" dirty="0" smtClean="0"/>
              <a:t>wanted me, I had to do it. When they didn’t want me, I heard nothing.</a:t>
            </a:r>
            <a:r>
              <a:rPr lang="en-GB" altLang="en-US" dirty="0" smtClean="0"/>
              <a:t>”</a:t>
            </a:r>
            <a:endParaRPr lang="en-GB" i="1" dirty="0" smtClean="0"/>
          </a:p>
          <a:p>
            <a:pPr marL="0" indent="0">
              <a:buFontTx/>
              <a:buNone/>
              <a:defRPr/>
            </a:pPr>
            <a:endParaRPr lang="en-GB" i="1" dirty="0" smtClean="0"/>
          </a:p>
          <a:p>
            <a:pPr marL="0" indent="0">
              <a:buFontTx/>
              <a:buNone/>
              <a:defRPr/>
            </a:pPr>
            <a:endParaRPr lang="en-GB" i="1" dirty="0"/>
          </a:p>
          <a:p>
            <a:pPr marL="174625" indent="0">
              <a:buFontTx/>
              <a:buNone/>
              <a:defRPr/>
            </a:pPr>
            <a:r>
              <a:rPr lang="en-GB" i="1" dirty="0" smtClean="0"/>
              <a:t>“Workers </a:t>
            </a:r>
            <a:r>
              <a:rPr lang="en-GB" i="1" dirty="0"/>
              <a:t>expect you to tell them everything about your lives but then they tell you nothing about theirs . </a:t>
            </a:r>
            <a:r>
              <a:rPr lang="en-GB" i="1" dirty="0" smtClean="0"/>
              <a:t>... That’s </a:t>
            </a:r>
            <a:r>
              <a:rPr lang="en-GB" i="1" dirty="0"/>
              <a:t>how the men work too – they find out everything about you then don’t even tell you their real </a:t>
            </a:r>
            <a:r>
              <a:rPr lang="en-GB" i="1" dirty="0" smtClean="0"/>
              <a:t>name.”</a:t>
            </a:r>
            <a:endParaRPr lang="en-GB" i="1" dirty="0"/>
          </a:p>
          <a:p>
            <a:pPr marL="0" indent="0">
              <a:buNone/>
            </a:pPr>
            <a:endParaRPr lang="en-GB" sz="1400" dirty="0" smtClean="0">
              <a:solidFill>
                <a:schemeClr val="bg1">
                  <a:lumMod val="50000"/>
                </a:schemeClr>
              </a:solidFill>
            </a:endParaRPr>
          </a:p>
          <a:p>
            <a:pPr marL="0" indent="0">
              <a:buNone/>
            </a:pPr>
            <a:r>
              <a:rPr lang="en-GB" sz="2000" dirty="0" smtClean="0">
                <a:solidFill>
                  <a:schemeClr val="bg1">
                    <a:lumMod val="50000"/>
                  </a:schemeClr>
                </a:solidFill>
              </a:rPr>
              <a:t>				(See Camille Warrington’s work)</a:t>
            </a:r>
            <a:endParaRPr lang="en-GB" sz="2000" dirty="0">
              <a:solidFill>
                <a:schemeClr val="bg1">
                  <a:lumMod val="50000"/>
                </a:schemeClr>
              </a:solidFill>
            </a:endParaRPr>
          </a:p>
        </p:txBody>
      </p:sp>
      <p:sp>
        <p:nvSpPr>
          <p:cNvPr id="5" name="Slide Number Placeholder 4"/>
          <p:cNvSpPr>
            <a:spLocks noGrp="1"/>
          </p:cNvSpPr>
          <p:nvPr>
            <p:ph type="sldNum" sz="quarter" idx="4"/>
          </p:nvPr>
        </p:nvSpPr>
        <p:spPr/>
        <p:txBody>
          <a:bodyPr/>
          <a:lstStyle/>
          <a:p>
            <a:fld id="{1C5C9FE9-8E8A-4237-A028-0547BDB48ABA}" type="slidenum">
              <a:rPr lang="en-GB" smtClean="0"/>
              <a:pPr/>
              <a:t>36</a:t>
            </a:fld>
            <a:endParaRPr lang="en-GB" dirty="0"/>
          </a:p>
        </p:txBody>
      </p:sp>
      <p:sp>
        <p:nvSpPr>
          <p:cNvPr id="6" name="Rounded Rectangular Callout 5"/>
          <p:cNvSpPr/>
          <p:nvPr/>
        </p:nvSpPr>
        <p:spPr>
          <a:xfrm>
            <a:off x="325975" y="3716563"/>
            <a:ext cx="8374272" cy="2314285"/>
          </a:xfrm>
          <a:prstGeom prst="wedgeRoundRectCallout">
            <a:avLst>
              <a:gd name="adj1" fmla="val -2284"/>
              <a:gd name="adj2" fmla="val 58612"/>
              <a:gd name="adj3" fmla="val 16667"/>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Rounded Rectangular Callout 6"/>
          <p:cNvSpPr/>
          <p:nvPr/>
        </p:nvSpPr>
        <p:spPr>
          <a:xfrm>
            <a:off x="242922" y="1489102"/>
            <a:ext cx="7856049" cy="1537128"/>
          </a:xfrm>
          <a:prstGeom prst="wedgeRoundRectCallout">
            <a:avLst>
              <a:gd name="adj1" fmla="val -2284"/>
              <a:gd name="adj2" fmla="val 58612"/>
              <a:gd name="adj3" fmla="val 16667"/>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88602708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7959" y="4322789"/>
            <a:ext cx="8083088" cy="1508105"/>
          </a:xfrm>
          <a:prstGeom prst="rect">
            <a:avLst/>
          </a:prstGeom>
        </p:spPr>
        <p:txBody>
          <a:bodyPr wrap="square">
            <a:spAutoFit/>
          </a:bodyPr>
          <a:lstStyle/>
          <a:p>
            <a:r>
              <a:rPr lang="en-GB" sz="2300" i="1" dirty="0">
                <a:latin typeface="Verdana" panose="020B0604030504040204" pitchFamily="34" charset="0"/>
                <a:ea typeface="Verdana" panose="020B0604030504040204" pitchFamily="34" charset="0"/>
                <a:cs typeface="Verdana" panose="020B0604030504040204" pitchFamily="34" charset="0"/>
              </a:rPr>
              <a:t>“A lot of people have pushed us into things, have forced us to do things and made a lot of decisions for us and we don’t need the people who are there to help us, to do it as well” </a:t>
            </a:r>
          </a:p>
        </p:txBody>
      </p:sp>
      <p:sp>
        <p:nvSpPr>
          <p:cNvPr id="4" name="TextBox 3"/>
          <p:cNvSpPr txBox="1"/>
          <p:nvPr/>
        </p:nvSpPr>
        <p:spPr>
          <a:xfrm>
            <a:off x="1242568" y="3188842"/>
            <a:ext cx="4171201" cy="707886"/>
          </a:xfrm>
          <a:prstGeom prst="rect">
            <a:avLst/>
          </a:prstGeom>
          <a:noFill/>
        </p:spPr>
        <p:txBody>
          <a:bodyPr wrap="square" rtlCol="0">
            <a:spAutoFit/>
          </a:bodyPr>
          <a:lstStyle/>
          <a:p>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(Young </a:t>
            </a:r>
            <a:r>
              <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person cited in Purple Monsters, 2014</a:t>
            </a: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2423875" y="6100952"/>
            <a:ext cx="5979788" cy="400110"/>
          </a:xfrm>
          <a:prstGeom prst="rect">
            <a:avLst/>
          </a:prstGeom>
          <a:noFill/>
        </p:spPr>
        <p:txBody>
          <a:bodyPr wrap="square" rtlCol="0">
            <a:spAutoFit/>
          </a:bodyPr>
          <a:lstStyle/>
          <a:p>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(Young person cited in </a:t>
            </a:r>
            <a:r>
              <a:rPr lang="en-GB" sz="2000"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Jago</a:t>
            </a: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et al 2011</a:t>
            </a: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ular Callout 7"/>
          <p:cNvSpPr/>
          <p:nvPr/>
        </p:nvSpPr>
        <p:spPr>
          <a:xfrm>
            <a:off x="325975" y="4122837"/>
            <a:ext cx="8374272" cy="1908011"/>
          </a:xfrm>
          <a:prstGeom prst="wedgeRoundRectCallout">
            <a:avLst>
              <a:gd name="adj1" fmla="val -2284"/>
              <a:gd name="adj2" fmla="val 58612"/>
              <a:gd name="adj3" fmla="val 16667"/>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Rounded Rectangular Callout 8"/>
          <p:cNvSpPr/>
          <p:nvPr/>
        </p:nvSpPr>
        <p:spPr>
          <a:xfrm>
            <a:off x="1903607" y="1522480"/>
            <a:ext cx="6573402" cy="1642570"/>
          </a:xfrm>
          <a:prstGeom prst="wedgeRoundRectCallout">
            <a:avLst>
              <a:gd name="adj1" fmla="val 1712"/>
              <a:gd name="adj2" fmla="val 67592"/>
              <a:gd name="adj3" fmla="val 16667"/>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itle 6"/>
          <p:cNvSpPr>
            <a:spLocks noGrp="1"/>
          </p:cNvSpPr>
          <p:nvPr>
            <p:ph type="title"/>
          </p:nvPr>
        </p:nvSpPr>
        <p:spPr>
          <a:xfrm>
            <a:off x="168941" y="367879"/>
            <a:ext cx="8688339" cy="1133605"/>
          </a:xfrm>
        </p:spPr>
        <p:txBody>
          <a:bodyPr/>
          <a:lstStyle/>
          <a:p>
            <a:pPr algn="r"/>
            <a:r>
              <a:rPr lang="en-GB" smtClean="0"/>
              <a:t>and </a:t>
            </a:r>
            <a:r>
              <a:rPr lang="en-GB" dirty="0" smtClean="0"/>
              <a:t>this stuff is </a:t>
            </a:r>
            <a:r>
              <a:rPr lang="en-GB" i="1" dirty="0" smtClean="0"/>
              <a:t>hard and uncomfortable</a:t>
            </a:r>
            <a:r>
              <a:rPr lang="en-GB" dirty="0" smtClean="0"/>
              <a:t>…</a:t>
            </a:r>
            <a:endParaRPr lang="en-US" dirty="0"/>
          </a:p>
        </p:txBody>
      </p:sp>
      <p:sp>
        <p:nvSpPr>
          <p:cNvPr id="6" name="Slide Number Placeholder 5"/>
          <p:cNvSpPr>
            <a:spLocks noGrp="1"/>
          </p:cNvSpPr>
          <p:nvPr>
            <p:ph type="sldNum" sz="quarter" idx="10"/>
          </p:nvPr>
        </p:nvSpPr>
        <p:spPr/>
        <p:txBody>
          <a:bodyPr/>
          <a:lstStyle/>
          <a:p>
            <a:fld id="{B230FB2D-6228-4E21-8EA4-AF43349A18F4}" type="slidenum">
              <a:rPr lang="en-GB" smtClean="0"/>
              <a:pPr/>
              <a:t>37</a:t>
            </a:fld>
            <a:endParaRPr lang="en-GB" dirty="0"/>
          </a:p>
        </p:txBody>
      </p:sp>
      <p:sp>
        <p:nvSpPr>
          <p:cNvPr id="11" name="Rectangle 10"/>
          <p:cNvSpPr/>
          <p:nvPr/>
        </p:nvSpPr>
        <p:spPr>
          <a:xfrm>
            <a:off x="1977668" y="1627194"/>
            <a:ext cx="6425280" cy="1446550"/>
          </a:xfrm>
          <a:prstGeom prst="rect">
            <a:avLst/>
          </a:prstGeom>
        </p:spPr>
        <p:txBody>
          <a:bodyPr wrap="square">
            <a:spAutoFit/>
          </a:bodyPr>
          <a:lstStyle/>
          <a:p>
            <a:r>
              <a:rPr lang="en-GB" sz="2200" i="1" dirty="0">
                <a:latin typeface="Verdana" panose="020B0604030504040204" pitchFamily="34" charset="0"/>
                <a:ea typeface="Verdana" panose="020B0604030504040204" pitchFamily="34" charset="0"/>
                <a:cs typeface="Verdana" panose="020B0604030504040204" pitchFamily="34" charset="0"/>
              </a:rPr>
              <a:t>“If you are  taking something away that we see and experience as positive, fun or good, you must help us  find an alternative that it is also positive, good and preferably fun” </a:t>
            </a:r>
            <a:endParaRPr lang="en-US" sz="22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15532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ltLang="en-US" b="1" dirty="0" smtClean="0">
                <a:latin typeface="Verdana" panose="020B0604030504040204" pitchFamily="34" charset="0"/>
                <a:ea typeface="Verdana" panose="020B0604030504040204" pitchFamily="34" charset="0"/>
                <a:cs typeface="Verdana" panose="020B0604030504040204" pitchFamily="34" charset="0"/>
              </a:rPr>
              <a:t>7 </a:t>
            </a:r>
            <a:r>
              <a:rPr lang="en-GB" altLang="en-US" b="1" i="1" dirty="0" smtClean="0">
                <a:latin typeface="Verdana" panose="020B0604030504040204" pitchFamily="34" charset="0"/>
                <a:ea typeface="Verdana" panose="020B0604030504040204" pitchFamily="34" charset="0"/>
                <a:cs typeface="Verdana" panose="020B0604030504040204" pitchFamily="34" charset="0"/>
              </a:rPr>
              <a:t>learnable</a:t>
            </a:r>
            <a:r>
              <a:rPr lang="en-GB" altLang="en-US" b="1" dirty="0" smtClean="0">
                <a:latin typeface="Verdana" panose="020B0604030504040204" pitchFamily="34" charset="0"/>
                <a:ea typeface="Verdana" panose="020B0604030504040204" pitchFamily="34" charset="0"/>
                <a:cs typeface="Verdana" panose="020B0604030504040204" pitchFamily="34" charset="0"/>
              </a:rPr>
              <a:t> skills of resilience</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17701" y="1702846"/>
            <a:ext cx="8663832" cy="4111614"/>
          </a:xfrm>
        </p:spPr>
        <p:txBody>
          <a:bodyPr/>
          <a:lstStyle/>
          <a:p>
            <a:pPr marL="514350" indent="-514350">
              <a:spcAft>
                <a:spcPts val="600"/>
              </a:spcAft>
              <a:buClrTx/>
              <a:buSzPct val="100000"/>
              <a:buFont typeface="+mj-lt"/>
              <a:buAutoNum type="arabicPeriod"/>
              <a:defRPr/>
            </a:pPr>
            <a:r>
              <a:rPr lang="en-GB" sz="2700" dirty="0" smtClean="0">
                <a:latin typeface="Verdana" panose="020B0604030504040204" pitchFamily="34" charset="0"/>
                <a:ea typeface="Verdana" panose="020B0604030504040204" pitchFamily="34" charset="0"/>
                <a:cs typeface="Verdana" panose="020B0604030504040204" pitchFamily="34" charset="0"/>
              </a:rPr>
              <a:t>Emotional awareness or regulation</a:t>
            </a:r>
          </a:p>
          <a:p>
            <a:pPr marL="514350" indent="-514350">
              <a:spcAft>
                <a:spcPts val="600"/>
              </a:spcAft>
              <a:buClrTx/>
              <a:buSzPct val="100000"/>
              <a:buFont typeface="+mj-lt"/>
              <a:buAutoNum type="arabicPeriod"/>
              <a:defRPr/>
            </a:pPr>
            <a:r>
              <a:rPr lang="en-GB" sz="2700" dirty="0" smtClean="0">
                <a:latin typeface="Verdana" panose="020B0604030504040204" pitchFamily="34" charset="0"/>
                <a:ea typeface="Verdana" panose="020B0604030504040204" pitchFamily="34" charset="0"/>
                <a:cs typeface="Verdana" panose="020B0604030504040204" pitchFamily="34" charset="0"/>
              </a:rPr>
              <a:t>Impulse control</a:t>
            </a:r>
          </a:p>
          <a:p>
            <a:pPr marL="514350" indent="-514350">
              <a:spcAft>
                <a:spcPts val="600"/>
              </a:spcAft>
              <a:buClrTx/>
              <a:buSzPct val="100000"/>
              <a:buFont typeface="+mj-lt"/>
              <a:buAutoNum type="arabicPeriod"/>
              <a:defRPr/>
            </a:pPr>
            <a:r>
              <a:rPr lang="en-GB" sz="2700" dirty="0" smtClean="0">
                <a:latin typeface="Verdana" panose="020B0604030504040204" pitchFamily="34" charset="0"/>
                <a:ea typeface="Verdana" panose="020B0604030504040204" pitchFamily="34" charset="0"/>
                <a:cs typeface="Verdana" panose="020B0604030504040204" pitchFamily="34" charset="0"/>
              </a:rPr>
              <a:t>Optimism</a:t>
            </a:r>
          </a:p>
          <a:p>
            <a:pPr marL="514350" indent="-514350">
              <a:spcAft>
                <a:spcPts val="600"/>
              </a:spcAft>
              <a:buClrTx/>
              <a:buSzPct val="100000"/>
              <a:buFont typeface="+mj-lt"/>
              <a:buAutoNum type="arabicPeriod"/>
              <a:defRPr/>
            </a:pPr>
            <a:r>
              <a:rPr lang="en-GB" sz="2700" dirty="0" smtClean="0">
                <a:latin typeface="Verdana" panose="020B0604030504040204" pitchFamily="34" charset="0"/>
                <a:ea typeface="Verdana" panose="020B0604030504040204" pitchFamily="34" charset="0"/>
                <a:cs typeface="Verdana" panose="020B0604030504040204" pitchFamily="34" charset="0"/>
              </a:rPr>
              <a:t>Causal analysis</a:t>
            </a:r>
          </a:p>
          <a:p>
            <a:pPr marL="514350" indent="-514350">
              <a:spcAft>
                <a:spcPts val="600"/>
              </a:spcAft>
              <a:buClrTx/>
              <a:buSzPct val="100000"/>
              <a:buFont typeface="+mj-lt"/>
              <a:buAutoNum type="arabicPeriod"/>
              <a:defRPr/>
            </a:pPr>
            <a:r>
              <a:rPr lang="en-GB" sz="2700" dirty="0" smtClean="0">
                <a:latin typeface="Verdana" panose="020B0604030504040204" pitchFamily="34" charset="0"/>
                <a:ea typeface="Verdana" panose="020B0604030504040204" pitchFamily="34" charset="0"/>
                <a:cs typeface="Verdana" panose="020B0604030504040204" pitchFamily="34" charset="0"/>
              </a:rPr>
              <a:t>Empathy</a:t>
            </a:r>
          </a:p>
          <a:p>
            <a:pPr marL="514350" indent="-514350">
              <a:spcAft>
                <a:spcPts val="600"/>
              </a:spcAft>
              <a:buClrTx/>
              <a:buSzPct val="100000"/>
              <a:buFont typeface="+mj-lt"/>
              <a:buAutoNum type="arabicPeriod"/>
              <a:defRPr/>
            </a:pPr>
            <a:r>
              <a:rPr lang="en-GB" sz="2700" dirty="0" smtClean="0">
                <a:latin typeface="Verdana" panose="020B0604030504040204" pitchFamily="34" charset="0"/>
                <a:ea typeface="Verdana" panose="020B0604030504040204" pitchFamily="34" charset="0"/>
                <a:cs typeface="Verdana" panose="020B0604030504040204" pitchFamily="34" charset="0"/>
              </a:rPr>
              <a:t>Self-efficacy</a:t>
            </a:r>
          </a:p>
          <a:p>
            <a:pPr marL="514350" indent="-514350">
              <a:spcAft>
                <a:spcPts val="600"/>
              </a:spcAft>
              <a:buClrTx/>
              <a:buSzPct val="100000"/>
              <a:buFont typeface="+mj-lt"/>
              <a:buAutoNum type="arabicPeriod"/>
              <a:defRPr/>
            </a:pPr>
            <a:r>
              <a:rPr lang="en-GB" sz="2700" dirty="0" smtClean="0">
                <a:latin typeface="Verdana" panose="020B0604030504040204" pitchFamily="34" charset="0"/>
                <a:ea typeface="Verdana" panose="020B0604030504040204" pitchFamily="34" charset="0"/>
                <a:cs typeface="Verdana" panose="020B0604030504040204" pitchFamily="34" charset="0"/>
              </a:rPr>
              <a:t>Reaching out (taking appropriate risk)</a:t>
            </a:r>
          </a:p>
          <a:p>
            <a:pPr marL="0" indent="0">
              <a:buFont typeface="Arial" charset="0"/>
              <a:buNone/>
              <a:defRPr/>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n-GB" dirty="0" smtClean="0">
              <a:latin typeface="Verdana" panose="020B0604030504040204" pitchFamily="34" charset="0"/>
              <a:ea typeface="Verdana" panose="020B0604030504040204" pitchFamily="34" charset="0"/>
              <a:cs typeface="Verdana" panose="020B0604030504040204" pitchFamily="34" charset="0"/>
            </a:endParaRPr>
          </a:p>
          <a:p>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C:\Users\Jessica.Broome\Desktop\Images\glass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1938" y="2097929"/>
            <a:ext cx="2532062"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fld id="{B230FB2D-6228-4E21-8EA4-AF43349A18F4}" type="slidenum">
              <a:rPr lang="en-GB" smtClean="0"/>
              <a:pPr/>
              <a:t>38</a:t>
            </a:fld>
            <a:endParaRPr lang="en-GB" dirty="0"/>
          </a:p>
        </p:txBody>
      </p:sp>
      <p:sp>
        <p:nvSpPr>
          <p:cNvPr id="6" name="Rectangle 5"/>
          <p:cNvSpPr/>
          <p:nvPr/>
        </p:nvSpPr>
        <p:spPr>
          <a:xfrm>
            <a:off x="6050546" y="5823791"/>
            <a:ext cx="2167708" cy="400110"/>
          </a:xfrm>
          <a:prstGeom prst="rect">
            <a:avLst/>
          </a:prstGeom>
        </p:spPr>
        <p:txBody>
          <a:bodyPr wrap="none">
            <a:spAutoFit/>
          </a:bodyPr>
          <a:lstStyle/>
          <a:p>
            <a:pPr marL="0" indent="0" algn="r">
              <a:buFont typeface="Arial" charset="0"/>
              <a:buNone/>
              <a:defRPr/>
            </a:pPr>
            <a:r>
              <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(Reivich, 2005)</a:t>
            </a:r>
          </a:p>
        </p:txBody>
      </p:sp>
    </p:spTree>
    <p:extLst>
      <p:ext uri="{BB962C8B-B14F-4D97-AF65-F5344CB8AC3E}">
        <p14:creationId xmlns:p14="http://schemas.microsoft.com/office/powerpoint/2010/main" val="41964304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76213" y="306243"/>
            <a:ext cx="8967787"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lang="en-GB" sz="3600" b="1" dirty="0">
                <a:solidFill>
                  <a:srgbClr val="F19705"/>
                </a:solidFill>
                <a:latin typeface="+mj-lt"/>
                <a:ea typeface="+mj-ea"/>
                <a:cs typeface="+mj-cs"/>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a:lstStyle>
          <a:p>
            <a:endParaRPr lang="en-GB" altLang="en-US" kern="0" dirty="0" smtClean="0">
              <a:solidFill>
                <a:srgbClr val="FAA61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201660" y="1001963"/>
            <a:ext cx="8688339" cy="1259099"/>
          </a:xfrm>
        </p:spPr>
        <p:txBody>
          <a:bodyPr/>
          <a:lstStyle/>
          <a:p>
            <a:r>
              <a:rPr lang="en-GB" altLang="en-US" dirty="0" smtClean="0">
                <a:latin typeface="Verdana" panose="020B0604030504040204" pitchFamily="34" charset="0"/>
                <a:ea typeface="Verdana" panose="020B0604030504040204" pitchFamily="34" charset="0"/>
                <a:cs typeface="Verdana" panose="020B0604030504040204" pitchFamily="34" charset="0"/>
              </a:rPr>
              <a:t>The role of Relationship-Based </a:t>
            </a:r>
            <a:r>
              <a:rPr lang="en-GB" altLang="en-US" dirty="0">
                <a:latin typeface="Verdana" panose="020B0604030504040204" pitchFamily="34" charset="0"/>
                <a:ea typeface="Verdana" panose="020B0604030504040204" pitchFamily="34" charset="0"/>
                <a:cs typeface="Verdana" panose="020B0604030504040204" pitchFamily="34" charset="0"/>
              </a:rPr>
              <a:t>Practice (RBP)</a:t>
            </a:r>
            <a:br>
              <a:rPr lang="en-GB" altLang="en-US" dirty="0">
                <a:latin typeface="Verdana" panose="020B0604030504040204" pitchFamily="34" charset="0"/>
                <a:ea typeface="Verdana" panose="020B0604030504040204" pitchFamily="34" charset="0"/>
                <a:cs typeface="Verdana" panose="020B0604030504040204" pitchFamily="34" charset="0"/>
              </a:rPr>
            </a:br>
            <a:endParaRPr lang="en-GB" dirty="0"/>
          </a:p>
        </p:txBody>
      </p:sp>
      <p:pic>
        <p:nvPicPr>
          <p:cNvPr id="6"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b="9028"/>
          <a:stretch/>
        </p:blipFill>
        <p:spPr>
          <a:xfrm>
            <a:off x="176213" y="2081849"/>
            <a:ext cx="8622108" cy="4200618"/>
          </a:xfrm>
        </p:spPr>
      </p:pic>
      <p:sp>
        <p:nvSpPr>
          <p:cNvPr id="3" name="Slide Number Placeholder 2"/>
          <p:cNvSpPr>
            <a:spLocks noGrp="1"/>
          </p:cNvSpPr>
          <p:nvPr>
            <p:ph type="sldNum" sz="quarter" idx="10"/>
          </p:nvPr>
        </p:nvSpPr>
        <p:spPr/>
        <p:txBody>
          <a:bodyPr/>
          <a:lstStyle/>
          <a:p>
            <a:fld id="{B230FB2D-6228-4E21-8EA4-AF43349A18F4}" type="slidenum">
              <a:rPr lang="en-GB" smtClean="0"/>
              <a:pPr/>
              <a:t>39</a:t>
            </a:fld>
            <a:endParaRPr lang="en-GB" dirty="0"/>
          </a:p>
        </p:txBody>
      </p:sp>
    </p:spTree>
    <p:extLst>
      <p:ext uri="{BB962C8B-B14F-4D97-AF65-F5344CB8AC3E}">
        <p14:creationId xmlns:p14="http://schemas.microsoft.com/office/powerpoint/2010/main" val="42735201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 the gap…</a:t>
            </a:r>
            <a:endParaRPr lang="en-GB" dirty="0"/>
          </a:p>
        </p:txBody>
      </p:sp>
      <p:graphicFrame>
        <p:nvGraphicFramePr>
          <p:cNvPr id="5" name="Content Placeholder 4"/>
          <p:cNvGraphicFramePr>
            <a:graphicFrameLocks noGrp="1"/>
          </p:cNvGraphicFramePr>
          <p:nvPr>
            <p:ph idx="1"/>
            <p:extLst/>
          </p:nvPr>
        </p:nvGraphicFramePr>
        <p:xfrm>
          <a:off x="389106" y="2431915"/>
          <a:ext cx="7987118" cy="3716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230FB2D-6228-4E21-8EA4-AF43349A18F4}" type="slidenum">
              <a:rPr lang="en-GB" smtClean="0"/>
              <a:pPr/>
              <a:t>4</a:t>
            </a:fld>
            <a:endParaRPr lang="en-GB" dirty="0"/>
          </a:p>
        </p:txBody>
      </p:sp>
    </p:spTree>
    <p:extLst>
      <p:ext uri="{BB962C8B-B14F-4D97-AF65-F5344CB8AC3E}">
        <p14:creationId xmlns:p14="http://schemas.microsoft.com/office/powerpoint/2010/main" val="22284877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noAutofit/>
          </a:bodyPr>
          <a:lstStyle/>
          <a:p>
            <a:r>
              <a:rPr lang="en-GB" altLang="en-US" b="1" dirty="0" smtClean="0"/>
              <a:t>Modelling RBP</a:t>
            </a:r>
            <a:endParaRPr altLang="en-US" b="1" dirty="0" smtClean="0"/>
          </a:p>
        </p:txBody>
      </p:sp>
      <p:sp>
        <p:nvSpPr>
          <p:cNvPr id="19460" name="Content Placeholder 2"/>
          <p:cNvSpPr>
            <a:spLocks noGrp="1"/>
          </p:cNvSpPr>
          <p:nvPr>
            <p:ph idx="1"/>
          </p:nvPr>
        </p:nvSpPr>
        <p:spPr>
          <a:xfrm>
            <a:off x="217701" y="1721224"/>
            <a:ext cx="8663832" cy="4935070"/>
          </a:xfrm>
        </p:spPr>
        <p:txBody>
          <a:bodyPr>
            <a:normAutofit/>
          </a:bodyPr>
          <a:lstStyle/>
          <a:p>
            <a:pPr>
              <a:spcBef>
                <a:spcPts val="600"/>
              </a:spcBef>
              <a:spcAft>
                <a:spcPts val="1200"/>
              </a:spcAft>
              <a:buSzPct val="70000"/>
            </a:pPr>
            <a:r>
              <a:rPr lang="en-US" altLang="en-US" dirty="0" smtClean="0"/>
              <a:t>Recognises the complexity of human behaviour and relationships: people are not rational beings.</a:t>
            </a:r>
          </a:p>
          <a:p>
            <a:pPr>
              <a:spcBef>
                <a:spcPts val="600"/>
              </a:spcBef>
              <a:spcAft>
                <a:spcPts val="1200"/>
              </a:spcAft>
              <a:buSzPct val="70000"/>
            </a:pPr>
            <a:r>
              <a:rPr lang="en-US" altLang="en-US" dirty="0" smtClean="0"/>
              <a:t>Understands anxiety as a natural response to distress and uncertainty.</a:t>
            </a:r>
          </a:p>
          <a:p>
            <a:pPr>
              <a:spcBef>
                <a:spcPts val="600"/>
              </a:spcBef>
              <a:spcAft>
                <a:spcPts val="1200"/>
              </a:spcAft>
              <a:buSzPct val="70000"/>
            </a:pPr>
            <a:r>
              <a:rPr lang="en-US" altLang="en-US" dirty="0" smtClean="0"/>
              <a:t>Acknowledges social welfare practice as complex, unpredictable, and full of uncertainty.</a:t>
            </a:r>
          </a:p>
          <a:p>
            <a:pPr>
              <a:spcBef>
                <a:spcPts val="600"/>
              </a:spcBef>
              <a:spcAft>
                <a:spcPts val="1200"/>
              </a:spcAft>
              <a:buSzPct val="70000"/>
            </a:pPr>
            <a:r>
              <a:rPr lang="en-US" altLang="en-US" dirty="0" smtClean="0"/>
              <a:t>Recognises that establishing meaningful professional relationships is the key to engagement.</a:t>
            </a:r>
          </a:p>
          <a:p>
            <a:pPr>
              <a:spcBef>
                <a:spcPts val="600"/>
              </a:spcBef>
              <a:spcAft>
                <a:spcPts val="1200"/>
              </a:spcAft>
              <a:buClrTx/>
              <a:buSzPct val="50000"/>
              <a:buFont typeface="Wingdings 2" charset="2"/>
              <a:buNone/>
            </a:pPr>
            <a:r>
              <a:rPr lang="en-US" altLang="en-US" sz="2400" dirty="0" smtClean="0"/>
              <a:t> </a:t>
            </a:r>
          </a:p>
        </p:txBody>
      </p:sp>
      <p:sp>
        <p:nvSpPr>
          <p:cNvPr id="5" name="TextBox 4"/>
          <p:cNvSpPr txBox="1"/>
          <p:nvPr/>
        </p:nvSpPr>
        <p:spPr>
          <a:xfrm>
            <a:off x="1439707" y="5788276"/>
            <a:ext cx="7441826" cy="400110"/>
          </a:xfrm>
          <a:prstGeom prst="rect">
            <a:avLst/>
          </a:prstGeom>
          <a:noFill/>
        </p:spPr>
        <p:txBody>
          <a:bodyPr wrap="square">
            <a:spAutoFit/>
          </a:bodyPr>
          <a:lstStyle/>
          <a:p>
            <a:pPr algn="r">
              <a:defRPr/>
            </a:pPr>
            <a:r>
              <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(Ruch, </a:t>
            </a: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2005; Ruch </a:t>
            </a:r>
            <a:r>
              <a:rPr lang="en-GB" sz="20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et al</a:t>
            </a: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2010</a:t>
            </a:r>
            <a:r>
              <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Munro, 2011)</a:t>
            </a:r>
          </a:p>
        </p:txBody>
      </p:sp>
      <p:sp>
        <p:nvSpPr>
          <p:cNvPr id="2" name="Slide Number Placeholder 1"/>
          <p:cNvSpPr>
            <a:spLocks noGrp="1"/>
          </p:cNvSpPr>
          <p:nvPr>
            <p:ph type="sldNum" sz="quarter" idx="10"/>
          </p:nvPr>
        </p:nvSpPr>
        <p:spPr/>
        <p:txBody>
          <a:bodyPr/>
          <a:lstStyle/>
          <a:p>
            <a:fld id="{B230FB2D-6228-4E21-8EA4-AF43349A18F4}" type="slidenum">
              <a:rPr lang="en-GB" smtClean="0"/>
              <a:pPr/>
              <a:t>40</a:t>
            </a:fld>
            <a:endParaRPr lang="en-GB" dirty="0"/>
          </a:p>
        </p:txBody>
      </p:sp>
    </p:spTree>
    <p:extLst>
      <p:ext uri="{BB962C8B-B14F-4D97-AF65-F5344CB8AC3E}">
        <p14:creationId xmlns:p14="http://schemas.microsoft.com/office/powerpoint/2010/main" val="351863882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14778" y="1144397"/>
            <a:ext cx="8655226" cy="859096"/>
          </a:xfrm>
        </p:spPr>
        <p:txBody>
          <a:bodyPr/>
          <a:lstStyle/>
          <a:p>
            <a:r>
              <a:rPr lang="en-US" altLang="en-US" b="1" dirty="0" smtClean="0"/>
              <a:t>Key features of RBP in action</a:t>
            </a:r>
          </a:p>
        </p:txBody>
      </p:sp>
      <p:sp>
        <p:nvSpPr>
          <p:cNvPr id="21507" name="Content Placeholder 2"/>
          <p:cNvSpPr>
            <a:spLocks noGrp="1"/>
          </p:cNvSpPr>
          <p:nvPr>
            <p:ph idx="1"/>
          </p:nvPr>
        </p:nvSpPr>
        <p:spPr>
          <a:xfrm>
            <a:off x="217701" y="1798320"/>
            <a:ext cx="8663832" cy="4486788"/>
          </a:xfrm>
        </p:spPr>
        <p:txBody>
          <a:bodyPr>
            <a:normAutofit/>
          </a:bodyPr>
          <a:lstStyle/>
          <a:p>
            <a:pPr>
              <a:spcAft>
                <a:spcPts val="1200"/>
              </a:spcAft>
              <a:buClr>
                <a:schemeClr val="bg2"/>
              </a:buClr>
              <a:defRPr/>
            </a:pPr>
            <a:r>
              <a:rPr lang="en-US" altLang="en-US" dirty="0" smtClean="0"/>
              <a:t>Communicating respectfully: trust, honesty and feeling safe.</a:t>
            </a:r>
          </a:p>
          <a:p>
            <a:pPr>
              <a:spcAft>
                <a:spcPts val="1200"/>
              </a:spcAft>
              <a:buClr>
                <a:schemeClr val="bg2"/>
              </a:buClr>
              <a:defRPr/>
            </a:pPr>
            <a:r>
              <a:rPr lang="en-US" altLang="en-US" dirty="0" smtClean="0"/>
              <a:t>Sharing goals: being clear about concerns and taking YP/family with you.</a:t>
            </a:r>
          </a:p>
          <a:p>
            <a:pPr>
              <a:spcAft>
                <a:spcPts val="1200"/>
              </a:spcAft>
              <a:buClr>
                <a:schemeClr val="bg2"/>
              </a:buClr>
              <a:defRPr/>
            </a:pPr>
            <a:r>
              <a:rPr lang="en-US" altLang="en-US" dirty="0" smtClean="0"/>
              <a:t>Practical assistance and understanding family’s needs, while ensuring YP remains central focus.</a:t>
            </a:r>
          </a:p>
          <a:p>
            <a:pPr>
              <a:spcAft>
                <a:spcPts val="1200"/>
              </a:spcAft>
              <a:buClr>
                <a:schemeClr val="bg2"/>
              </a:buClr>
              <a:defRPr/>
            </a:pPr>
            <a:r>
              <a:rPr lang="en-US" altLang="en-US" dirty="0" smtClean="0"/>
              <a:t>Being reliable, available and building services around YP’s/family’s needs.</a:t>
            </a:r>
          </a:p>
        </p:txBody>
      </p:sp>
      <p:sp>
        <p:nvSpPr>
          <p:cNvPr id="2" name="Slide Number Placeholder 1"/>
          <p:cNvSpPr>
            <a:spLocks noGrp="1"/>
          </p:cNvSpPr>
          <p:nvPr>
            <p:ph type="sldNum" sz="quarter" idx="10"/>
          </p:nvPr>
        </p:nvSpPr>
        <p:spPr/>
        <p:txBody>
          <a:bodyPr/>
          <a:lstStyle/>
          <a:p>
            <a:fld id="{B230FB2D-6228-4E21-8EA4-AF43349A18F4}" type="slidenum">
              <a:rPr lang="en-GB" smtClean="0"/>
              <a:pPr/>
              <a:t>41</a:t>
            </a:fld>
            <a:endParaRPr lang="en-GB" dirty="0"/>
          </a:p>
        </p:txBody>
      </p:sp>
      <p:sp>
        <p:nvSpPr>
          <p:cNvPr id="3" name="Rectangle 2"/>
          <p:cNvSpPr/>
          <p:nvPr/>
        </p:nvSpPr>
        <p:spPr>
          <a:xfrm>
            <a:off x="6216840" y="5578081"/>
            <a:ext cx="2165978" cy="400110"/>
          </a:xfrm>
          <a:prstGeom prst="rect">
            <a:avLst/>
          </a:prstGeom>
        </p:spPr>
        <p:txBody>
          <a:bodyPr wrap="none">
            <a:spAutoFit/>
          </a:bodyPr>
          <a:lstStyle/>
          <a:p>
            <a:pPr algn="r"/>
            <a:r>
              <a:rPr lang="en-US" altLang="en-US" sz="2000" dirty="0" smtClean="0">
                <a:solidFill>
                  <a:schemeClr val="bg1">
                    <a:lumMod val="50000"/>
                  </a:schemeClr>
                </a:solidFill>
                <a:latin typeface="+mj-lt"/>
              </a:rPr>
              <a:t> (Mason, 2012)</a:t>
            </a:r>
            <a:endParaRPr lang="en-GB" sz="2000" dirty="0">
              <a:solidFill>
                <a:schemeClr val="bg1">
                  <a:lumMod val="50000"/>
                </a:schemeClr>
              </a:solidFill>
              <a:latin typeface="+mj-lt"/>
            </a:endParaRPr>
          </a:p>
        </p:txBody>
      </p:sp>
    </p:spTree>
    <p:extLst>
      <p:ext uri="{BB962C8B-B14F-4D97-AF65-F5344CB8AC3E}">
        <p14:creationId xmlns:p14="http://schemas.microsoft.com/office/powerpoint/2010/main" val="178778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69" y="944248"/>
            <a:ext cx="8688339" cy="800981"/>
          </a:xfrm>
        </p:spPr>
        <p:txBody>
          <a:bodyPr/>
          <a:lstStyle/>
          <a:p>
            <a:r>
              <a:rPr lang="en-GB" dirty="0" smtClean="0"/>
              <a:t>Panning for gold…</a:t>
            </a:r>
            <a:endParaRPr lang="en-GB" dirty="0"/>
          </a:p>
        </p:txBody>
      </p:sp>
      <p:sp>
        <p:nvSpPr>
          <p:cNvPr id="3" name="Content Placeholder 2"/>
          <p:cNvSpPr>
            <a:spLocks noGrp="1"/>
          </p:cNvSpPr>
          <p:nvPr>
            <p:ph idx="1"/>
          </p:nvPr>
        </p:nvSpPr>
        <p:spPr>
          <a:xfrm>
            <a:off x="217701" y="1752600"/>
            <a:ext cx="5164107" cy="4532508"/>
          </a:xfrm>
        </p:spPr>
        <p:txBody>
          <a:bodyPr/>
          <a:lstStyle/>
          <a:p>
            <a:pPr marL="0" indent="0">
              <a:spcBef>
                <a:spcPts val="0"/>
              </a:spcBef>
              <a:spcAft>
                <a:spcPts val="1200"/>
              </a:spcAft>
              <a:buNone/>
            </a:pPr>
            <a:r>
              <a:rPr lang="en-GB" sz="2300" dirty="0" smtClean="0"/>
              <a:t>Read Michelle’s history and </a:t>
            </a:r>
            <a:br>
              <a:rPr lang="en-GB" sz="2300" dirty="0" smtClean="0"/>
            </a:br>
            <a:r>
              <a:rPr lang="en-GB" sz="2300" dirty="0" smtClean="0"/>
              <a:t>chronology.</a:t>
            </a:r>
          </a:p>
          <a:p>
            <a:pPr marL="0" indent="0">
              <a:spcBef>
                <a:spcPts val="0"/>
              </a:spcBef>
              <a:spcAft>
                <a:spcPts val="1200"/>
              </a:spcAft>
              <a:buNone/>
            </a:pPr>
            <a:r>
              <a:rPr lang="en-GB" sz="2300" dirty="0" smtClean="0"/>
              <a:t>Listen to Michelle’s story.</a:t>
            </a:r>
          </a:p>
          <a:p>
            <a:pPr marL="0" indent="0">
              <a:spcBef>
                <a:spcPts val="0"/>
              </a:spcBef>
              <a:spcAft>
                <a:spcPts val="1200"/>
              </a:spcAft>
              <a:buNone/>
            </a:pPr>
            <a:endParaRPr lang="en-GB" sz="2300" dirty="0"/>
          </a:p>
          <a:p>
            <a:pPr marL="0" indent="0">
              <a:spcBef>
                <a:spcPts val="0"/>
              </a:spcBef>
              <a:spcAft>
                <a:spcPts val="1200"/>
              </a:spcAft>
              <a:buNone/>
            </a:pPr>
            <a:r>
              <a:rPr lang="en-GB" sz="2300" b="1" dirty="0"/>
              <a:t>Think about </a:t>
            </a:r>
            <a:r>
              <a:rPr lang="en-GB" sz="2300" b="1" dirty="0" smtClean="0"/>
              <a:t>Michelle’s </a:t>
            </a:r>
            <a:br>
              <a:rPr lang="en-GB" sz="2300" b="1" dirty="0" smtClean="0"/>
            </a:br>
            <a:r>
              <a:rPr lang="en-GB" sz="2300" b="1" dirty="0" smtClean="0"/>
              <a:t>story and consider: </a:t>
            </a:r>
          </a:p>
          <a:p>
            <a:pPr marL="0" indent="0">
              <a:spcBef>
                <a:spcPts val="0"/>
              </a:spcBef>
              <a:spcAft>
                <a:spcPts val="1200"/>
              </a:spcAft>
              <a:buNone/>
            </a:pPr>
            <a:r>
              <a:rPr lang="en-GB" sz="2300" dirty="0" smtClean="0"/>
              <a:t>Are </a:t>
            </a:r>
            <a:r>
              <a:rPr lang="en-GB" sz="2300" dirty="0"/>
              <a:t>there resilience factors </a:t>
            </a:r>
            <a:r>
              <a:rPr lang="en-GB" sz="2300" dirty="0" smtClean="0"/>
              <a:t>that you (or your staff) could build upon</a:t>
            </a:r>
            <a:r>
              <a:rPr lang="en-GB" sz="2300" dirty="0"/>
              <a:t>? </a:t>
            </a:r>
          </a:p>
          <a:p>
            <a:pPr marL="0" indent="0">
              <a:buNone/>
            </a:pPr>
            <a:endParaRPr lang="en-GB" dirty="0" smtClean="0"/>
          </a:p>
          <a:p>
            <a:pPr marL="0" indent="0">
              <a:buNone/>
            </a:pPr>
            <a:endParaRPr lang="en-GB" dirty="0"/>
          </a:p>
          <a:p>
            <a:pPr marL="0" indent="0">
              <a:buNone/>
            </a:pPr>
            <a:endParaRPr lang="en-GB" dirty="0"/>
          </a:p>
        </p:txBody>
      </p:sp>
      <p:pic>
        <p:nvPicPr>
          <p:cNvPr id="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808" y="1960382"/>
            <a:ext cx="3523650" cy="367931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50720" y="6324764"/>
            <a:ext cx="6101298" cy="400110"/>
          </a:xfrm>
          <a:prstGeom prst="rect">
            <a:avLst/>
          </a:prstGeom>
          <a:noFill/>
        </p:spPr>
        <p:txBody>
          <a:bodyPr wrap="square" rtlCol="0">
            <a:spAutoFit/>
          </a:bodyPr>
          <a:lstStyle/>
          <a:p>
            <a:pPr algn="r"/>
            <a:r>
              <a:rPr lang="en-GB" sz="2000" dirty="0" smtClean="0">
                <a:solidFill>
                  <a:schemeClr val="bg1">
                    <a:lumMod val="50000"/>
                  </a:schemeClr>
                </a:solidFill>
                <a:latin typeface="+mj-lt"/>
              </a:rPr>
              <a:t>(Case study taken from DfE, 2012)</a:t>
            </a:r>
            <a:endParaRPr lang="en-GB" sz="2000" dirty="0">
              <a:solidFill>
                <a:schemeClr val="bg1">
                  <a:lumMod val="50000"/>
                </a:schemeClr>
              </a:solidFill>
              <a:latin typeface="+mj-lt"/>
            </a:endParaRPr>
          </a:p>
        </p:txBody>
      </p:sp>
      <p:sp>
        <p:nvSpPr>
          <p:cNvPr id="5" name="Slide Number Placeholder 4"/>
          <p:cNvSpPr>
            <a:spLocks noGrp="1"/>
          </p:cNvSpPr>
          <p:nvPr>
            <p:ph type="sldNum" sz="quarter" idx="10"/>
          </p:nvPr>
        </p:nvSpPr>
        <p:spPr/>
        <p:txBody>
          <a:bodyPr/>
          <a:lstStyle/>
          <a:p>
            <a:fld id="{B230FB2D-6228-4E21-8EA4-AF43349A18F4}" type="slidenum">
              <a:rPr lang="en-GB" smtClean="0"/>
              <a:pPr/>
              <a:t>42</a:t>
            </a:fld>
            <a:endParaRPr lang="en-GB" dirty="0"/>
          </a:p>
        </p:txBody>
      </p:sp>
    </p:spTree>
    <p:extLst>
      <p:ext uri="{BB962C8B-B14F-4D97-AF65-F5344CB8AC3E}">
        <p14:creationId xmlns:p14="http://schemas.microsoft.com/office/powerpoint/2010/main" val="34688670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A different </a:t>
            </a:r>
            <a:r>
              <a:rPr lang="en-GB" dirty="0" smtClean="0"/>
              <a:t>approach</a:t>
            </a:r>
            <a:endParaRPr lang="en-GB" dirty="0"/>
          </a:p>
        </p:txBody>
      </p:sp>
      <p:sp>
        <p:nvSpPr>
          <p:cNvPr id="3" name="Content Placeholder 2"/>
          <p:cNvSpPr>
            <a:spLocks noGrp="1"/>
          </p:cNvSpPr>
          <p:nvPr>
            <p:ph idx="1"/>
          </p:nvPr>
        </p:nvSpPr>
        <p:spPr>
          <a:xfrm>
            <a:off x="217701" y="1734671"/>
            <a:ext cx="8663832" cy="4550437"/>
          </a:xfrm>
        </p:spPr>
        <p:txBody>
          <a:bodyPr>
            <a:normAutofit/>
          </a:bodyPr>
          <a:lstStyle/>
          <a:p>
            <a:pPr lvl="0">
              <a:spcAft>
                <a:spcPts val="1800"/>
              </a:spcAft>
            </a:pPr>
            <a:r>
              <a:rPr lang="en-US" sz="2500" dirty="0"/>
              <a:t>A distinctive </a:t>
            </a:r>
            <a:r>
              <a:rPr lang="en-US" sz="2500" b="1" i="1" dirty="0" smtClean="0"/>
              <a:t>adolescent-centered</a:t>
            </a:r>
            <a:r>
              <a:rPr lang="en-US" sz="2500" b="1" dirty="0" smtClean="0"/>
              <a:t> </a:t>
            </a:r>
            <a:r>
              <a:rPr lang="en-US" sz="2500" b="1" dirty="0"/>
              <a:t>approach </a:t>
            </a:r>
            <a:r>
              <a:rPr lang="en-US" sz="2500" dirty="0"/>
              <a:t>is </a:t>
            </a:r>
            <a:r>
              <a:rPr lang="en-US" sz="2500" dirty="0" smtClean="0"/>
              <a:t>required.</a:t>
            </a:r>
          </a:p>
          <a:p>
            <a:pPr lvl="0">
              <a:spcAft>
                <a:spcPts val="1800"/>
              </a:spcAft>
            </a:pPr>
            <a:r>
              <a:rPr lang="en-US" sz="2500" dirty="0" smtClean="0"/>
              <a:t>Adolescents </a:t>
            </a:r>
            <a:r>
              <a:rPr lang="en-US" sz="2500" dirty="0"/>
              <a:t>are not simply young adults or old children. </a:t>
            </a:r>
            <a:r>
              <a:rPr lang="en-US" sz="2500" dirty="0" smtClean="0"/>
              <a:t>Risks, pathways to and impact of, are different </a:t>
            </a:r>
            <a:r>
              <a:rPr lang="en-US" sz="2500" dirty="0"/>
              <a:t>from those of other age </a:t>
            </a:r>
            <a:r>
              <a:rPr lang="en-US" sz="2500" dirty="0" smtClean="0"/>
              <a:t>groups.</a:t>
            </a:r>
          </a:p>
          <a:p>
            <a:pPr lvl="0">
              <a:spcAft>
                <a:spcPts val="1800"/>
              </a:spcAft>
            </a:pPr>
            <a:r>
              <a:rPr lang="en-US" sz="2500" dirty="0" smtClean="0"/>
              <a:t>This </a:t>
            </a:r>
            <a:r>
              <a:rPr lang="en-US" sz="2500" dirty="0"/>
              <a:t>developmental stage holds distinctive strengths and </a:t>
            </a:r>
            <a:r>
              <a:rPr lang="en-US" sz="2500" dirty="0" smtClean="0"/>
              <a:t>opportunities.</a:t>
            </a:r>
          </a:p>
          <a:p>
            <a:pPr lvl="0">
              <a:spcAft>
                <a:spcPts val="1800"/>
              </a:spcAft>
            </a:pPr>
            <a:r>
              <a:rPr lang="en-US" sz="2500" dirty="0" smtClean="0"/>
              <a:t>All </a:t>
            </a:r>
            <a:r>
              <a:rPr lang="en-US" sz="2500" dirty="0"/>
              <a:t>this has implications for policy and practice.</a:t>
            </a:r>
            <a:endParaRPr lang="en-GB" sz="2500" dirty="0"/>
          </a:p>
          <a:p>
            <a:endParaRPr lang="en-GB"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43</a:t>
            </a:fld>
            <a:endParaRPr lang="en-GB" dirty="0"/>
          </a:p>
        </p:txBody>
      </p:sp>
    </p:spTree>
    <p:extLst>
      <p:ext uri="{BB962C8B-B14F-4D97-AF65-F5344CB8AC3E}">
        <p14:creationId xmlns:p14="http://schemas.microsoft.com/office/powerpoint/2010/main" val="4220931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3" y="840598"/>
            <a:ext cx="8688339" cy="1133605"/>
          </a:xfrm>
        </p:spPr>
        <p:txBody>
          <a:bodyPr/>
          <a:lstStyle/>
          <a:p>
            <a:r>
              <a:rPr lang="en-GB" dirty="0"/>
              <a:t>Seven principles to improve responses to adolescent risk</a:t>
            </a:r>
          </a:p>
        </p:txBody>
      </p:sp>
      <p:sp>
        <p:nvSpPr>
          <p:cNvPr id="3" name="Content Placeholder 2"/>
          <p:cNvSpPr>
            <a:spLocks noGrp="1"/>
          </p:cNvSpPr>
          <p:nvPr>
            <p:ph idx="1"/>
          </p:nvPr>
        </p:nvSpPr>
        <p:spPr>
          <a:xfrm>
            <a:off x="0" y="1949824"/>
            <a:ext cx="8881533" cy="4335284"/>
          </a:xfrm>
        </p:spPr>
        <p:txBody>
          <a:bodyPr>
            <a:normAutofit fontScale="25000" lnSpcReduction="20000"/>
          </a:bodyPr>
          <a:lstStyle/>
          <a:p>
            <a:pPr marL="811213" indent="-534988">
              <a:spcAft>
                <a:spcPts val="1800"/>
              </a:spcAft>
              <a:buClrTx/>
              <a:buSzPct val="100000"/>
              <a:buFont typeface="+mj-lt"/>
              <a:buAutoNum type="arabicPeriod"/>
            </a:pPr>
            <a:r>
              <a:rPr lang="en-US" sz="9200" dirty="0"/>
              <a:t>Work </a:t>
            </a:r>
            <a:r>
              <a:rPr lang="en-US" sz="9200" u="sng" dirty="0"/>
              <a:t>with</a:t>
            </a:r>
            <a:r>
              <a:rPr lang="en-US" sz="9200" dirty="0"/>
              <a:t> adolescent perception, agency, aspiration, skill and development </a:t>
            </a:r>
            <a:endParaRPr lang="en-US" sz="9200" dirty="0" smtClean="0"/>
          </a:p>
          <a:p>
            <a:pPr marL="811213" indent="-534988">
              <a:spcAft>
                <a:spcPts val="1800"/>
              </a:spcAft>
              <a:buClrTx/>
              <a:buSzPct val="100000"/>
              <a:buFont typeface="+mj-lt"/>
              <a:buAutoNum type="arabicPeriod"/>
            </a:pPr>
            <a:r>
              <a:rPr lang="en-US" sz="9200" dirty="0" smtClean="0"/>
              <a:t>Work </a:t>
            </a:r>
            <a:r>
              <a:rPr lang="en-US" sz="9200" dirty="0"/>
              <a:t>with young people as assets and resources</a:t>
            </a:r>
            <a:endParaRPr lang="en-GB" sz="9200" dirty="0"/>
          </a:p>
          <a:p>
            <a:pPr marL="811213" indent="-534988">
              <a:spcAft>
                <a:spcPts val="1800"/>
              </a:spcAft>
              <a:buClrTx/>
              <a:buSzPct val="100000"/>
              <a:buFont typeface="+mj-lt"/>
              <a:buAutoNum type="arabicPeriod"/>
            </a:pPr>
            <a:r>
              <a:rPr lang="en-US" sz="9200" dirty="0" smtClean="0"/>
              <a:t>Promote </a:t>
            </a:r>
            <a:r>
              <a:rPr lang="en-US" sz="9200" dirty="0"/>
              <a:t>supportive relationships between </a:t>
            </a:r>
            <a:r>
              <a:rPr lang="en-US" sz="9200" dirty="0" smtClean="0"/>
              <a:t>YP </a:t>
            </a:r>
            <a:r>
              <a:rPr lang="en-US" sz="9200" dirty="0"/>
              <a:t>and their family and peers (where possible)</a:t>
            </a:r>
            <a:endParaRPr lang="en-GB" sz="9200" dirty="0"/>
          </a:p>
          <a:p>
            <a:pPr marL="811213" indent="-534988">
              <a:spcAft>
                <a:spcPts val="1800"/>
              </a:spcAft>
              <a:buClrTx/>
              <a:buSzPct val="100000"/>
              <a:buFont typeface="+mj-lt"/>
              <a:buAutoNum type="arabicPeriod"/>
            </a:pPr>
            <a:r>
              <a:rPr lang="en-US" sz="9200" dirty="0" smtClean="0"/>
              <a:t>Prioritise </a:t>
            </a:r>
            <a:r>
              <a:rPr lang="en-US" sz="9200" dirty="0"/>
              <a:t>supportive relationships between </a:t>
            </a:r>
            <a:r>
              <a:rPr lang="en-US" sz="9200" dirty="0" smtClean="0"/>
              <a:t>YP </a:t>
            </a:r>
            <a:r>
              <a:rPr lang="en-US" sz="9200" dirty="0"/>
              <a:t>and key </a:t>
            </a:r>
            <a:r>
              <a:rPr lang="en-US" sz="9200" dirty="0" smtClean="0"/>
              <a:t>practitioner/s</a:t>
            </a:r>
            <a:endParaRPr lang="en-GB" sz="9200" dirty="0" smtClean="0"/>
          </a:p>
          <a:p>
            <a:pPr marL="811213" indent="-534988">
              <a:spcAft>
                <a:spcPts val="1800"/>
              </a:spcAft>
              <a:buClrTx/>
              <a:buSzPct val="100000"/>
              <a:buFont typeface="+mj-lt"/>
              <a:buAutoNum type="arabicPeriod"/>
            </a:pPr>
            <a:r>
              <a:rPr lang="en-US" sz="9200" dirty="0" smtClean="0"/>
              <a:t>Holisticism</a:t>
            </a:r>
          </a:p>
          <a:p>
            <a:pPr marL="811213" indent="-534988">
              <a:spcAft>
                <a:spcPts val="1800"/>
              </a:spcAft>
              <a:buClrTx/>
              <a:buSzPct val="100000"/>
              <a:buFont typeface="+mj-lt"/>
              <a:buAutoNum type="arabicPeriod"/>
            </a:pPr>
            <a:r>
              <a:rPr lang="en-US" sz="9200" dirty="0" smtClean="0"/>
              <a:t>Accessible </a:t>
            </a:r>
            <a:r>
              <a:rPr lang="en-US" sz="9200" dirty="0"/>
              <a:t>and advertised services </a:t>
            </a:r>
            <a:endParaRPr lang="en-US" sz="9200" dirty="0" smtClean="0"/>
          </a:p>
          <a:p>
            <a:pPr marL="811213" indent="-534988">
              <a:spcAft>
                <a:spcPts val="1800"/>
              </a:spcAft>
              <a:buClrTx/>
              <a:buSzPct val="100000"/>
              <a:buFont typeface="+mj-lt"/>
              <a:buAutoNum type="arabicPeriod"/>
            </a:pPr>
            <a:r>
              <a:rPr lang="en-US" sz="9200" dirty="0" smtClean="0"/>
              <a:t>Equip and support the workforce</a:t>
            </a:r>
            <a:endParaRPr lang="en-GB" sz="9200" dirty="0"/>
          </a:p>
          <a:p>
            <a:pPr marL="811213" indent="-534988">
              <a:buClrTx/>
              <a:buSzPct val="100000"/>
              <a:buFont typeface="+mj-lt"/>
              <a:buAutoNum type="arabicPeriod"/>
            </a:pPr>
            <a:endParaRPr lang="en-US" sz="2200" dirty="0" smtClean="0"/>
          </a:p>
        </p:txBody>
      </p:sp>
      <p:sp>
        <p:nvSpPr>
          <p:cNvPr id="4" name="Slide Number Placeholder 3"/>
          <p:cNvSpPr>
            <a:spLocks noGrp="1"/>
          </p:cNvSpPr>
          <p:nvPr>
            <p:ph type="sldNum" sz="quarter" idx="10"/>
          </p:nvPr>
        </p:nvSpPr>
        <p:spPr/>
        <p:txBody>
          <a:bodyPr/>
          <a:lstStyle/>
          <a:p>
            <a:fld id="{B230FB2D-6228-4E21-8EA4-AF43349A18F4}" type="slidenum">
              <a:rPr lang="en-GB" smtClean="0"/>
              <a:pPr/>
              <a:t>44</a:t>
            </a:fld>
            <a:endParaRPr lang="en-GB" dirty="0"/>
          </a:p>
        </p:txBody>
      </p:sp>
    </p:spTree>
    <p:extLst>
      <p:ext uri="{BB962C8B-B14F-4D97-AF65-F5344CB8AC3E}">
        <p14:creationId xmlns:p14="http://schemas.microsoft.com/office/powerpoint/2010/main" val="144490458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894387"/>
            <a:ext cx="8688339" cy="1133605"/>
          </a:xfrm>
        </p:spPr>
        <p:txBody>
          <a:bodyPr/>
          <a:lstStyle/>
          <a:p>
            <a:r>
              <a:rPr lang="en-US" dirty="0" smtClean="0"/>
              <a:t>Recognising vulnerability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2773742"/>
              </p:ext>
            </p:extLst>
          </p:nvPr>
        </p:nvGraphicFramePr>
        <p:xfrm>
          <a:off x="284723" y="1527828"/>
          <a:ext cx="8664576" cy="4822172"/>
        </p:xfrm>
        <a:graphic>
          <a:graphicData uri="http://schemas.openxmlformats.org/drawingml/2006/table">
            <a:tbl>
              <a:tblPr firstRow="1" bandRow="1">
                <a:tableStyleId>{68D230F3-CF80-4859-8CE7-A43EE81993B5}</a:tableStyleId>
              </a:tblPr>
              <a:tblGrid>
                <a:gridCol w="4332288"/>
                <a:gridCol w="4332288"/>
              </a:tblGrid>
              <a:tr h="462337">
                <a:tc>
                  <a:txBody>
                    <a:bodyPr/>
                    <a:lstStyle/>
                    <a:p>
                      <a:r>
                        <a:rPr lang="en-US" sz="2200" dirty="0" smtClean="0"/>
                        <a:t>Adolescent-centered</a:t>
                      </a:r>
                      <a:endParaRPr lang="en-US" sz="2200" b="1" dirty="0"/>
                    </a:p>
                  </a:txBody>
                  <a:tcPr marL="96273" marR="96273"/>
                </a:tc>
                <a:tc>
                  <a:txBody>
                    <a:bodyPr/>
                    <a:lstStyle/>
                    <a:p>
                      <a:r>
                        <a:rPr lang="en-US" sz="2200" dirty="0" smtClean="0"/>
                        <a:t>Process-driven</a:t>
                      </a:r>
                      <a:endParaRPr lang="en-US" sz="2200" b="1" dirty="0"/>
                    </a:p>
                  </a:txBody>
                  <a:tcPr marL="96273" marR="96273"/>
                </a:tc>
              </a:tr>
              <a:tr h="905256">
                <a:tc>
                  <a:txBody>
                    <a:bodyPr/>
                    <a:lstStyle/>
                    <a:p>
                      <a:r>
                        <a:rPr lang="en-US" sz="2200" dirty="0" smtClean="0"/>
                        <a:t>Recognises</a:t>
                      </a:r>
                      <a:r>
                        <a:rPr lang="en-US" sz="2200" baseline="0" dirty="0" smtClean="0"/>
                        <a:t> effects of abuse on development</a:t>
                      </a:r>
                      <a:endParaRPr lang="en-US" sz="2200" dirty="0"/>
                    </a:p>
                  </a:txBody>
                  <a:tcPr marL="96273" marR="96273"/>
                </a:tc>
                <a:tc>
                  <a:txBody>
                    <a:bodyPr/>
                    <a:lstStyle/>
                    <a:p>
                      <a:r>
                        <a:rPr lang="en-US" sz="2200" dirty="0" smtClean="0"/>
                        <a:t>Assumption of</a:t>
                      </a:r>
                      <a:r>
                        <a:rPr lang="en-US" sz="2200" baseline="0" dirty="0" smtClean="0"/>
                        <a:t> resilience</a:t>
                      </a:r>
                      <a:endParaRPr lang="en-US" sz="2200" dirty="0"/>
                    </a:p>
                  </a:txBody>
                  <a:tcPr marL="96273" marR="96273"/>
                </a:tc>
              </a:tr>
              <a:tr h="762179">
                <a:tc>
                  <a:txBody>
                    <a:bodyPr/>
                    <a:lstStyle/>
                    <a:p>
                      <a:r>
                        <a:rPr lang="en-US" sz="2200" dirty="0" smtClean="0"/>
                        <a:t>Recognises</a:t>
                      </a:r>
                      <a:r>
                        <a:rPr lang="en-US" sz="2200" baseline="0" dirty="0" smtClean="0"/>
                        <a:t> </a:t>
                      </a:r>
                      <a:r>
                        <a:rPr lang="en-US" sz="2200" dirty="0" smtClean="0"/>
                        <a:t>effects of past trauma on behaviour</a:t>
                      </a:r>
                      <a:endParaRPr lang="en-US" sz="2200" dirty="0"/>
                    </a:p>
                  </a:txBody>
                  <a:tcPr marL="96273" marR="96273"/>
                </a:tc>
                <a:tc>
                  <a:txBody>
                    <a:bodyPr/>
                    <a:lstStyle/>
                    <a:p>
                      <a:r>
                        <a:rPr lang="en-US" sz="2200" dirty="0" smtClean="0"/>
                        <a:t>Focus on current </a:t>
                      </a:r>
                      <a:r>
                        <a:rPr lang="en-US" sz="2200" baseline="0" dirty="0" smtClean="0"/>
                        <a:t>abuse and risk</a:t>
                      </a:r>
                      <a:endParaRPr lang="en-US" sz="2200" dirty="0"/>
                    </a:p>
                  </a:txBody>
                  <a:tcPr marL="96273" marR="96273"/>
                </a:tc>
              </a:tr>
              <a:tr h="905256">
                <a:tc>
                  <a:txBody>
                    <a:bodyPr/>
                    <a:lstStyle/>
                    <a:p>
                      <a:r>
                        <a:rPr lang="en-US" sz="2200" dirty="0" smtClean="0"/>
                        <a:t>Recognises</a:t>
                      </a:r>
                      <a:r>
                        <a:rPr lang="en-US" sz="2200" baseline="0" dirty="0" smtClean="0"/>
                        <a:t> </a:t>
                      </a:r>
                      <a:r>
                        <a:rPr lang="en-US" sz="2200" dirty="0" smtClean="0"/>
                        <a:t>different sources of harm: self, family, community</a:t>
                      </a:r>
                      <a:endParaRPr lang="en-US" sz="2200" dirty="0"/>
                    </a:p>
                  </a:txBody>
                  <a:tcPr marL="96273" marR="96273"/>
                </a:tc>
                <a:tc>
                  <a:txBody>
                    <a:bodyPr/>
                    <a:lstStyle/>
                    <a:p>
                      <a:r>
                        <a:rPr lang="en-US" sz="2200" dirty="0" smtClean="0"/>
                        <a:t>Confusion re source of harm</a:t>
                      </a:r>
                      <a:endParaRPr lang="en-US" sz="2200" dirty="0"/>
                    </a:p>
                  </a:txBody>
                  <a:tcPr marL="96273" marR="96273"/>
                </a:tc>
              </a:tr>
              <a:tr h="825649">
                <a:tc>
                  <a:txBody>
                    <a:bodyPr/>
                    <a:lstStyle/>
                    <a:p>
                      <a:r>
                        <a:rPr lang="en-US" sz="2200" dirty="0" smtClean="0"/>
                        <a:t>Recognises</a:t>
                      </a:r>
                      <a:r>
                        <a:rPr lang="en-US" sz="2200" baseline="0" dirty="0" smtClean="0"/>
                        <a:t> normal vs harmful risk-taking</a:t>
                      </a:r>
                      <a:endParaRPr lang="en-US" sz="2200" b="1" dirty="0"/>
                    </a:p>
                  </a:txBody>
                  <a:tcPr marL="96273" marR="96273"/>
                </a:tc>
                <a:tc>
                  <a:txBody>
                    <a:bodyPr/>
                    <a:lstStyle/>
                    <a:p>
                      <a:r>
                        <a:rPr lang="en-US" sz="2200" baseline="0" dirty="0" smtClean="0"/>
                        <a:t>Underplays and overstates risk and harm </a:t>
                      </a:r>
                      <a:endParaRPr lang="en-US" sz="2200" dirty="0"/>
                    </a:p>
                  </a:txBody>
                  <a:tcPr marL="96273" marR="96273"/>
                </a:tc>
              </a:tr>
              <a:tr h="769471">
                <a:tc>
                  <a:txBody>
                    <a:bodyPr/>
                    <a:lstStyle/>
                    <a:p>
                      <a:r>
                        <a:rPr lang="en-US" sz="2200" dirty="0" smtClean="0"/>
                        <a:t>Recognises</a:t>
                      </a:r>
                      <a:r>
                        <a:rPr lang="en-US" sz="2200" baseline="0" dirty="0" smtClean="0"/>
                        <a:t> </a:t>
                      </a:r>
                      <a:r>
                        <a:rPr lang="en-US" sz="2200" dirty="0" smtClean="0"/>
                        <a:t>root causes of surface</a:t>
                      </a:r>
                      <a:r>
                        <a:rPr lang="en-US" sz="2200" baseline="0" dirty="0" smtClean="0"/>
                        <a:t> problems</a:t>
                      </a:r>
                      <a:endParaRPr lang="en-US" sz="2200" dirty="0"/>
                    </a:p>
                  </a:txBody>
                  <a:tcPr marL="96273" marR="96273"/>
                </a:tc>
                <a:tc>
                  <a:txBody>
                    <a:bodyPr/>
                    <a:lstStyle/>
                    <a:p>
                      <a:r>
                        <a:rPr lang="en-US" sz="2200" dirty="0" smtClean="0"/>
                        <a:t>Identification and referral for symptoms not</a:t>
                      </a:r>
                      <a:r>
                        <a:rPr lang="en-US" sz="2200" baseline="0" dirty="0" smtClean="0"/>
                        <a:t> causes</a:t>
                      </a:r>
                      <a:endParaRPr lang="en-US" sz="2200" dirty="0"/>
                    </a:p>
                  </a:txBody>
                  <a:tcPr marL="96273" marR="96273"/>
                </a:tc>
              </a:tr>
            </a:tbl>
          </a:graphicData>
        </a:graphic>
      </p:graphicFrame>
      <p:sp>
        <p:nvSpPr>
          <p:cNvPr id="3" name="Slide Number Placeholder 2"/>
          <p:cNvSpPr>
            <a:spLocks noGrp="1"/>
          </p:cNvSpPr>
          <p:nvPr>
            <p:ph type="sldNum" sz="quarter" idx="10"/>
          </p:nvPr>
        </p:nvSpPr>
        <p:spPr/>
        <p:txBody>
          <a:bodyPr/>
          <a:lstStyle/>
          <a:p>
            <a:fld id="{B230FB2D-6228-4E21-8EA4-AF43349A18F4}" type="slidenum">
              <a:rPr lang="en-GB" smtClean="0"/>
              <a:pPr/>
              <a:t>45</a:t>
            </a:fld>
            <a:endParaRPr lang="en-GB" dirty="0"/>
          </a:p>
        </p:txBody>
      </p:sp>
    </p:spTree>
    <p:extLst>
      <p:ext uri="{BB962C8B-B14F-4D97-AF65-F5344CB8AC3E}">
        <p14:creationId xmlns:p14="http://schemas.microsoft.com/office/powerpoint/2010/main" val="249493147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948175"/>
            <a:ext cx="8688339" cy="1133605"/>
          </a:xfrm>
        </p:spPr>
        <p:txBody>
          <a:bodyPr/>
          <a:lstStyle/>
          <a:p>
            <a:r>
              <a:rPr lang="en-US" dirty="0" smtClean="0"/>
              <a:t>Disclosure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041284"/>
              </p:ext>
            </p:extLst>
          </p:nvPr>
        </p:nvGraphicFramePr>
        <p:xfrm>
          <a:off x="244382" y="1541276"/>
          <a:ext cx="8664575" cy="5257557"/>
        </p:xfrm>
        <a:graphic>
          <a:graphicData uri="http://schemas.openxmlformats.org/drawingml/2006/table">
            <a:tbl>
              <a:tblPr firstRow="1" bandRow="1">
                <a:tableStyleId>{68D230F3-CF80-4859-8CE7-A43EE81993B5}</a:tableStyleId>
              </a:tblPr>
              <a:tblGrid>
                <a:gridCol w="4090551"/>
                <a:gridCol w="4574024"/>
              </a:tblGrid>
              <a:tr h="475783">
                <a:tc>
                  <a:txBody>
                    <a:bodyPr/>
                    <a:lstStyle/>
                    <a:p>
                      <a:r>
                        <a:rPr lang="en-US" sz="2200" dirty="0" smtClean="0"/>
                        <a:t>Adolescent-centered</a:t>
                      </a:r>
                      <a:endParaRPr lang="en-US" sz="2200" b="1" dirty="0"/>
                    </a:p>
                  </a:txBody>
                  <a:tcPr marL="91986" marR="91986"/>
                </a:tc>
                <a:tc>
                  <a:txBody>
                    <a:bodyPr/>
                    <a:lstStyle/>
                    <a:p>
                      <a:r>
                        <a:rPr lang="en-US" sz="2200" dirty="0" smtClean="0"/>
                        <a:t>Process-driven</a:t>
                      </a:r>
                      <a:endParaRPr lang="en-US" sz="2200" b="1" dirty="0"/>
                    </a:p>
                  </a:txBody>
                  <a:tcPr marL="91986" marR="91986"/>
                </a:tc>
              </a:tr>
              <a:tr h="1473200">
                <a:tc>
                  <a:txBody>
                    <a:bodyPr/>
                    <a:lstStyle/>
                    <a:p>
                      <a:r>
                        <a:rPr lang="en-US" sz="2200" dirty="0" smtClean="0"/>
                        <a:t>Help</a:t>
                      </a:r>
                      <a:r>
                        <a:rPr lang="en-US" sz="2200" baseline="0" dirty="0" smtClean="0"/>
                        <a:t> to see their experiences as abuse/ neglect </a:t>
                      </a:r>
                      <a:endParaRPr lang="en-US" sz="2200" dirty="0"/>
                    </a:p>
                  </a:txBody>
                  <a:tcPr marL="91986" marR="91986"/>
                </a:tc>
                <a:tc>
                  <a:txBody>
                    <a:bodyPr/>
                    <a:lstStyle/>
                    <a:p>
                      <a:r>
                        <a:rPr lang="en-US" sz="2200" dirty="0" smtClean="0"/>
                        <a:t>Expectation that:</a:t>
                      </a:r>
                    </a:p>
                    <a:p>
                      <a:r>
                        <a:rPr lang="en-US" sz="2200" dirty="0" smtClean="0"/>
                        <a:t>- They will ask for help if they need it</a:t>
                      </a:r>
                    </a:p>
                    <a:p>
                      <a:r>
                        <a:rPr lang="en-US" sz="2200" dirty="0" smtClean="0"/>
                        <a:t>- Actions are a result of rational choices</a:t>
                      </a:r>
                      <a:endParaRPr lang="en-US" sz="2200" dirty="0"/>
                    </a:p>
                  </a:txBody>
                  <a:tcPr marL="91986" marR="91986"/>
                </a:tc>
              </a:tr>
              <a:tr h="1031240">
                <a:tc>
                  <a:txBody>
                    <a:bodyPr/>
                    <a:lstStyle/>
                    <a:p>
                      <a:r>
                        <a:rPr lang="en-US" sz="2200" dirty="0" smtClean="0"/>
                        <a:t>Sustained trusted relationship with key professionals</a:t>
                      </a:r>
                      <a:endParaRPr lang="en-US" sz="2200" dirty="0"/>
                    </a:p>
                  </a:txBody>
                  <a:tcPr marL="91986" marR="91986"/>
                </a:tc>
                <a:tc>
                  <a:txBody>
                    <a:bodyPr/>
                    <a:lstStyle/>
                    <a:p>
                      <a:r>
                        <a:rPr lang="en-US" sz="2200" dirty="0" smtClean="0"/>
                        <a:t>Stop-start support and fragmented relationships</a:t>
                      </a:r>
                      <a:endParaRPr lang="en-US" sz="2200" dirty="0"/>
                    </a:p>
                  </a:txBody>
                  <a:tcPr marL="91986" marR="91986"/>
                </a:tc>
              </a:tr>
              <a:tr h="819374">
                <a:tc>
                  <a:txBody>
                    <a:bodyPr/>
                    <a:lstStyle/>
                    <a:p>
                      <a:r>
                        <a:rPr lang="en-US" sz="2200" dirty="0" smtClean="0"/>
                        <a:t>Recognises</a:t>
                      </a:r>
                      <a:r>
                        <a:rPr lang="en-US" sz="2200" baseline="0" dirty="0" smtClean="0"/>
                        <a:t> barriers to disclosure</a:t>
                      </a:r>
                      <a:endParaRPr lang="en-US" sz="2200" dirty="0"/>
                    </a:p>
                  </a:txBody>
                  <a:tcPr marL="91986" marR="91986"/>
                </a:tc>
                <a:tc>
                  <a:txBody>
                    <a:bodyPr/>
                    <a:lstStyle/>
                    <a:p>
                      <a:r>
                        <a:rPr lang="en-US" sz="2200" dirty="0" smtClean="0"/>
                        <a:t>Single visit to ascertain views, wishes and feelings</a:t>
                      </a:r>
                      <a:endParaRPr lang="en-US" sz="2200" dirty="0"/>
                    </a:p>
                  </a:txBody>
                  <a:tcPr marL="91986" marR="91986"/>
                </a:tc>
              </a:tr>
              <a:tr h="793376">
                <a:tc>
                  <a:txBody>
                    <a:bodyPr/>
                    <a:lstStyle/>
                    <a:p>
                      <a:r>
                        <a:rPr lang="en-US" sz="2200" dirty="0" smtClean="0"/>
                        <a:t>Assurance</a:t>
                      </a:r>
                      <a:r>
                        <a:rPr lang="en-US" sz="2200" baseline="0" dirty="0" smtClean="0"/>
                        <a:t> that disclosure will lead to action – and control</a:t>
                      </a:r>
                      <a:endParaRPr lang="en-US" sz="2200" dirty="0"/>
                    </a:p>
                  </a:txBody>
                  <a:tcPr marL="91986" marR="91986"/>
                </a:tc>
                <a:tc>
                  <a:txBody>
                    <a:bodyPr/>
                    <a:lstStyle/>
                    <a:p>
                      <a:r>
                        <a:rPr lang="en-US" sz="2200" dirty="0" smtClean="0"/>
                        <a:t>Repeat referrals</a:t>
                      </a:r>
                      <a:r>
                        <a:rPr lang="en-US" sz="2200" baseline="0" dirty="0" smtClean="0"/>
                        <a:t> , YP agency is underplayed / overplayed</a:t>
                      </a:r>
                      <a:endParaRPr lang="en-US" sz="2200" dirty="0"/>
                    </a:p>
                  </a:txBody>
                  <a:tcPr marL="91986" marR="91986"/>
                </a:tc>
              </a:tr>
            </a:tbl>
          </a:graphicData>
        </a:graphic>
      </p:graphicFrame>
      <p:sp>
        <p:nvSpPr>
          <p:cNvPr id="3" name="Slide Number Placeholder 2"/>
          <p:cNvSpPr>
            <a:spLocks noGrp="1"/>
          </p:cNvSpPr>
          <p:nvPr>
            <p:ph type="sldNum" sz="quarter" idx="10"/>
          </p:nvPr>
        </p:nvSpPr>
        <p:spPr/>
        <p:txBody>
          <a:bodyPr/>
          <a:lstStyle/>
          <a:p>
            <a:fld id="{B230FB2D-6228-4E21-8EA4-AF43349A18F4}" type="slidenum">
              <a:rPr lang="en-GB" smtClean="0"/>
              <a:pPr/>
              <a:t>46</a:t>
            </a:fld>
            <a:endParaRPr lang="en-GB" dirty="0"/>
          </a:p>
        </p:txBody>
      </p:sp>
    </p:spTree>
    <p:extLst>
      <p:ext uri="{BB962C8B-B14F-4D97-AF65-F5344CB8AC3E}">
        <p14:creationId xmlns:p14="http://schemas.microsoft.com/office/powerpoint/2010/main" val="193330218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880940"/>
            <a:ext cx="8688339" cy="1133605"/>
          </a:xfrm>
        </p:spPr>
        <p:txBody>
          <a:bodyPr/>
          <a:lstStyle/>
          <a:p>
            <a:r>
              <a:rPr lang="en-US" dirty="0" smtClean="0"/>
              <a:t>Support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2216342"/>
              </p:ext>
            </p:extLst>
          </p:nvPr>
        </p:nvGraphicFramePr>
        <p:xfrm>
          <a:off x="230935" y="1499260"/>
          <a:ext cx="8664576" cy="5373370"/>
        </p:xfrm>
        <a:graphic>
          <a:graphicData uri="http://schemas.openxmlformats.org/drawingml/2006/table">
            <a:tbl>
              <a:tblPr firstRow="1" bandRow="1">
                <a:tableStyleId>{68D230F3-CF80-4859-8CE7-A43EE81993B5}</a:tableStyleId>
              </a:tblPr>
              <a:tblGrid>
                <a:gridCol w="4357998"/>
                <a:gridCol w="4306578"/>
              </a:tblGrid>
              <a:tr h="0">
                <a:tc>
                  <a:txBody>
                    <a:bodyPr/>
                    <a:lstStyle/>
                    <a:p>
                      <a:r>
                        <a:rPr lang="en-US" sz="2200" dirty="0" smtClean="0"/>
                        <a:t>Adolescent-centered</a:t>
                      </a:r>
                      <a:endParaRPr lang="en-US" sz="2200" b="1" dirty="0"/>
                    </a:p>
                  </a:txBody>
                  <a:tcPr marL="89516" marR="89516"/>
                </a:tc>
                <a:tc>
                  <a:txBody>
                    <a:bodyPr/>
                    <a:lstStyle/>
                    <a:p>
                      <a:r>
                        <a:rPr lang="en-US" sz="2200" dirty="0" smtClean="0"/>
                        <a:t>Process-driven</a:t>
                      </a:r>
                      <a:endParaRPr lang="en-US" sz="2200" b="1" dirty="0"/>
                    </a:p>
                  </a:txBody>
                  <a:tcPr marL="89516" marR="89516"/>
                </a:tc>
              </a:tr>
              <a:tr h="773044">
                <a:tc>
                  <a:txBody>
                    <a:bodyPr/>
                    <a:lstStyle/>
                    <a:p>
                      <a:r>
                        <a:rPr lang="en-US" sz="2200" dirty="0" smtClean="0"/>
                        <a:t>Proactive casework</a:t>
                      </a:r>
                      <a:r>
                        <a:rPr lang="en-US" sz="2200" baseline="0" dirty="0" smtClean="0"/>
                        <a:t> and timely decision-making</a:t>
                      </a:r>
                      <a:endParaRPr lang="en-US" sz="2200" dirty="0"/>
                    </a:p>
                  </a:txBody>
                  <a:tcPr marL="92422" marR="92422"/>
                </a:tc>
                <a:tc>
                  <a:txBody>
                    <a:bodyPr/>
                    <a:lstStyle/>
                    <a:p>
                      <a:r>
                        <a:rPr lang="en-US" sz="2200" dirty="0" smtClean="0"/>
                        <a:t>Reactive casework and delayed decision-making </a:t>
                      </a:r>
                      <a:r>
                        <a:rPr lang="en-US" sz="2000" dirty="0" smtClean="0"/>
                        <a:t>(Brown and Ward,</a:t>
                      </a:r>
                      <a:r>
                        <a:rPr lang="en-US" sz="2000" baseline="0" dirty="0" smtClean="0"/>
                        <a:t> 2012)</a:t>
                      </a:r>
                      <a:endParaRPr lang="en-US" sz="2000" dirty="0"/>
                    </a:p>
                  </a:txBody>
                  <a:tcPr marL="92422" marR="92422"/>
                </a:tc>
              </a:tr>
              <a:tr h="1054287">
                <a:tc>
                  <a:txBody>
                    <a:bodyPr/>
                    <a:lstStyle/>
                    <a:p>
                      <a:r>
                        <a:rPr lang="en-US" sz="2200" dirty="0" smtClean="0"/>
                        <a:t>Support to manage risks from a range of sources </a:t>
                      </a:r>
                    </a:p>
                  </a:txBody>
                  <a:tcPr marL="92422" marR="92422"/>
                </a:tc>
                <a:tc>
                  <a:txBody>
                    <a:bodyPr/>
                    <a:lstStyle/>
                    <a:p>
                      <a:r>
                        <a:rPr lang="en-US" sz="2200" dirty="0" smtClean="0"/>
                        <a:t>Challenge</a:t>
                      </a:r>
                      <a:r>
                        <a:rPr lang="en-US" sz="2200" baseline="0" dirty="0" smtClean="0"/>
                        <a:t> to ‘improve’ parenting &amp; change behaviours</a:t>
                      </a:r>
                      <a:endParaRPr lang="en-US" sz="2200" dirty="0"/>
                    </a:p>
                  </a:txBody>
                  <a:tcPr marL="92422" marR="92422"/>
                </a:tc>
              </a:tr>
              <a:tr h="773044">
                <a:tc>
                  <a:txBody>
                    <a:bodyPr/>
                    <a:lstStyle/>
                    <a:p>
                      <a:r>
                        <a:rPr lang="en-US" sz="2200" dirty="0" smtClean="0"/>
                        <a:t>Focus on self-esteem and sense of agency</a:t>
                      </a:r>
                      <a:endParaRPr lang="en-US" sz="2200" dirty="0"/>
                    </a:p>
                  </a:txBody>
                  <a:tcPr marL="92422" marR="92422"/>
                </a:tc>
                <a:tc>
                  <a:txBody>
                    <a:bodyPr/>
                    <a:lstStyle/>
                    <a:p>
                      <a:r>
                        <a:rPr lang="en-US" sz="2200" baseline="0" dirty="0" smtClean="0"/>
                        <a:t>Passive recipients of crisis support </a:t>
                      </a:r>
                      <a:endParaRPr lang="en-US" sz="2200" dirty="0"/>
                    </a:p>
                  </a:txBody>
                  <a:tcPr marL="92422" marR="92422"/>
                </a:tc>
              </a:tr>
              <a:tr h="463438">
                <a:tc>
                  <a:txBody>
                    <a:bodyPr/>
                    <a:lstStyle/>
                    <a:p>
                      <a:r>
                        <a:rPr lang="en-US" sz="2200" dirty="0" smtClean="0"/>
                        <a:t>Persistence and tenacity</a:t>
                      </a:r>
                      <a:endParaRPr lang="en-US" sz="2200" dirty="0"/>
                    </a:p>
                  </a:txBody>
                  <a:tcPr marL="92422" marR="92422"/>
                </a:tc>
                <a:tc>
                  <a:txBody>
                    <a:bodyPr/>
                    <a:lstStyle/>
                    <a:p>
                      <a:r>
                        <a:rPr lang="en-US" sz="2200" dirty="0" smtClean="0"/>
                        <a:t>Short-term interventions</a:t>
                      </a:r>
                      <a:endParaRPr lang="en-US" sz="2200" dirty="0"/>
                    </a:p>
                  </a:txBody>
                  <a:tcPr marL="92422" marR="92422"/>
                </a:tc>
              </a:tr>
              <a:tr h="773044">
                <a:tc>
                  <a:txBody>
                    <a:bodyPr/>
                    <a:lstStyle/>
                    <a:p>
                      <a:r>
                        <a:rPr lang="en-US" sz="2200" dirty="0" smtClean="0"/>
                        <a:t>Engaging and enticing programmes</a:t>
                      </a:r>
                      <a:r>
                        <a:rPr lang="en-US" sz="2200" baseline="0" dirty="0" smtClean="0"/>
                        <a:t> of support</a:t>
                      </a:r>
                      <a:endParaRPr lang="en-US" sz="2200" dirty="0"/>
                    </a:p>
                  </a:txBody>
                  <a:tcPr marL="92422" marR="92422"/>
                </a:tc>
                <a:tc>
                  <a:txBody>
                    <a:bodyPr/>
                    <a:lstStyle/>
                    <a:p>
                      <a:r>
                        <a:rPr lang="en-US" sz="2200" dirty="0" smtClean="0"/>
                        <a:t>Routine visits and case review</a:t>
                      </a:r>
                      <a:endParaRPr lang="en-US" sz="2200" dirty="0"/>
                    </a:p>
                  </a:txBody>
                  <a:tcPr marL="92422" marR="92422"/>
                </a:tc>
              </a:tr>
              <a:tr h="773044">
                <a:tc>
                  <a:txBody>
                    <a:bodyPr/>
                    <a:lstStyle/>
                    <a:p>
                      <a:r>
                        <a:rPr lang="en-US" sz="2200" dirty="0" smtClean="0"/>
                        <a:t>Explicit responsibility for harm =</a:t>
                      </a:r>
                      <a:r>
                        <a:rPr lang="en-US" sz="2200" baseline="0" dirty="0" smtClean="0"/>
                        <a:t> perpetrators</a:t>
                      </a:r>
                      <a:endParaRPr lang="en-US" sz="2200" dirty="0"/>
                    </a:p>
                  </a:txBody>
                  <a:tcPr marL="92422" marR="92422"/>
                </a:tc>
                <a:tc>
                  <a:txBody>
                    <a:bodyPr/>
                    <a:lstStyle/>
                    <a:p>
                      <a:r>
                        <a:rPr lang="en-US" sz="2200" dirty="0" smtClean="0"/>
                        <a:t>Mixed messages</a:t>
                      </a:r>
                      <a:endParaRPr lang="en-US" sz="2200" dirty="0"/>
                    </a:p>
                  </a:txBody>
                  <a:tcPr marL="92422" marR="92422"/>
                </a:tc>
              </a:tr>
            </a:tbl>
          </a:graphicData>
        </a:graphic>
      </p:graphicFrame>
      <p:sp>
        <p:nvSpPr>
          <p:cNvPr id="3" name="Slide Number Placeholder 2"/>
          <p:cNvSpPr>
            <a:spLocks noGrp="1"/>
          </p:cNvSpPr>
          <p:nvPr>
            <p:ph type="sldNum" sz="quarter" idx="10"/>
          </p:nvPr>
        </p:nvSpPr>
        <p:spPr/>
        <p:txBody>
          <a:bodyPr/>
          <a:lstStyle/>
          <a:p>
            <a:fld id="{B230FB2D-6228-4E21-8EA4-AF43349A18F4}" type="slidenum">
              <a:rPr lang="en-GB" smtClean="0"/>
              <a:pPr/>
              <a:t>47</a:t>
            </a:fld>
            <a:endParaRPr lang="en-GB" dirty="0"/>
          </a:p>
        </p:txBody>
      </p:sp>
    </p:spTree>
    <p:extLst>
      <p:ext uri="{BB962C8B-B14F-4D97-AF65-F5344CB8AC3E}">
        <p14:creationId xmlns:p14="http://schemas.microsoft.com/office/powerpoint/2010/main" val="126016879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3" y="827152"/>
            <a:ext cx="8688339" cy="1133605"/>
          </a:xfrm>
        </p:spPr>
        <p:txBody>
          <a:bodyPr/>
          <a:lstStyle/>
          <a:p>
            <a:r>
              <a:rPr lang="en-US" dirty="0" smtClean="0"/>
              <a:t>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351676"/>
              </p:ext>
            </p:extLst>
          </p:nvPr>
        </p:nvGraphicFramePr>
        <p:xfrm>
          <a:off x="244382" y="1460594"/>
          <a:ext cx="8663907" cy="4601539"/>
        </p:xfrm>
        <a:graphic>
          <a:graphicData uri="http://schemas.openxmlformats.org/drawingml/2006/table">
            <a:tbl>
              <a:tblPr firstRow="1" bandRow="1">
                <a:tableStyleId>{68D230F3-CF80-4859-8CE7-A43EE81993B5}</a:tableStyleId>
              </a:tblPr>
              <a:tblGrid>
                <a:gridCol w="4229351"/>
                <a:gridCol w="4434556"/>
              </a:tblGrid>
              <a:tr h="418393">
                <a:tc>
                  <a:txBody>
                    <a:bodyPr/>
                    <a:lstStyle/>
                    <a:p>
                      <a:r>
                        <a:rPr lang="en-US" sz="2200" dirty="0" smtClean="0"/>
                        <a:t>Adolescent-centered</a:t>
                      </a:r>
                      <a:endParaRPr lang="en-US" sz="2200" b="1" dirty="0"/>
                    </a:p>
                  </a:txBody>
                  <a:tcPr marL="93228" marR="93228"/>
                </a:tc>
                <a:tc>
                  <a:txBody>
                    <a:bodyPr/>
                    <a:lstStyle/>
                    <a:p>
                      <a:r>
                        <a:rPr lang="en-US" sz="2200" dirty="0" smtClean="0"/>
                        <a:t>Process-driven</a:t>
                      </a:r>
                      <a:endParaRPr lang="en-US" sz="2200" b="1" dirty="0"/>
                    </a:p>
                  </a:txBody>
                  <a:tcPr marL="93228" marR="93228"/>
                </a:tc>
              </a:tr>
              <a:tr h="1087822">
                <a:tc>
                  <a:txBody>
                    <a:bodyPr/>
                    <a:lstStyle/>
                    <a:p>
                      <a:r>
                        <a:rPr lang="en-US" sz="2200" dirty="0" smtClean="0"/>
                        <a:t>Respite to avoid family breakdown</a:t>
                      </a:r>
                      <a:endParaRPr lang="en-US" sz="2200" dirty="0"/>
                    </a:p>
                  </a:txBody>
                  <a:tcPr marL="93228" marR="93228"/>
                </a:tc>
                <a:tc>
                  <a:txBody>
                    <a:bodyPr/>
                    <a:lstStyle/>
                    <a:p>
                      <a:r>
                        <a:rPr lang="en-US" sz="2200" dirty="0" smtClean="0"/>
                        <a:t>Binary approach to care (emergency admissions)</a:t>
                      </a:r>
                      <a:endParaRPr lang="en-US" sz="2200" dirty="0"/>
                    </a:p>
                  </a:txBody>
                  <a:tcPr marL="93228" marR="93228"/>
                </a:tc>
              </a:tr>
              <a:tr h="753107">
                <a:tc>
                  <a:txBody>
                    <a:bodyPr/>
                    <a:lstStyle/>
                    <a:p>
                      <a:r>
                        <a:rPr lang="en-US" sz="2200" dirty="0" smtClean="0"/>
                        <a:t>Stable placements</a:t>
                      </a:r>
                      <a:endParaRPr lang="en-US" sz="2200" dirty="0"/>
                    </a:p>
                  </a:txBody>
                  <a:tcPr marL="93228" marR="93228"/>
                </a:tc>
                <a:tc>
                  <a:txBody>
                    <a:bodyPr/>
                    <a:lstStyle/>
                    <a:p>
                      <a:r>
                        <a:rPr lang="en-US" sz="2200" dirty="0" smtClean="0"/>
                        <a:t>Multiple changes in placement</a:t>
                      </a:r>
                      <a:endParaRPr lang="en-US" sz="2200" dirty="0"/>
                    </a:p>
                  </a:txBody>
                  <a:tcPr marL="93228" marR="93228"/>
                </a:tc>
              </a:tr>
              <a:tr h="753107">
                <a:tc>
                  <a:txBody>
                    <a:bodyPr/>
                    <a:lstStyle/>
                    <a:p>
                      <a:r>
                        <a:rPr lang="en-US" sz="2200" dirty="0" smtClean="0"/>
                        <a:t>Connections to family</a:t>
                      </a:r>
                      <a:r>
                        <a:rPr lang="en-US" sz="2200" baseline="0" dirty="0" smtClean="0"/>
                        <a:t> and social networks</a:t>
                      </a:r>
                      <a:endParaRPr lang="en-US" sz="2200" dirty="0"/>
                    </a:p>
                  </a:txBody>
                  <a:tcPr marL="93228" marR="93228"/>
                </a:tc>
                <a:tc>
                  <a:txBody>
                    <a:bodyPr/>
                    <a:lstStyle/>
                    <a:p>
                      <a:r>
                        <a:rPr lang="en-US" sz="2200" dirty="0" smtClean="0"/>
                        <a:t>Out of area placements</a:t>
                      </a:r>
                      <a:endParaRPr lang="en-US" sz="2200" dirty="0"/>
                    </a:p>
                  </a:txBody>
                  <a:tcPr marL="93228" marR="93228"/>
                </a:tc>
              </a:tr>
              <a:tr h="753107">
                <a:tc>
                  <a:txBody>
                    <a:bodyPr/>
                    <a:lstStyle/>
                    <a:p>
                      <a:r>
                        <a:rPr lang="en-US" sz="2200" dirty="0" smtClean="0"/>
                        <a:t>Supported reunifications</a:t>
                      </a:r>
                      <a:endParaRPr lang="en-US" sz="2200" dirty="0"/>
                    </a:p>
                  </a:txBody>
                  <a:tcPr marL="93228" marR="93228"/>
                </a:tc>
                <a:tc>
                  <a:txBody>
                    <a:bodyPr/>
                    <a:lstStyle/>
                    <a:p>
                      <a:r>
                        <a:rPr lang="en-US" sz="2200" dirty="0" smtClean="0"/>
                        <a:t>Unplanned and</a:t>
                      </a:r>
                      <a:r>
                        <a:rPr lang="en-US" sz="2200" baseline="0" dirty="0" smtClean="0"/>
                        <a:t> unsupported returns to family home</a:t>
                      </a:r>
                      <a:endParaRPr lang="en-US" sz="2200" dirty="0"/>
                    </a:p>
                  </a:txBody>
                  <a:tcPr marL="93228" marR="93228"/>
                </a:tc>
              </a:tr>
              <a:tr h="800997">
                <a:tc>
                  <a:txBody>
                    <a:bodyPr/>
                    <a:lstStyle/>
                    <a:p>
                      <a:r>
                        <a:rPr lang="en-US" sz="2200" dirty="0" smtClean="0"/>
                        <a:t>Support into adulthood</a:t>
                      </a:r>
                      <a:endParaRPr lang="en-US" sz="2200" dirty="0"/>
                    </a:p>
                  </a:txBody>
                  <a:tcPr marL="93228" marR="93228"/>
                </a:tc>
                <a:tc>
                  <a:txBody>
                    <a:bodyPr/>
                    <a:lstStyle/>
                    <a:p>
                      <a:r>
                        <a:rPr lang="en-US" sz="2200" dirty="0" smtClean="0"/>
                        <a:t>Patchy  / cliff-edge support for</a:t>
                      </a:r>
                      <a:r>
                        <a:rPr lang="en-US" sz="2200" baseline="0" dirty="0" smtClean="0"/>
                        <a:t> care leavers</a:t>
                      </a:r>
                      <a:endParaRPr lang="en-US" sz="2200" dirty="0"/>
                    </a:p>
                  </a:txBody>
                  <a:tcPr marL="93228" marR="93228"/>
                </a:tc>
              </a:tr>
            </a:tbl>
          </a:graphicData>
        </a:graphic>
      </p:graphicFrame>
      <p:sp>
        <p:nvSpPr>
          <p:cNvPr id="3" name="Slide Number Placeholder 2"/>
          <p:cNvSpPr>
            <a:spLocks noGrp="1"/>
          </p:cNvSpPr>
          <p:nvPr>
            <p:ph type="sldNum" sz="quarter" idx="10"/>
          </p:nvPr>
        </p:nvSpPr>
        <p:spPr/>
        <p:txBody>
          <a:bodyPr/>
          <a:lstStyle/>
          <a:p>
            <a:fld id="{B230FB2D-6228-4E21-8EA4-AF43349A18F4}" type="slidenum">
              <a:rPr lang="en-GB" smtClean="0"/>
              <a:pPr/>
              <a:t>48</a:t>
            </a:fld>
            <a:endParaRPr lang="en-GB" dirty="0"/>
          </a:p>
        </p:txBody>
      </p:sp>
    </p:spTree>
    <p:extLst>
      <p:ext uri="{BB962C8B-B14F-4D97-AF65-F5344CB8AC3E}">
        <p14:creationId xmlns:p14="http://schemas.microsoft.com/office/powerpoint/2010/main" val="400764594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867493"/>
            <a:ext cx="8688339" cy="1133605"/>
          </a:xfrm>
        </p:spPr>
        <p:txBody>
          <a:bodyPr/>
          <a:lstStyle/>
          <a:p>
            <a:r>
              <a:rPr lang="en-US" dirty="0" smtClean="0"/>
              <a:t>Workforce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193009"/>
              </p:ext>
            </p:extLst>
          </p:nvPr>
        </p:nvGraphicFramePr>
        <p:xfrm>
          <a:off x="204042" y="1635406"/>
          <a:ext cx="8663907" cy="4523347"/>
        </p:xfrm>
        <a:graphic>
          <a:graphicData uri="http://schemas.openxmlformats.org/drawingml/2006/table">
            <a:tbl>
              <a:tblPr firstRow="1" bandRow="1">
                <a:tableStyleId>{68D230F3-CF80-4859-8CE7-A43EE81993B5}</a:tableStyleId>
              </a:tblPr>
              <a:tblGrid>
                <a:gridCol w="4229351"/>
                <a:gridCol w="4434556"/>
              </a:tblGrid>
              <a:tr h="493771">
                <a:tc>
                  <a:txBody>
                    <a:bodyPr/>
                    <a:lstStyle/>
                    <a:p>
                      <a:r>
                        <a:rPr lang="en-US" sz="2200" dirty="0" smtClean="0"/>
                        <a:t>Adolescent-centered</a:t>
                      </a:r>
                      <a:endParaRPr lang="en-US" sz="2200" b="1" dirty="0"/>
                    </a:p>
                  </a:txBody>
                  <a:tcPr marL="93228" marR="93228"/>
                </a:tc>
                <a:tc>
                  <a:txBody>
                    <a:bodyPr/>
                    <a:lstStyle/>
                    <a:p>
                      <a:r>
                        <a:rPr lang="en-US" sz="2200" dirty="0" smtClean="0"/>
                        <a:t>Process-driven</a:t>
                      </a:r>
                      <a:endParaRPr lang="en-US" sz="2200" b="1" dirty="0"/>
                    </a:p>
                  </a:txBody>
                  <a:tcPr marL="93228" marR="93228"/>
                </a:tc>
              </a:tr>
              <a:tr h="815729">
                <a:tc>
                  <a:txBody>
                    <a:bodyPr/>
                    <a:lstStyle/>
                    <a:p>
                      <a:r>
                        <a:rPr lang="en-US" sz="2200" dirty="0" smtClean="0"/>
                        <a:t>The right person, with the right skills – well held</a:t>
                      </a:r>
                      <a:endParaRPr lang="en-US" sz="2200" dirty="0"/>
                    </a:p>
                  </a:txBody>
                  <a:tcPr marL="93228" marR="93228"/>
                </a:tc>
                <a:tc>
                  <a:txBody>
                    <a:bodyPr/>
                    <a:lstStyle/>
                    <a:p>
                      <a:r>
                        <a:rPr lang="en-US" sz="2200" dirty="0" smtClean="0"/>
                        <a:t>Hierarchical  case allocation</a:t>
                      </a:r>
                      <a:endParaRPr lang="en-US" sz="2200" dirty="0"/>
                    </a:p>
                  </a:txBody>
                  <a:tcPr marL="93228" marR="93228"/>
                </a:tc>
              </a:tr>
              <a:tr h="833718">
                <a:tc>
                  <a:txBody>
                    <a:bodyPr/>
                    <a:lstStyle/>
                    <a:p>
                      <a:r>
                        <a:rPr lang="en-US" sz="2200" dirty="0" smtClean="0"/>
                        <a:t>Valued</a:t>
                      </a:r>
                      <a:r>
                        <a:rPr lang="en-US" sz="2200" baseline="0" dirty="0" smtClean="0"/>
                        <a:t> practitioners and managers</a:t>
                      </a:r>
                      <a:endParaRPr lang="en-US" sz="2200" dirty="0"/>
                    </a:p>
                  </a:txBody>
                  <a:tcPr marL="93228" marR="93228"/>
                </a:tc>
                <a:tc>
                  <a:txBody>
                    <a:bodyPr/>
                    <a:lstStyle/>
                    <a:p>
                      <a:r>
                        <a:rPr lang="en-US" sz="2200" dirty="0" smtClean="0"/>
                        <a:t>Pilloried</a:t>
                      </a:r>
                      <a:r>
                        <a:rPr lang="en-US" sz="2200" baseline="0" dirty="0" smtClean="0"/>
                        <a:t> scapegoats</a:t>
                      </a:r>
                      <a:endParaRPr lang="en-US" sz="2200" dirty="0"/>
                    </a:p>
                  </a:txBody>
                  <a:tcPr marL="93228" marR="93228"/>
                </a:tc>
              </a:tr>
              <a:tr h="766482">
                <a:tc>
                  <a:txBody>
                    <a:bodyPr/>
                    <a:lstStyle/>
                    <a:p>
                      <a:r>
                        <a:rPr lang="en-US" sz="2200" dirty="0" smtClean="0"/>
                        <a:t>High quality L&amp;D and</a:t>
                      </a:r>
                      <a:r>
                        <a:rPr lang="en-US" sz="2200" baseline="0" dirty="0" smtClean="0"/>
                        <a:t> supervision</a:t>
                      </a:r>
                      <a:endParaRPr lang="en-US" sz="2200" dirty="0"/>
                    </a:p>
                  </a:txBody>
                  <a:tcPr marL="93228" marR="93228"/>
                </a:tc>
                <a:tc>
                  <a:txBody>
                    <a:bodyPr/>
                    <a:lstStyle/>
                    <a:p>
                      <a:r>
                        <a:rPr lang="en-US" sz="2200" dirty="0" smtClean="0"/>
                        <a:t>Patchy L&amp;D &amp;</a:t>
                      </a:r>
                      <a:r>
                        <a:rPr lang="en-US" sz="2200" baseline="0" dirty="0" smtClean="0"/>
                        <a:t> supervision</a:t>
                      </a:r>
                      <a:endParaRPr lang="en-US" sz="2200" dirty="0"/>
                    </a:p>
                  </a:txBody>
                  <a:tcPr marL="93228" marR="93228"/>
                </a:tc>
              </a:tr>
              <a:tr h="793376">
                <a:tc>
                  <a:txBody>
                    <a:bodyPr/>
                    <a:lstStyle/>
                    <a:p>
                      <a:r>
                        <a:rPr lang="en-US" sz="2200" dirty="0" smtClean="0"/>
                        <a:t>Skills </a:t>
                      </a:r>
                      <a:r>
                        <a:rPr lang="en-US" sz="2200" baseline="0" dirty="0" smtClean="0"/>
                        <a:t> &amp; expertise ‘drawn down’ </a:t>
                      </a:r>
                      <a:endParaRPr lang="en-US" sz="2200" dirty="0"/>
                    </a:p>
                  </a:txBody>
                  <a:tcPr marL="93228" marR="93228"/>
                </a:tc>
                <a:tc>
                  <a:txBody>
                    <a:bodyPr/>
                    <a:lstStyle/>
                    <a:p>
                      <a:r>
                        <a:rPr lang="en-US" sz="2200" dirty="0" smtClean="0"/>
                        <a:t>Cases passed</a:t>
                      </a:r>
                      <a:r>
                        <a:rPr lang="en-US" sz="2200" baseline="0" dirty="0" smtClean="0"/>
                        <a:t> ‘up’ </a:t>
                      </a:r>
                      <a:endParaRPr lang="en-US" sz="2200" dirty="0"/>
                    </a:p>
                  </a:txBody>
                  <a:tcPr marL="93228" marR="93228"/>
                </a:tc>
              </a:tr>
              <a:tr h="820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Judged on doing the right thing</a:t>
                      </a:r>
                      <a:endParaRPr lang="en-US" sz="2200" dirty="0"/>
                    </a:p>
                  </a:txBody>
                  <a:tcPr marL="93228" marR="932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Judged on doing things right</a:t>
                      </a:r>
                      <a:endParaRPr lang="en-US" sz="2200" dirty="0"/>
                    </a:p>
                  </a:txBody>
                  <a:tcPr marL="93228" marR="93228"/>
                </a:tc>
              </a:tr>
            </a:tbl>
          </a:graphicData>
        </a:graphic>
      </p:graphicFrame>
      <p:sp>
        <p:nvSpPr>
          <p:cNvPr id="3" name="Slide Number Placeholder 2"/>
          <p:cNvSpPr>
            <a:spLocks noGrp="1"/>
          </p:cNvSpPr>
          <p:nvPr>
            <p:ph type="sldNum" sz="quarter" idx="10"/>
          </p:nvPr>
        </p:nvSpPr>
        <p:spPr/>
        <p:txBody>
          <a:bodyPr/>
          <a:lstStyle/>
          <a:p>
            <a:fld id="{B230FB2D-6228-4E21-8EA4-AF43349A18F4}" type="slidenum">
              <a:rPr lang="en-GB" smtClean="0"/>
              <a:pPr/>
              <a:t>49</a:t>
            </a:fld>
            <a:endParaRPr lang="en-GB" dirty="0"/>
          </a:p>
        </p:txBody>
      </p:sp>
    </p:spTree>
    <p:extLst>
      <p:ext uri="{BB962C8B-B14F-4D97-AF65-F5344CB8AC3E}">
        <p14:creationId xmlns:p14="http://schemas.microsoft.com/office/powerpoint/2010/main" val="7649868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latin typeface="Verdana" panose="020B0604030504040204" pitchFamily="34" charset="0"/>
                <a:ea typeface="Verdana" panose="020B0604030504040204" pitchFamily="34" charset="0"/>
                <a:cs typeface="Verdana" panose="020B0604030504040204" pitchFamily="34" charset="0"/>
              </a:rPr>
              <a:t>What makes adolescents so special?</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17701" y="1855694"/>
            <a:ext cx="8663832" cy="4429414"/>
          </a:xfrm>
        </p:spPr>
        <p:txBody>
          <a:bodyPr>
            <a:normAutofit fontScale="92500"/>
          </a:bodyPr>
          <a:lstStyle/>
          <a:p>
            <a:pPr>
              <a:spcAft>
                <a:spcPts val="1200"/>
              </a:spcAft>
            </a:pPr>
            <a:r>
              <a:rPr lang="en-US" dirty="0" smtClean="0">
                <a:latin typeface="Verdana" panose="020B0604030504040204" pitchFamily="34" charset="0"/>
                <a:ea typeface="Verdana" panose="020B0604030504040204" pitchFamily="34" charset="0"/>
                <a:cs typeface="Verdana" panose="020B0604030504040204" pitchFamily="34" charset="0"/>
              </a:rPr>
              <a:t>The range, </a:t>
            </a:r>
            <a:r>
              <a:rPr lang="en-US" dirty="0">
                <a:latin typeface="Verdana" panose="020B0604030504040204" pitchFamily="34" charset="0"/>
                <a:ea typeface="Verdana" panose="020B0604030504040204" pitchFamily="34" charset="0"/>
                <a:cs typeface="Verdana" panose="020B0604030504040204" pitchFamily="34" charset="0"/>
              </a:rPr>
              <a:t>nature </a:t>
            </a:r>
            <a:r>
              <a:rPr lang="en-US" dirty="0" smtClean="0">
                <a:latin typeface="Verdana" panose="020B0604030504040204" pitchFamily="34" charset="0"/>
                <a:ea typeface="Verdana" panose="020B0604030504040204" pitchFamily="34" charset="0"/>
                <a:cs typeface="Verdana" panose="020B0604030504040204" pitchFamily="34" charset="0"/>
              </a:rPr>
              <a:t> and causes of </a:t>
            </a:r>
            <a:r>
              <a:rPr lang="en-US" dirty="0">
                <a:latin typeface="Verdana" panose="020B0604030504040204" pitchFamily="34" charset="0"/>
                <a:ea typeface="Verdana" panose="020B0604030504040204" pitchFamily="34" charset="0"/>
                <a:cs typeface="Verdana" panose="020B0604030504040204" pitchFamily="34" charset="0"/>
              </a:rPr>
              <a:t>adolescent risks </a:t>
            </a:r>
            <a:r>
              <a:rPr lang="en-US" u="sng" dirty="0">
                <a:latin typeface="Verdana" panose="020B0604030504040204" pitchFamily="34" charset="0"/>
                <a:ea typeface="Verdana" panose="020B0604030504040204" pitchFamily="34" charset="0"/>
                <a:cs typeface="Verdana" panose="020B0604030504040204" pitchFamily="34" charset="0"/>
              </a:rPr>
              <a:t>are different</a:t>
            </a:r>
            <a:r>
              <a:rPr lang="en-US" dirty="0">
                <a:latin typeface="Verdana" panose="020B0604030504040204" pitchFamily="34" charset="0"/>
                <a:ea typeface="Verdana" panose="020B0604030504040204" pitchFamily="34" charset="0"/>
                <a:cs typeface="Verdana" panose="020B0604030504040204" pitchFamily="34" charset="0"/>
              </a:rPr>
              <a:t> than </a:t>
            </a:r>
            <a:r>
              <a:rPr lang="en-US" dirty="0" smtClean="0">
                <a:latin typeface="Verdana" panose="020B0604030504040204" pitchFamily="34" charset="0"/>
                <a:ea typeface="Verdana" panose="020B0604030504040204" pitchFamily="34" charset="0"/>
                <a:cs typeface="Verdana" panose="020B0604030504040204" pitchFamily="34" charset="0"/>
              </a:rPr>
              <a:t>those </a:t>
            </a:r>
            <a:r>
              <a:rPr lang="en-US" dirty="0">
                <a:latin typeface="Verdana" panose="020B0604030504040204" pitchFamily="34" charset="0"/>
                <a:ea typeface="Verdana" panose="020B0604030504040204" pitchFamily="34" charset="0"/>
                <a:cs typeface="Verdana" panose="020B0604030504040204" pitchFamily="34" charset="0"/>
              </a:rPr>
              <a:t>faced by groups younger </a:t>
            </a:r>
            <a:r>
              <a:rPr lang="en-US" dirty="0" smtClean="0">
                <a:latin typeface="Verdana" panose="020B0604030504040204" pitchFamily="34" charset="0"/>
                <a:ea typeface="Verdana" panose="020B0604030504040204" pitchFamily="34" charset="0"/>
                <a:cs typeface="Verdana" panose="020B0604030504040204" pitchFamily="34" charset="0"/>
              </a:rPr>
              <a:t>/ older </a:t>
            </a:r>
            <a:r>
              <a:rPr lang="en-US" dirty="0">
                <a:latin typeface="Verdana" panose="020B0604030504040204" pitchFamily="34" charset="0"/>
                <a:ea typeface="Verdana" panose="020B0604030504040204" pitchFamily="34" charset="0"/>
                <a:cs typeface="Verdana" panose="020B0604030504040204" pitchFamily="34" charset="0"/>
              </a:rPr>
              <a:t>than </a:t>
            </a:r>
            <a:r>
              <a:rPr lang="en-US" dirty="0" smtClean="0">
                <a:latin typeface="Verdana" panose="020B0604030504040204" pitchFamily="34" charset="0"/>
                <a:ea typeface="Verdana" panose="020B0604030504040204" pitchFamily="34" charset="0"/>
                <a:cs typeface="Verdana" panose="020B0604030504040204" pitchFamily="34" charset="0"/>
              </a:rPr>
              <a:t>them </a:t>
            </a:r>
            <a:r>
              <a:rPr lang="en-US"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GB" dirty="0" smtClean="0">
                <a:latin typeface="Verdana" panose="020B0604030504040204" pitchFamily="34" charset="0"/>
                <a:ea typeface="Verdana" panose="020B0604030504040204" pitchFamily="34" charset="0"/>
                <a:cs typeface="Verdana" panose="020B0604030504040204" pitchFamily="34" charset="0"/>
              </a:rPr>
              <a:t>a </a:t>
            </a:r>
            <a:r>
              <a:rPr lang="en-GB" dirty="0">
                <a:latin typeface="Verdana" panose="020B0604030504040204" pitchFamily="34" charset="0"/>
                <a:ea typeface="Verdana" panose="020B0604030504040204" pitchFamily="34" charset="0"/>
                <a:cs typeface="Verdana" panose="020B0604030504040204" pitchFamily="34" charset="0"/>
              </a:rPr>
              <a:t>distinctive set of interconnected </a:t>
            </a:r>
            <a:r>
              <a:rPr lang="en-GB" dirty="0" smtClean="0">
                <a:latin typeface="Verdana" panose="020B0604030504040204" pitchFamily="34" charset="0"/>
                <a:ea typeface="Verdana" panose="020B0604030504040204" pitchFamily="34" charset="0"/>
                <a:cs typeface="Verdana" panose="020B0604030504040204" pitchFamily="34" charset="0"/>
              </a:rPr>
              <a:t>needs.</a:t>
            </a:r>
            <a:endParaRPr lang="en-GB" dirty="0">
              <a:latin typeface="Verdana" panose="020B0604030504040204" pitchFamily="34" charset="0"/>
              <a:ea typeface="Verdana" panose="020B0604030504040204" pitchFamily="34" charset="0"/>
              <a:cs typeface="Verdana" panose="020B0604030504040204" pitchFamily="34" charset="0"/>
            </a:endParaRPr>
          </a:p>
          <a:p>
            <a:pPr lvl="0">
              <a:spcAft>
                <a:spcPts val="1200"/>
              </a:spcAft>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impact of maltreatment often </a:t>
            </a:r>
            <a:r>
              <a:rPr lang="en-US" u="sng" dirty="0">
                <a:latin typeface="Verdana" panose="020B0604030504040204" pitchFamily="34" charset="0"/>
                <a:ea typeface="Verdana" panose="020B0604030504040204" pitchFamily="34" charset="0"/>
                <a:cs typeface="Verdana" panose="020B0604030504040204" pitchFamily="34" charset="0"/>
              </a:rPr>
              <a:t>manifests differently</a:t>
            </a:r>
            <a:r>
              <a:rPr lang="en-US" dirty="0">
                <a:latin typeface="Verdana" panose="020B0604030504040204" pitchFamily="34" charset="0"/>
                <a:ea typeface="Verdana" panose="020B0604030504040204" pitchFamily="34" charset="0"/>
                <a:cs typeface="Verdana" panose="020B0604030504040204" pitchFamily="34" charset="0"/>
              </a:rPr>
              <a:t> to that of maltreatment at a younger </a:t>
            </a:r>
            <a:r>
              <a:rPr lang="en-US" dirty="0" smtClean="0">
                <a:latin typeface="Verdana" panose="020B0604030504040204" pitchFamily="34" charset="0"/>
                <a:ea typeface="Verdana" panose="020B0604030504040204" pitchFamily="34" charset="0"/>
                <a:cs typeface="Verdana" panose="020B0604030504040204" pitchFamily="34" charset="0"/>
              </a:rPr>
              <a:t>age.</a:t>
            </a:r>
          </a:p>
          <a:p>
            <a:pPr>
              <a:spcAft>
                <a:spcPts val="1200"/>
              </a:spcAft>
            </a:pPr>
            <a:r>
              <a:rPr lang="en-GB" dirty="0">
                <a:latin typeface="Verdana" panose="020B0604030504040204" pitchFamily="34" charset="0"/>
                <a:ea typeface="Verdana" panose="020B0604030504040204" pitchFamily="34" charset="0"/>
                <a:cs typeface="Verdana" panose="020B0604030504040204" pitchFamily="34" charset="0"/>
              </a:rPr>
              <a:t>A</a:t>
            </a:r>
            <a:r>
              <a:rPr lang="en-GB" dirty="0" smtClean="0">
                <a:latin typeface="Verdana" panose="020B0604030504040204" pitchFamily="34" charset="0"/>
                <a:ea typeface="Verdana" panose="020B0604030504040204" pitchFamily="34" charset="0"/>
                <a:cs typeface="Verdana" panose="020B0604030504040204" pitchFamily="34" charset="0"/>
              </a:rPr>
              <a:t>dolescence </a:t>
            </a:r>
            <a:r>
              <a:rPr lang="en-GB" dirty="0">
                <a:latin typeface="Verdana" panose="020B0604030504040204" pitchFamily="34" charset="0"/>
                <a:ea typeface="Verdana" panose="020B0604030504040204" pitchFamily="34" charset="0"/>
                <a:cs typeface="Verdana" panose="020B0604030504040204" pitchFamily="34" charset="0"/>
              </a:rPr>
              <a:t>itself </a:t>
            </a:r>
            <a:r>
              <a:rPr lang="en-GB" dirty="0" smtClean="0">
                <a:latin typeface="Verdana" panose="020B0604030504040204" pitchFamily="34" charset="0"/>
                <a:ea typeface="Verdana" panose="020B0604030504040204" pitchFamily="34" charset="0"/>
                <a:cs typeface="Verdana" panose="020B0604030504040204" pitchFamily="34" charset="0"/>
              </a:rPr>
              <a:t>provides a unique </a:t>
            </a:r>
            <a:r>
              <a:rPr lang="en-GB" dirty="0">
                <a:latin typeface="Verdana" panose="020B0604030504040204" pitchFamily="34" charset="0"/>
                <a:ea typeface="Verdana" panose="020B0604030504040204" pitchFamily="34" charset="0"/>
                <a:cs typeface="Verdana" panose="020B0604030504040204" pitchFamily="34" charset="0"/>
              </a:rPr>
              <a:t>array of strengths and opportunities </a:t>
            </a:r>
            <a:r>
              <a:rPr lang="en-GB" dirty="0" smtClean="0">
                <a:latin typeface="Verdana" panose="020B0604030504040204" pitchFamily="34" charset="0"/>
                <a:ea typeface="Verdana" panose="020B0604030504040204" pitchFamily="34" charset="0"/>
                <a:cs typeface="Verdana" panose="020B0604030504040204" pitchFamily="34" charset="0"/>
              </a:rPr>
              <a:t> as </a:t>
            </a:r>
            <a:r>
              <a:rPr lang="en-GB" dirty="0">
                <a:latin typeface="Verdana" panose="020B0604030504040204" pitchFamily="34" charset="0"/>
                <a:ea typeface="Verdana" panose="020B0604030504040204" pitchFamily="34" charset="0"/>
                <a:cs typeface="Verdana" panose="020B0604030504040204" pitchFamily="34" charset="0"/>
              </a:rPr>
              <a:t>a result of social and physiological development </a:t>
            </a:r>
            <a:r>
              <a:rPr lang="en-GB" dirty="0" smtClean="0">
                <a:latin typeface="Verdana" panose="020B0604030504040204" pitchFamily="34" charset="0"/>
                <a:ea typeface="Verdana" panose="020B0604030504040204" pitchFamily="34" charset="0"/>
                <a:cs typeface="Verdana" panose="020B0604030504040204" pitchFamily="34" charset="0"/>
              </a:rPr>
              <a:t>processes.</a:t>
            </a:r>
          </a:p>
          <a:p>
            <a:pPr>
              <a:spcAft>
                <a:spcPts val="1200"/>
              </a:spcAft>
            </a:pPr>
            <a:r>
              <a:rPr lang="en-US" b="1" dirty="0"/>
              <a:t>BREAKING: </a:t>
            </a:r>
            <a:r>
              <a:rPr lang="en-US" dirty="0"/>
              <a:t>they don’t cope better because they’re older</a:t>
            </a:r>
          </a:p>
          <a:p>
            <a:pPr>
              <a:spcAft>
                <a:spcPts val="1200"/>
              </a:spcAft>
            </a:pP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230FB2D-6228-4E21-8EA4-AF43349A18F4}" type="slidenum">
              <a:rPr lang="en-GB" smtClean="0"/>
              <a:pPr/>
              <a:t>5</a:t>
            </a:fld>
            <a:endParaRPr lang="en-GB" dirty="0"/>
          </a:p>
        </p:txBody>
      </p:sp>
    </p:spTree>
    <p:extLst>
      <p:ext uri="{BB962C8B-B14F-4D97-AF65-F5344CB8AC3E}">
        <p14:creationId xmlns:p14="http://schemas.microsoft.com/office/powerpoint/2010/main" val="182279241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0" y="727643"/>
            <a:ext cx="8688339" cy="1133605"/>
          </a:xfrm>
        </p:spPr>
        <p:txBody>
          <a:bodyPr/>
          <a:lstStyle/>
          <a:p>
            <a:r>
              <a:rPr lang="en-GB" dirty="0" smtClean="0"/>
              <a:t>Concluding thoughts</a:t>
            </a:r>
            <a:endParaRPr lang="en-GB" dirty="0"/>
          </a:p>
        </p:txBody>
      </p:sp>
      <p:sp>
        <p:nvSpPr>
          <p:cNvPr id="3" name="Content Placeholder 2"/>
          <p:cNvSpPr>
            <a:spLocks noGrp="1"/>
          </p:cNvSpPr>
          <p:nvPr>
            <p:ph idx="1"/>
          </p:nvPr>
        </p:nvSpPr>
        <p:spPr>
          <a:xfrm>
            <a:off x="194841" y="1290918"/>
            <a:ext cx="8663832" cy="4536990"/>
          </a:xfrm>
        </p:spPr>
        <p:txBody>
          <a:bodyPr>
            <a:noAutofit/>
          </a:bodyPr>
          <a:lstStyle/>
          <a:p>
            <a:pPr lvl="0">
              <a:spcAft>
                <a:spcPts val="600"/>
              </a:spcAft>
            </a:pPr>
            <a:r>
              <a:rPr lang="en-US" dirty="0" smtClean="0"/>
              <a:t>Being more adolescent-centred in our approach to risk, need and resilience will likely be both effective </a:t>
            </a:r>
            <a:r>
              <a:rPr lang="en-US" dirty="0"/>
              <a:t>and </a:t>
            </a:r>
            <a:r>
              <a:rPr lang="en-US" dirty="0" smtClean="0"/>
              <a:t>cost-effective in the longer term</a:t>
            </a:r>
          </a:p>
          <a:p>
            <a:pPr lvl="0">
              <a:spcAft>
                <a:spcPts val="600"/>
              </a:spcAft>
            </a:pPr>
            <a:r>
              <a:rPr lang="en-US" dirty="0" smtClean="0"/>
              <a:t>Requires risk-taking, innovation and courageous leadership</a:t>
            </a:r>
          </a:p>
          <a:p>
            <a:pPr lvl="0">
              <a:spcAft>
                <a:spcPts val="600"/>
              </a:spcAft>
            </a:pPr>
            <a:r>
              <a:rPr lang="en-US" dirty="0" smtClean="0"/>
              <a:t>Requires </a:t>
            </a:r>
            <a:r>
              <a:rPr lang="en-US" dirty="0"/>
              <a:t>a more fundamental shift across the whole of society in how we view young people </a:t>
            </a:r>
          </a:p>
          <a:p>
            <a:pPr marL="0" lvl="0" indent="361950">
              <a:spcAft>
                <a:spcPts val="600"/>
              </a:spcAft>
              <a:buNone/>
            </a:pPr>
            <a:r>
              <a:rPr lang="en-US" dirty="0" smtClean="0"/>
              <a:t> - appreciating </a:t>
            </a:r>
            <a:r>
              <a:rPr lang="en-US" dirty="0"/>
              <a:t>their </a:t>
            </a:r>
            <a:r>
              <a:rPr lang="en-US" dirty="0" smtClean="0"/>
              <a:t>agency</a:t>
            </a:r>
          </a:p>
          <a:p>
            <a:pPr marL="0" lvl="0" indent="361950">
              <a:spcAft>
                <a:spcPts val="600"/>
              </a:spcAft>
              <a:buNone/>
            </a:pPr>
            <a:r>
              <a:rPr lang="en-US" dirty="0"/>
              <a:t> </a:t>
            </a:r>
            <a:r>
              <a:rPr lang="en-US" dirty="0" smtClean="0"/>
              <a:t>- acknowledging </a:t>
            </a:r>
            <a:r>
              <a:rPr lang="en-US" dirty="0"/>
              <a:t>them as citizens and </a:t>
            </a:r>
            <a:r>
              <a:rPr lang="en-US" dirty="0" smtClean="0"/>
              <a:t>assets</a:t>
            </a:r>
          </a:p>
          <a:p>
            <a:pPr marL="723900" lvl="0" indent="-361950">
              <a:spcAft>
                <a:spcPts val="600"/>
              </a:spcAft>
              <a:buNone/>
            </a:pPr>
            <a:r>
              <a:rPr lang="en-US" dirty="0" smtClean="0"/>
              <a:t> - tackling societal </a:t>
            </a:r>
            <a:r>
              <a:rPr lang="en-US" dirty="0"/>
              <a:t>contexts that ensnare and </a:t>
            </a:r>
            <a:r>
              <a:rPr lang="en-US" dirty="0" smtClean="0"/>
              <a:t> discriminate</a:t>
            </a:r>
          </a:p>
          <a:p>
            <a:pPr marL="346075" indent="-346075">
              <a:spcAft>
                <a:spcPts val="600"/>
              </a:spcAft>
            </a:pPr>
            <a:r>
              <a:rPr lang="en-US" dirty="0" smtClean="0"/>
              <a:t>If not now, then when…?</a:t>
            </a:r>
          </a:p>
        </p:txBody>
      </p:sp>
      <p:sp>
        <p:nvSpPr>
          <p:cNvPr id="4" name="Slide Number Placeholder 3"/>
          <p:cNvSpPr>
            <a:spLocks noGrp="1"/>
          </p:cNvSpPr>
          <p:nvPr>
            <p:ph type="sldNum" sz="quarter" idx="10"/>
          </p:nvPr>
        </p:nvSpPr>
        <p:spPr/>
        <p:txBody>
          <a:bodyPr/>
          <a:lstStyle/>
          <a:p>
            <a:fld id="{B230FB2D-6228-4E21-8EA4-AF43349A18F4}" type="slidenum">
              <a:rPr lang="en-GB" smtClean="0"/>
              <a:pPr/>
              <a:t>50</a:t>
            </a:fld>
            <a:endParaRPr lang="en-GB" dirty="0"/>
          </a:p>
        </p:txBody>
      </p:sp>
    </p:spTree>
    <p:extLst>
      <p:ext uri="{BB962C8B-B14F-4D97-AF65-F5344CB8AC3E}">
        <p14:creationId xmlns:p14="http://schemas.microsoft.com/office/powerpoint/2010/main" val="371189852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8" y="0"/>
            <a:ext cx="4656437" cy="480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1479" y="5949041"/>
            <a:ext cx="5378824" cy="553998"/>
          </a:xfrm>
          <a:prstGeom prst="rect">
            <a:avLst/>
          </a:prstGeom>
          <a:noFill/>
        </p:spPr>
        <p:txBody>
          <a:bodyPr wrap="square" rtlCol="0">
            <a:spAutoFit/>
          </a:bodyPr>
          <a:lstStyle/>
          <a:p>
            <a:r>
              <a:rPr lang="en-GB" sz="3000" b="1" dirty="0" smtClean="0">
                <a:solidFill>
                  <a:srgbClr val="E64135"/>
                </a:solidFill>
                <a:latin typeface="+mj-lt"/>
              </a:rPr>
              <a:t>Thank you</a:t>
            </a:r>
            <a:endParaRPr lang="en-GB" sz="3000" b="1" dirty="0">
              <a:solidFill>
                <a:srgbClr val="E64135"/>
              </a:solidFill>
              <a:latin typeface="+mj-l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019" y="309280"/>
            <a:ext cx="1666481" cy="2353235"/>
          </a:xfrm>
          <a:prstGeom prst="rect">
            <a:avLst/>
          </a:prstGeom>
          <a:ln>
            <a:noFill/>
          </a:ln>
          <a:effectLst>
            <a:outerShdw blurRad="50800" dist="38100" algn="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9231" y="1904840"/>
            <a:ext cx="1675553" cy="2353235"/>
          </a:xfrm>
          <a:prstGeom prst="rect">
            <a:avLst/>
          </a:prstGeom>
          <a:effectLst>
            <a:outerShdw blurRad="50800" dist="38100" dir="2700000" algn="tl" rotWithShape="0">
              <a:prstClr val="black">
                <a:alpha val="40000"/>
              </a:prstClr>
            </a:outerShdw>
          </a:effectLst>
        </p:spPr>
      </p:pic>
      <p:sp>
        <p:nvSpPr>
          <p:cNvPr id="7" name="Slide Number Placeholder 6"/>
          <p:cNvSpPr>
            <a:spLocks noGrp="1"/>
          </p:cNvSpPr>
          <p:nvPr>
            <p:ph type="sldNum" sz="quarter" idx="10"/>
          </p:nvPr>
        </p:nvSpPr>
        <p:spPr/>
        <p:txBody>
          <a:bodyPr/>
          <a:lstStyle/>
          <a:p>
            <a:fld id="{B230FB2D-6228-4E21-8EA4-AF43349A18F4}" type="slidenum">
              <a:rPr lang="en-GB" smtClean="0"/>
              <a:pPr/>
              <a:t>51</a:t>
            </a:fld>
            <a:endParaRPr lang="en-GB"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8794" y="3872805"/>
            <a:ext cx="1655917" cy="2353235"/>
          </a:xfrm>
          <a:prstGeom prst="rect">
            <a:avLst/>
          </a:prstGeom>
          <a:effectLst>
            <a:outerShdw blurRad="50800" dist="38100" dir="2700000" algn="tl" rotWithShape="0">
              <a:prstClr val="black">
                <a:alpha val="40000"/>
              </a:prstClr>
            </a:outerShdw>
          </a:effec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29908" cy="497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8577" y="4455795"/>
            <a:ext cx="29210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8597" y="2371506"/>
            <a:ext cx="1655917" cy="2370646"/>
          </a:xfrm>
          <a:prstGeom prst="rect">
            <a:avLst/>
          </a:prstGeom>
          <a:ln>
            <a:noFill/>
          </a:ln>
          <a:effectLst>
            <a:outerShdw blurRad="50800" dist="76200" dir="2700000" sx="99000" sy="99000" algn="tl" rotWithShape="0">
              <a:schemeClr val="tx1">
                <a:lumMod val="50000"/>
                <a:lumOff val="50000"/>
                <a:alpha val="86000"/>
              </a:schemeClr>
            </a:outerShdw>
          </a:effectLst>
        </p:spPr>
      </p:pic>
    </p:spTree>
    <p:extLst>
      <p:ext uri="{BB962C8B-B14F-4D97-AF65-F5344CB8AC3E}">
        <p14:creationId xmlns:p14="http://schemas.microsoft.com/office/powerpoint/2010/main" val="7884956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9" y="917733"/>
            <a:ext cx="8663054" cy="1066800"/>
          </a:xfrm>
        </p:spPr>
        <p:txBody>
          <a:bodyPr/>
          <a:lstStyle/>
          <a:p>
            <a:pPr algn="r"/>
            <a:r>
              <a:rPr lang="en-GB" dirty="0" smtClean="0"/>
              <a:t>Rescue Vs Reform</a:t>
            </a:r>
            <a:endParaRPr lang="en-US" dirty="0"/>
          </a:p>
        </p:txBody>
      </p:sp>
      <p:sp>
        <p:nvSpPr>
          <p:cNvPr id="3" name="Slide Number Placeholder 2"/>
          <p:cNvSpPr>
            <a:spLocks noGrp="1"/>
          </p:cNvSpPr>
          <p:nvPr>
            <p:ph type="sldNum" sz="quarter" idx="4"/>
          </p:nvPr>
        </p:nvSpPr>
        <p:spPr/>
        <p:txBody>
          <a:bodyPr/>
          <a:lstStyle/>
          <a:p>
            <a:fld id="{1C5C9FE9-8E8A-4237-A028-0547BDB48ABA}" type="slidenum">
              <a:rPr lang="en-GB" smtClean="0"/>
              <a:pPr/>
              <a:t>6</a:t>
            </a:fld>
            <a:endParaRPr lang="en-GB" dirty="0"/>
          </a:p>
        </p:txBody>
      </p:sp>
      <p:pic>
        <p:nvPicPr>
          <p:cNvPr id="4" name="Picture 3"/>
          <p:cNvPicPr>
            <a:picLocks noChangeAspect="1"/>
          </p:cNvPicPr>
          <p:nvPr/>
        </p:nvPicPr>
        <p:blipFill>
          <a:blip r:embed="rId2"/>
          <a:stretch>
            <a:fillRect/>
          </a:stretch>
        </p:blipFill>
        <p:spPr>
          <a:xfrm>
            <a:off x="490110" y="1984533"/>
            <a:ext cx="8102859" cy="4537601"/>
          </a:xfrm>
          <a:prstGeom prst="rect">
            <a:avLst/>
          </a:prstGeom>
        </p:spPr>
      </p:pic>
    </p:spTree>
    <p:extLst>
      <p:ext uri="{BB962C8B-B14F-4D97-AF65-F5344CB8AC3E}">
        <p14:creationId xmlns:p14="http://schemas.microsoft.com/office/powerpoint/2010/main" val="1121781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7061" y="839452"/>
            <a:ext cx="8688339" cy="1133605"/>
          </a:xfrm>
        </p:spPr>
        <p:txBody>
          <a:bodyPr>
            <a:normAutofit/>
          </a:bodyPr>
          <a:lstStyle/>
          <a:p>
            <a:pPr eaLnBrk="1" hangingPunct="1"/>
            <a:r>
              <a:rPr lang="en-US" dirty="0" smtClean="0"/>
              <a:t>An awkward fit</a:t>
            </a:r>
          </a:p>
        </p:txBody>
      </p:sp>
      <p:sp>
        <p:nvSpPr>
          <p:cNvPr id="4" name="Oval 3"/>
          <p:cNvSpPr>
            <a:spLocks noChangeArrowheads="1"/>
          </p:cNvSpPr>
          <p:nvPr/>
        </p:nvSpPr>
        <p:spPr bwMode="auto">
          <a:xfrm>
            <a:off x="186608" y="1406255"/>
            <a:ext cx="4699289" cy="294414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50800" dist="38100" dir="8100000" algn="tr" rotWithShape="0">
              <a:prstClr val="black">
                <a:alpha val="40000"/>
              </a:prstClr>
            </a:outerShdw>
          </a:effectLst>
        </p:spPr>
        <p:txBody>
          <a:bodyPr anchor="ctr"/>
          <a:lstStyle/>
          <a:p>
            <a:pPr algn="ctr">
              <a:defRPr/>
            </a:pPr>
            <a:endPar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rPr>
              <a:t>Sexual abuse</a:t>
            </a: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CSE (gangs &amp; groups)</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Sexual abuse by peers</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Sexual abuse (IPR)</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Exposure to CSE</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Duress to engage in sexual abuse</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Online sexual abuse</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Intrafamilial</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CSA (other adults)</a:t>
            </a:r>
          </a:p>
          <a:p>
            <a:pPr algn="ctr">
              <a:defRPr/>
            </a:pP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val 4"/>
          <p:cNvSpPr>
            <a:spLocks noChangeArrowheads="1"/>
          </p:cNvSpPr>
          <p:nvPr/>
        </p:nvSpPr>
        <p:spPr bwMode="auto">
          <a:xfrm>
            <a:off x="5105400" y="1198057"/>
            <a:ext cx="3810000" cy="2568575"/>
          </a:xfrm>
          <a:prstGeom prst="ellipse">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50800" dist="38100" dir="8100000" algn="tr" rotWithShape="0">
              <a:prstClr val="black">
                <a:alpha val="40000"/>
              </a:prstClr>
            </a:outerShdw>
          </a:effectLst>
        </p:spPr>
        <p:txBody>
          <a:bodyPr anchor="ctr"/>
          <a:lstStyle/>
          <a:p>
            <a:pPr algn="ctr">
              <a:defRPr/>
            </a:pPr>
            <a:endPar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17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z="17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Physical </a:t>
            </a:r>
            <a:r>
              <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rPr>
              <a:t>abuse</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Adult to YP violence</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Mutual adult – YP violence</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Victim of gang-related or community violence</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Physical violence from partners</a:t>
            </a:r>
          </a:p>
          <a:p>
            <a:pPr algn="ctr">
              <a:defRPr/>
            </a:pP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val 5"/>
          <p:cNvSpPr>
            <a:spLocks noChangeArrowheads="1"/>
          </p:cNvSpPr>
          <p:nvPr/>
        </p:nvSpPr>
        <p:spPr bwMode="auto">
          <a:xfrm>
            <a:off x="566383" y="4592420"/>
            <a:ext cx="3429000" cy="1982787"/>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50800" dist="38100" dir="8100000" algn="tr" rotWithShape="0">
              <a:prstClr val="black">
                <a:alpha val="40000"/>
              </a:prstClr>
            </a:outerShdw>
          </a:effectLst>
        </p:spPr>
        <p:txBody>
          <a:bodyPr anchor="ctr"/>
          <a:lstStyle/>
          <a:p>
            <a:pPr algn="ctr">
              <a:defRPr/>
            </a:pPr>
            <a:r>
              <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rPr>
              <a:t>Neglect</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Familial neglect</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Neglect in custody</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Overly restrictive parenting</a:t>
            </a:r>
          </a:p>
        </p:txBody>
      </p:sp>
      <p:sp>
        <p:nvSpPr>
          <p:cNvPr id="7" name="Oval 6"/>
          <p:cNvSpPr>
            <a:spLocks noChangeArrowheads="1"/>
          </p:cNvSpPr>
          <p:nvPr/>
        </p:nvSpPr>
        <p:spPr bwMode="auto">
          <a:xfrm>
            <a:off x="4140200" y="3971497"/>
            <a:ext cx="4880970" cy="2674365"/>
          </a:xfrm>
          <a:prstGeom prst="ellipse">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50800" dist="38100" dir="8100000" algn="tr" rotWithShape="0">
              <a:prstClr val="black">
                <a:alpha val="40000"/>
              </a:prstClr>
            </a:outerShdw>
          </a:effectLst>
        </p:spPr>
        <p:txBody>
          <a:bodyPr anchor="ctr"/>
          <a:lstStyle/>
          <a:p>
            <a:pPr algn="ctr">
              <a:defRPr/>
            </a:pPr>
            <a:endPar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z="1700" b="1" dirty="0">
                <a:solidFill>
                  <a:srgbClr val="000000"/>
                </a:solidFill>
                <a:latin typeface="Verdana" panose="020B0604030504040204" pitchFamily="34" charset="0"/>
                <a:ea typeface="Verdana" panose="020B0604030504040204" pitchFamily="34" charset="0"/>
                <a:cs typeface="Verdana" panose="020B0604030504040204" pitchFamily="34" charset="0"/>
              </a:rPr>
              <a:t>Emotional abuse</a:t>
            </a: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Verbal abuse from family</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Verbal abuse between family &amp; YP</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Bullying</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Exposure to CSE, drugs, gangs </a:t>
            </a:r>
            <a:r>
              <a:rPr lang="en-US" sz="17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etc.</a:t>
            </a: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Living with parental DV</a:t>
            </a:r>
          </a:p>
          <a:p>
            <a:pPr algn="ctr">
              <a:defRPr/>
            </a:pPr>
            <a:r>
              <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rPr>
              <a:t>Abuse from partners</a:t>
            </a:r>
          </a:p>
          <a:p>
            <a:pPr algn="ctr">
              <a:defRPr/>
            </a:pP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1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0"/>
          </p:nvPr>
        </p:nvSpPr>
        <p:spPr/>
        <p:txBody>
          <a:bodyPr/>
          <a:lstStyle/>
          <a:p>
            <a:fld id="{B230FB2D-6228-4E21-8EA4-AF43349A18F4}" type="slidenum">
              <a:rPr lang="en-GB" smtClean="0"/>
              <a:pPr/>
              <a:t>7</a:t>
            </a:fld>
            <a:endParaRPr lang="en-GB" dirty="0"/>
          </a:p>
        </p:txBody>
      </p:sp>
    </p:spTree>
    <p:extLst>
      <p:ext uri="{BB962C8B-B14F-4D97-AF65-F5344CB8AC3E}">
        <p14:creationId xmlns:p14="http://schemas.microsoft.com/office/powerpoint/2010/main" val="5729187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047" y="126124"/>
            <a:ext cx="4329953" cy="251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Content Placeholder 2"/>
          <p:cNvSpPr>
            <a:spLocks noGrp="1"/>
          </p:cNvSpPr>
          <p:nvPr>
            <p:ph idx="1"/>
          </p:nvPr>
        </p:nvSpPr>
        <p:spPr>
          <a:xfrm>
            <a:off x="97459" y="963258"/>
            <a:ext cx="8663832" cy="5773718"/>
          </a:xfrm>
        </p:spPr>
        <p:txBody>
          <a:bodyPr>
            <a:noAutofit/>
          </a:bodyPr>
          <a:lstStyle/>
          <a:p>
            <a:pPr eaLnBrk="1" hangingPunct="1">
              <a:spcBef>
                <a:spcPts val="0"/>
              </a:spcBef>
              <a:spcAft>
                <a:spcPts val="1200"/>
              </a:spcAft>
            </a:pPr>
            <a:r>
              <a:rPr lang="en-US" dirty="0" smtClean="0">
                <a:ea typeface="Verdana" pitchFamily="-84" charset="0"/>
                <a:cs typeface="Verdana" pitchFamily="-84" charset="0"/>
              </a:rPr>
              <a:t>But where do these risks sit?</a:t>
            </a:r>
          </a:p>
          <a:p>
            <a:pPr eaLnBrk="1" hangingPunct="1">
              <a:spcBef>
                <a:spcPts val="0"/>
              </a:spcBef>
              <a:spcAft>
                <a:spcPts val="1200"/>
              </a:spcAft>
              <a:buFont typeface="Arial" charset="0"/>
              <a:buNone/>
            </a:pPr>
            <a:r>
              <a:rPr lang="en-US" dirty="0" smtClean="0">
                <a:ea typeface="Verdana" pitchFamily="-84" charset="0"/>
                <a:cs typeface="Verdana" pitchFamily="-84" charset="0"/>
              </a:rPr>
              <a:t>	- eating disorders</a:t>
            </a:r>
          </a:p>
          <a:p>
            <a:pPr eaLnBrk="1" hangingPunct="1">
              <a:spcBef>
                <a:spcPts val="0"/>
              </a:spcBef>
              <a:spcAft>
                <a:spcPts val="1200"/>
              </a:spcAft>
              <a:buFont typeface="Arial" charset="0"/>
              <a:buNone/>
            </a:pPr>
            <a:r>
              <a:rPr lang="en-US" dirty="0" smtClean="0">
                <a:ea typeface="Verdana" pitchFamily="-84" charset="0"/>
                <a:cs typeface="Verdana" pitchFamily="-84" charset="0"/>
              </a:rPr>
              <a:t>	- self-harm</a:t>
            </a:r>
          </a:p>
          <a:p>
            <a:pPr eaLnBrk="1" hangingPunct="1">
              <a:spcBef>
                <a:spcPts val="0"/>
              </a:spcBef>
              <a:spcAft>
                <a:spcPts val="1200"/>
              </a:spcAft>
              <a:buFont typeface="Arial" charset="0"/>
              <a:buNone/>
            </a:pPr>
            <a:r>
              <a:rPr lang="en-US" dirty="0" smtClean="0">
                <a:ea typeface="Verdana" pitchFamily="-84" charset="0"/>
                <a:cs typeface="Verdana" pitchFamily="-84" charset="0"/>
              </a:rPr>
              <a:t>	- substance misuse</a:t>
            </a:r>
            <a:br>
              <a:rPr lang="en-US" dirty="0" smtClean="0">
                <a:ea typeface="Verdana" pitchFamily="-84" charset="0"/>
                <a:cs typeface="Verdana" pitchFamily="-84" charset="0"/>
              </a:rPr>
            </a:br>
            <a:endParaRPr lang="en-US" dirty="0" smtClean="0">
              <a:ea typeface="Verdana" pitchFamily="-84" charset="0"/>
              <a:cs typeface="Verdana" pitchFamily="-84" charset="0"/>
            </a:endParaRPr>
          </a:p>
          <a:p>
            <a:pPr eaLnBrk="1" hangingPunct="1">
              <a:spcBef>
                <a:spcPts val="0"/>
              </a:spcBef>
              <a:spcAft>
                <a:spcPts val="1200"/>
              </a:spcAft>
            </a:pPr>
            <a:r>
              <a:rPr lang="en-US" dirty="0" smtClean="0">
                <a:ea typeface="Verdana" pitchFamily="-84" charset="0"/>
                <a:cs typeface="Verdana" pitchFamily="-84" charset="0"/>
              </a:rPr>
              <a:t>And some risks don’t neatly fit, e.g. </a:t>
            </a:r>
          </a:p>
          <a:p>
            <a:pPr eaLnBrk="1" hangingPunct="1">
              <a:spcBef>
                <a:spcPts val="0"/>
              </a:spcBef>
              <a:spcAft>
                <a:spcPts val="1200"/>
              </a:spcAft>
              <a:buFont typeface="Arial" charset="0"/>
              <a:buNone/>
            </a:pPr>
            <a:r>
              <a:rPr lang="en-US" dirty="0" smtClean="0">
                <a:ea typeface="Verdana" pitchFamily="-84" charset="0"/>
                <a:cs typeface="Verdana" pitchFamily="-84" charset="0"/>
              </a:rPr>
              <a:t>	- homelessness: sometimes neglect, sometimes not</a:t>
            </a:r>
          </a:p>
          <a:p>
            <a:pPr eaLnBrk="1" hangingPunct="1">
              <a:spcBef>
                <a:spcPts val="0"/>
              </a:spcBef>
              <a:spcAft>
                <a:spcPts val="1200"/>
              </a:spcAft>
              <a:buFont typeface="Arial" charset="0"/>
              <a:buNone/>
            </a:pPr>
            <a:r>
              <a:rPr lang="en-US" dirty="0" smtClean="0">
                <a:ea typeface="Verdana" pitchFamily="-84" charset="0"/>
                <a:cs typeface="Verdana" pitchFamily="-84" charset="0"/>
              </a:rPr>
              <a:t>	- abuse from partner can divide into 3 categories (emotional, physical and sexual abuse)</a:t>
            </a:r>
          </a:p>
          <a:p>
            <a:pPr marL="0" indent="0" eaLnBrk="1" hangingPunct="1">
              <a:spcBef>
                <a:spcPts val="0"/>
              </a:spcBef>
              <a:spcAft>
                <a:spcPts val="1200"/>
              </a:spcAft>
              <a:buNone/>
            </a:pPr>
            <a:endParaRPr lang="en-US" dirty="0" smtClean="0">
              <a:ea typeface="Verdana" pitchFamily="-84" charset="0"/>
              <a:cs typeface="Verdana" pitchFamily="-84" charset="0"/>
            </a:endParaRPr>
          </a:p>
          <a:p>
            <a:pPr eaLnBrk="1" hangingPunct="1">
              <a:spcBef>
                <a:spcPts val="0"/>
              </a:spcBef>
              <a:spcAft>
                <a:spcPts val="1200"/>
              </a:spcAft>
            </a:pPr>
            <a:r>
              <a:rPr lang="en-US" dirty="0" smtClean="0">
                <a:ea typeface="Verdana" pitchFamily="-84" charset="0"/>
                <a:cs typeface="Verdana" pitchFamily="-84" charset="0"/>
              </a:rPr>
              <a:t>New categories / expanded definitions are unlikely to help</a:t>
            </a:r>
          </a:p>
        </p:txBody>
      </p:sp>
      <p:sp>
        <p:nvSpPr>
          <p:cNvPr id="2" name="Slide Number Placeholder 1"/>
          <p:cNvSpPr>
            <a:spLocks noGrp="1"/>
          </p:cNvSpPr>
          <p:nvPr>
            <p:ph type="sldNum" sz="quarter" idx="10"/>
          </p:nvPr>
        </p:nvSpPr>
        <p:spPr/>
        <p:txBody>
          <a:bodyPr/>
          <a:lstStyle/>
          <a:p>
            <a:fld id="{B230FB2D-6228-4E21-8EA4-AF43349A18F4}" type="slidenum">
              <a:rPr lang="en-GB" smtClean="0"/>
              <a:pPr/>
              <a:t>8</a:t>
            </a:fld>
            <a:endParaRPr lang="en-GB" dirty="0"/>
          </a:p>
        </p:txBody>
      </p:sp>
    </p:spTree>
    <p:extLst>
      <p:ext uri="{BB962C8B-B14F-4D97-AF65-F5344CB8AC3E}">
        <p14:creationId xmlns:p14="http://schemas.microsoft.com/office/powerpoint/2010/main" val="31026962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852" y="1063183"/>
            <a:ext cx="6264696" cy="1692771"/>
          </a:xfrm>
          <a:prstGeom prst="rect">
            <a:avLst/>
          </a:prstGeom>
        </p:spPr>
        <p:txBody>
          <a:bodyPr wrap="square">
            <a:spAutoFit/>
          </a:bodyPr>
          <a:lstStyle/>
          <a:p>
            <a:r>
              <a:rPr lang="en-GB" sz="2500" i="1" dirty="0" smtClean="0">
                <a:latin typeface="Verdana" panose="020B0604030504040204" pitchFamily="34" charset="0"/>
                <a:ea typeface="Verdana" panose="020B0604030504040204" pitchFamily="34" charset="0"/>
                <a:cs typeface="Verdana" panose="020B0604030504040204" pitchFamily="34" charset="0"/>
              </a:rPr>
              <a:t>… many </a:t>
            </a:r>
            <a:r>
              <a:rPr lang="en-GB" sz="2500" i="1" dirty="0">
                <a:latin typeface="Verdana" panose="020B0604030504040204" pitchFamily="34" charset="0"/>
                <a:ea typeface="Verdana" panose="020B0604030504040204" pitchFamily="34" charset="0"/>
                <a:cs typeface="Verdana" panose="020B0604030504040204" pitchFamily="34" charset="0"/>
              </a:rPr>
              <a:t>adolescent interventions </a:t>
            </a:r>
            <a:r>
              <a:rPr lang="en-GB" sz="2500" i="1" dirty="0" smtClean="0">
                <a:latin typeface="Verdana" panose="020B0604030504040204" pitchFamily="34" charset="0"/>
                <a:ea typeface="Verdana" panose="020B0604030504040204" pitchFamily="34" charset="0"/>
                <a:cs typeface="Verdana" panose="020B0604030504040204" pitchFamily="34" charset="0"/>
              </a:rPr>
              <a:t/>
            </a:r>
            <a:br>
              <a:rPr lang="en-GB" sz="2500" i="1" dirty="0" smtClean="0">
                <a:latin typeface="Verdana" panose="020B0604030504040204" pitchFamily="34" charset="0"/>
                <a:ea typeface="Verdana" panose="020B0604030504040204" pitchFamily="34" charset="0"/>
                <a:cs typeface="Verdana" panose="020B0604030504040204" pitchFamily="34" charset="0"/>
              </a:rPr>
            </a:br>
            <a:r>
              <a:rPr lang="en-GB" sz="2500" i="1" dirty="0" smtClean="0">
                <a:latin typeface="Verdana" panose="020B0604030504040204" pitchFamily="34" charset="0"/>
                <a:ea typeface="Verdana" panose="020B0604030504040204" pitchFamily="34" charset="0"/>
                <a:cs typeface="Verdana" panose="020B0604030504040204" pitchFamily="34" charset="0"/>
              </a:rPr>
              <a:t>are </a:t>
            </a:r>
            <a:r>
              <a:rPr lang="en-GB" sz="2500" i="1" dirty="0">
                <a:latin typeface="Verdana" panose="020B0604030504040204" pitchFamily="34" charset="0"/>
                <a:ea typeface="Verdana" panose="020B0604030504040204" pitchFamily="34" charset="0"/>
                <a:cs typeface="Verdana" panose="020B0604030504040204" pitchFamily="34" charset="0"/>
              </a:rPr>
              <a:t>either downward extensions of adult programs or upward extensions of child </a:t>
            </a:r>
            <a:r>
              <a:rPr lang="en-GB" sz="2500" i="1" dirty="0" smtClean="0">
                <a:latin typeface="Verdana" panose="020B0604030504040204" pitchFamily="34" charset="0"/>
                <a:ea typeface="Verdana" panose="020B0604030504040204" pitchFamily="34" charset="0"/>
                <a:cs typeface="Verdana" panose="020B0604030504040204" pitchFamily="34" charset="0"/>
              </a:rPr>
              <a:t>programs …</a:t>
            </a:r>
            <a:endParaRPr lang="en-GB" sz="2500" i="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471567" y="3700309"/>
            <a:ext cx="8083088" cy="2215991"/>
          </a:xfrm>
          <a:prstGeom prst="rect">
            <a:avLst/>
          </a:prstGeom>
        </p:spPr>
        <p:txBody>
          <a:bodyPr wrap="square">
            <a:spAutoFit/>
          </a:bodyPr>
          <a:lstStyle/>
          <a:p>
            <a:r>
              <a:rPr lang="en-GB" sz="2300" i="1" dirty="0" smtClean="0">
                <a:latin typeface="Verdana" panose="020B0604030504040204" pitchFamily="34" charset="0"/>
                <a:ea typeface="Verdana" panose="020B0604030504040204" pitchFamily="34" charset="0"/>
                <a:cs typeface="Verdana" panose="020B0604030504040204" pitchFamily="34" charset="0"/>
              </a:rPr>
              <a:t>… the biggest challenge is prioritising </a:t>
            </a:r>
            <a:br>
              <a:rPr lang="en-GB" sz="2300" i="1" dirty="0" smtClean="0">
                <a:latin typeface="Verdana" panose="020B0604030504040204" pitchFamily="34" charset="0"/>
                <a:ea typeface="Verdana" panose="020B0604030504040204" pitchFamily="34" charset="0"/>
                <a:cs typeface="Verdana" panose="020B0604030504040204" pitchFamily="34" charset="0"/>
              </a:rPr>
            </a:br>
            <a:r>
              <a:rPr lang="en-GB" sz="2300" i="1" dirty="0" smtClean="0">
                <a:latin typeface="Verdana" panose="020B0604030504040204" pitchFamily="34" charset="0"/>
                <a:ea typeface="Verdana" panose="020B0604030504040204" pitchFamily="34" charset="0"/>
                <a:cs typeface="Verdana" panose="020B0604030504040204" pitchFamily="34" charset="0"/>
              </a:rPr>
              <a:t>them … </a:t>
            </a:r>
            <a:r>
              <a:rPr lang="en-GB" sz="2300" i="1" dirty="0">
                <a:latin typeface="Verdana" panose="020B0604030504040204" pitchFamily="34" charset="0"/>
                <a:ea typeface="Verdana" panose="020B0604030504040204" pitchFamily="34" charset="0"/>
                <a:cs typeface="Verdana" panose="020B0604030504040204" pitchFamily="34" charset="0"/>
              </a:rPr>
              <a:t>we can’t rush out to a sixteen year old who’s perhaps sofa-surfing and perhaps experimenting with drugs and getting into </a:t>
            </a:r>
            <a:r>
              <a:rPr lang="en-GB" sz="2300" i="1" dirty="0" smtClean="0">
                <a:latin typeface="Verdana" panose="020B0604030504040204" pitchFamily="34" charset="0"/>
                <a:ea typeface="Verdana" panose="020B0604030504040204" pitchFamily="34" charset="0"/>
                <a:cs typeface="Verdana" panose="020B0604030504040204" pitchFamily="34" charset="0"/>
              </a:rPr>
              <a:t>crime … </a:t>
            </a:r>
            <a:r>
              <a:rPr lang="en-GB" sz="2300" i="1" dirty="0">
                <a:latin typeface="Verdana" panose="020B0604030504040204" pitchFamily="34" charset="0"/>
                <a:ea typeface="Verdana" panose="020B0604030504040204" pitchFamily="34" charset="0"/>
                <a:cs typeface="Verdana" panose="020B0604030504040204" pitchFamily="34" charset="0"/>
              </a:rPr>
              <a:t>we can’t prioritise that when we’re working with 0 to 5 year olds in, you know, some pretty dire situations</a:t>
            </a:r>
            <a:r>
              <a:rPr lang="en-GB" sz="2300" i="1" dirty="0" smtClean="0">
                <a:latin typeface="Verdana" panose="020B0604030504040204" pitchFamily="34" charset="0"/>
                <a:ea typeface="Verdana" panose="020B0604030504040204" pitchFamily="34" charset="0"/>
                <a:cs typeface="Verdana" panose="020B0604030504040204" pitchFamily="34" charset="0"/>
              </a:rPr>
              <a:t>.</a:t>
            </a:r>
            <a:endParaRPr lang="en-GB" sz="23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806825" y="2935599"/>
            <a:ext cx="4201194" cy="400110"/>
          </a:xfrm>
          <a:prstGeom prst="rect">
            <a:avLst/>
          </a:prstGeom>
          <a:noFill/>
        </p:spPr>
        <p:txBody>
          <a:bodyPr wrap="square" rtlCol="0">
            <a:spAutoFit/>
          </a:bodyPr>
          <a:lstStyle/>
          <a:p>
            <a:pPr algn="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(Thornberry </a:t>
            </a:r>
            <a:r>
              <a:rPr lang="en-GB" sz="20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et al</a:t>
            </a:r>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2010)</a:t>
            </a:r>
            <a:endPar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430110" y="6096541"/>
            <a:ext cx="3972838" cy="400110"/>
          </a:xfrm>
          <a:prstGeom prst="rect">
            <a:avLst/>
          </a:prstGeom>
          <a:noFill/>
        </p:spPr>
        <p:txBody>
          <a:bodyPr wrap="square" rtlCol="0">
            <a:spAutoFit/>
          </a:bodyPr>
          <a:lstStyle/>
          <a:p>
            <a:r>
              <a:rPr lang="en-GB" sz="2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(Gorin and Jobe, 2013)</a:t>
            </a:r>
            <a:endPar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ular Callout 7"/>
          <p:cNvSpPr/>
          <p:nvPr/>
        </p:nvSpPr>
        <p:spPr>
          <a:xfrm>
            <a:off x="325975" y="3700309"/>
            <a:ext cx="8374272" cy="2323973"/>
          </a:xfrm>
          <a:prstGeom prst="wedgeRoundRectCallout">
            <a:avLst>
              <a:gd name="adj1" fmla="val -2284"/>
              <a:gd name="adj2" fmla="val 58612"/>
              <a:gd name="adj3" fmla="val 16667"/>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9" name="Rounded Rectangular Callout 8"/>
          <p:cNvSpPr/>
          <p:nvPr/>
        </p:nvSpPr>
        <p:spPr>
          <a:xfrm>
            <a:off x="1721318" y="1113385"/>
            <a:ext cx="6573402" cy="1642570"/>
          </a:xfrm>
          <a:prstGeom prst="wedgeRoundRectCallout">
            <a:avLst>
              <a:gd name="adj1" fmla="val 1712"/>
              <a:gd name="adj2" fmla="val 67592"/>
              <a:gd name="adj3" fmla="val 16667"/>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 name="Slide Number Placeholder 5"/>
          <p:cNvSpPr>
            <a:spLocks noGrp="1"/>
          </p:cNvSpPr>
          <p:nvPr>
            <p:ph type="sldNum" sz="quarter" idx="10"/>
          </p:nvPr>
        </p:nvSpPr>
        <p:spPr/>
        <p:txBody>
          <a:bodyPr/>
          <a:lstStyle/>
          <a:p>
            <a:fld id="{B230FB2D-6228-4E21-8EA4-AF43349A18F4}" type="slidenum">
              <a:rPr lang="en-GB" smtClean="0"/>
              <a:pPr/>
              <a:t>9</a:t>
            </a:fld>
            <a:endParaRPr lang="en-GB" dirty="0"/>
          </a:p>
        </p:txBody>
      </p:sp>
    </p:spTree>
    <p:extLst>
      <p:ext uri="{BB962C8B-B14F-4D97-AF65-F5344CB8AC3E}">
        <p14:creationId xmlns:p14="http://schemas.microsoft.com/office/powerpoint/2010/main" val="120025726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9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Staffs 2 day management course slides + dh</Template>
  <TotalTime>10185</TotalTime>
  <Words>2870</Words>
  <Application>Microsoft Office PowerPoint</Application>
  <PresentationFormat>On-screen Show (4:3)</PresentationFormat>
  <Paragraphs>488</Paragraphs>
  <Slides>51</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MS PGothic</vt:lpstr>
      <vt:lpstr>Arial</vt:lpstr>
      <vt:lpstr>Times New Roman</vt:lpstr>
      <vt:lpstr>Verdana</vt:lpstr>
      <vt:lpstr>Wingdings</vt:lpstr>
      <vt:lpstr>Wingdings 2</vt:lpstr>
      <vt:lpstr>9_RiP Powerpoint</vt:lpstr>
      <vt:lpstr>10_RiP Powerpoint</vt:lpstr>
      <vt:lpstr>Working with adolescent risk and resilience masterclass  </vt:lpstr>
      <vt:lpstr>Session objectives</vt:lpstr>
      <vt:lpstr>Reflecting on adolescence</vt:lpstr>
      <vt:lpstr>Mind the gap…</vt:lpstr>
      <vt:lpstr>What makes adolescents so special?</vt:lpstr>
      <vt:lpstr>Rescue Vs Reform</vt:lpstr>
      <vt:lpstr>An awkward fit</vt:lpstr>
      <vt:lpstr>PowerPoint Presentation</vt:lpstr>
      <vt:lpstr>PowerPoint Presentation</vt:lpstr>
      <vt:lpstr>It’s about relationships</vt:lpstr>
      <vt:lpstr>Attachment and adolescence  (Shemmings, 2011)</vt:lpstr>
      <vt:lpstr>Adolescence and disorganised attachment (Shemmings, 2011) </vt:lpstr>
      <vt:lpstr>Adolescent attachment</vt:lpstr>
      <vt:lpstr>Reflecting on adolescent attachment</vt:lpstr>
      <vt:lpstr>Adolescent development </vt:lpstr>
      <vt:lpstr>PowerPoint Presentation</vt:lpstr>
      <vt:lpstr>Family relationships</vt:lpstr>
      <vt:lpstr>Peer relationships (Coleman, 2014) </vt:lpstr>
      <vt:lpstr>Reflecting on adolescent development</vt:lpstr>
      <vt:lpstr>‘Risk-taking’ and adolescence</vt:lpstr>
      <vt:lpstr>Risk factors for maltreatment in adolescence </vt:lpstr>
      <vt:lpstr>Vulnerability </vt:lpstr>
      <vt:lpstr>Adolescent choices and behaviours </vt:lpstr>
      <vt:lpstr>PowerPoint Presentation</vt:lpstr>
      <vt:lpstr>Young people want…</vt:lpstr>
      <vt:lpstr>PowerPoint Presentation</vt:lpstr>
      <vt:lpstr>Reflecting on adolescent risk and choice</vt:lpstr>
      <vt:lpstr>Recognising and promoting resilience</vt:lpstr>
      <vt:lpstr>PowerPoint Presentation</vt:lpstr>
      <vt:lpstr>Resilience in adolescence (Coleman, 2014) </vt:lpstr>
      <vt:lpstr>Promoting resilience in CYP</vt:lpstr>
      <vt:lpstr>Defining participation</vt:lpstr>
      <vt:lpstr>Participation in CSE* practice</vt:lpstr>
      <vt:lpstr>Participation as protective?</vt:lpstr>
      <vt:lpstr>Participation as protection</vt:lpstr>
      <vt:lpstr>When we deny victims’  self-efficacy…</vt:lpstr>
      <vt:lpstr>and this stuff is hard and uncomfortable…</vt:lpstr>
      <vt:lpstr>7 learnable skills of resilience</vt:lpstr>
      <vt:lpstr>The role of Relationship-Based Practice (RBP) </vt:lpstr>
      <vt:lpstr>Modelling RBP</vt:lpstr>
      <vt:lpstr>Key features of RBP in action</vt:lpstr>
      <vt:lpstr>Panning for gold…</vt:lpstr>
      <vt:lpstr>A different approach</vt:lpstr>
      <vt:lpstr>Seven principles to improve responses to adolescent risk</vt:lpstr>
      <vt:lpstr>Recognising vulnerability</vt:lpstr>
      <vt:lpstr>Disclosure</vt:lpstr>
      <vt:lpstr>Support</vt:lpstr>
      <vt:lpstr>Care</vt:lpstr>
      <vt:lpstr>Workforce</vt:lpstr>
      <vt:lpstr>Concluding thoughts</vt:lpstr>
      <vt:lpstr>PowerPoint Presentation</vt:lpstr>
    </vt:vector>
  </TitlesOfParts>
  <Company>The Dartington Hall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neglect</dc:title>
  <dc:creator>Dez Holmes</dc:creator>
  <cp:lastModifiedBy>Chris Green</cp:lastModifiedBy>
  <cp:revision>428</cp:revision>
  <cp:lastPrinted>2013-07-25T09:34:51Z</cp:lastPrinted>
  <dcterms:created xsi:type="dcterms:W3CDTF">2014-04-22T12:36:43Z</dcterms:created>
  <dcterms:modified xsi:type="dcterms:W3CDTF">2017-08-30T10:02:01Z</dcterms:modified>
</cp:coreProperties>
</file>