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16256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6411B1-902C-421D-9D75-D3C1DA39B149}">
  <a:tblStyle styleId="{076411B1-902C-421D-9D75-D3C1DA39B14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0F0"/>
          </a:solidFill>
        </a:fill>
      </a:tcStyle>
    </a:wholeTbl>
    <a:band1H>
      <a:tcStyle>
        <a:tcBdr/>
        <a:fill>
          <a:solidFill>
            <a:srgbClr val="E0E0E0"/>
          </a:solidFill>
        </a:fill>
      </a:tcStyle>
    </a:band1H>
    <a:band1V>
      <a:tcStyle>
        <a:tcBdr/>
        <a:fill>
          <a:solidFill>
            <a:srgbClr val="E0E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24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1999" cy="372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04390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24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34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938858" y="4226748"/>
            <a:ext cx="10314283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3151246" y="6439135"/>
            <a:ext cx="1377620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2182753" y="3886435"/>
            <a:ext cx="1377620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599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4052716"/>
            <a:ext cx="10515599" cy="67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10878731"/>
            <a:ext cx="10515599" cy="3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3984978"/>
            <a:ext cx="5157787" cy="1952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5937955"/>
            <a:ext cx="5157787" cy="8733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1" y="3984978"/>
            <a:ext cx="5183187" cy="1952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1" y="5937955"/>
            <a:ext cx="5183187" cy="8733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1083733"/>
            <a:ext cx="3932237" cy="379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2340566"/>
            <a:ext cx="6172199" cy="11552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33837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99232"/>
              <a:buFont typeface="Arial"/>
              <a:buChar char="•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804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14262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48092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4807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4806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4804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48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48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1083733"/>
            <a:ext cx="3932237" cy="379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2340566"/>
            <a:ext cx="6172199" cy="11552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599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hyperlink" Target="mailto:roisin.killick@challengepartner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65592" y="14327626"/>
            <a:ext cx="2852700" cy="1886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304797" y="200037"/>
            <a:ext cx="7924800" cy="105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GB" sz="36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04798" y="1256316"/>
            <a:ext cx="11493900" cy="136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GB" sz="2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School 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Name: Mayfield Primary</a:t>
            </a:r>
            <a:endParaRPr lang="en-GB" sz="2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</a:pPr>
            <a:r>
              <a:rPr lang="en-GB" sz="2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Case study in a 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nutshell:  </a:t>
            </a:r>
            <a:r>
              <a:rPr lang="en-GB" sz="2400" dirty="0">
                <a:solidFill>
                  <a:srgbClr val="727C84"/>
                </a:solidFill>
              </a:rPr>
              <a:t>Raising Aspiration, Motivation and Achievement through Metacognition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endParaRPr lang="en-GB"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04800" y="5535525"/>
            <a:ext cx="11493900" cy="39273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How we did </a:t>
            </a:r>
            <a:r>
              <a:rPr lang="en-GB" sz="2400" b="1" i="0" u="none" strike="noStrike" cap="none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W</a:t>
            </a:r>
            <a:r>
              <a:rPr lang="en-GB" sz="1800" dirty="0" smtClean="0">
                <a:solidFill>
                  <a:schemeClr val="tx1"/>
                </a:solidFill>
              </a:rPr>
              <a:t>e </a:t>
            </a:r>
            <a:r>
              <a:rPr lang="en-GB" sz="1800" dirty="0">
                <a:solidFill>
                  <a:schemeClr val="tx1"/>
                </a:solidFill>
              </a:rPr>
              <a:t>developed an all-through ethos around our ‘6 Learning Superpowers’ of Ready, Resilient, Respectful, Responsible, Resourceful and Reflective.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W</a:t>
            </a:r>
            <a:r>
              <a:rPr lang="en-GB" sz="1800" dirty="0" smtClean="0">
                <a:solidFill>
                  <a:schemeClr val="tx1"/>
                </a:solidFill>
              </a:rPr>
              <a:t>e </a:t>
            </a:r>
            <a:r>
              <a:rPr lang="en-GB" sz="1800" dirty="0">
                <a:solidFill>
                  <a:schemeClr val="tx1"/>
                </a:solidFill>
              </a:rPr>
              <a:t>embedded metacognition in our teaching and learning and our school systems for rewards and behaviour</a:t>
            </a:r>
            <a:r>
              <a:rPr lang="en-GB" sz="18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Organised a ‘My Only Limitation Is My Ambition Week’ of inspirational speakers to raise children’s motivation and aspiration.</a:t>
            </a:r>
            <a:endParaRPr lang="en-GB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We </a:t>
            </a:r>
            <a:r>
              <a:rPr lang="en-GB" sz="1800" dirty="0">
                <a:solidFill>
                  <a:schemeClr val="tx1"/>
                </a:solidFill>
              </a:rPr>
              <a:t>used metacognition approaches to raise the aspiration and motivation of our pupils</a:t>
            </a:r>
            <a:r>
              <a:rPr lang="en-GB" sz="1800" dirty="0" smtClean="0">
                <a:solidFill>
                  <a:schemeClr val="tx1"/>
                </a:solidFill>
              </a:rPr>
              <a:t>.  Each child completed a half-termly questionnaire with a TA to reflect on their growth as an effective learner.</a:t>
            </a:r>
            <a:endParaRPr lang="en-GB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W</a:t>
            </a:r>
            <a:r>
              <a:rPr lang="en-GB" sz="1800" dirty="0" smtClean="0">
                <a:solidFill>
                  <a:schemeClr val="tx1"/>
                </a:solidFill>
              </a:rPr>
              <a:t>e trialled the use </a:t>
            </a:r>
            <a:r>
              <a:rPr lang="en-GB" sz="1800" dirty="0">
                <a:solidFill>
                  <a:schemeClr val="tx1"/>
                </a:solidFill>
              </a:rPr>
              <a:t>the Progress Matrix to show the link between aspiration/motivation and achievement in reading, writing and </a:t>
            </a:r>
            <a:r>
              <a:rPr lang="en-GB" sz="1800" dirty="0" smtClean="0">
                <a:solidFill>
                  <a:schemeClr val="tx1"/>
                </a:solidFill>
              </a:rPr>
              <a:t>mathematics with our target group and then took this school wide. </a:t>
            </a:r>
            <a:endParaRPr lang="en-GB" sz="1800" b="1" i="0" u="none" strike="noStrike" cap="none" dirty="0">
              <a:solidFill>
                <a:srgbClr val="1E4E79"/>
              </a:solidFill>
              <a:sym typeface="Arial"/>
            </a:endParaRP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endParaRPr lang="en-GB" sz="1800" dirty="0">
              <a:solidFill>
                <a:srgbClr val="595959"/>
              </a:solidFill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304800" y="14327175"/>
            <a:ext cx="8451600" cy="17142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</a:p>
          <a:p>
            <a:pPr marL="285750" lvl="0" indent="-27940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>
                <a:solidFill>
                  <a:srgbClr val="595959"/>
                </a:solidFill>
              </a:rPr>
              <a:t>Find out what else the team at </a:t>
            </a:r>
            <a:r>
              <a:rPr lang="en-GB" sz="1800" dirty="0" smtClean="0">
                <a:solidFill>
                  <a:srgbClr val="595959"/>
                </a:solidFill>
              </a:rPr>
              <a:t>Mayfield </a:t>
            </a:r>
            <a:r>
              <a:rPr lang="en-GB" sz="1800" dirty="0">
                <a:solidFill>
                  <a:srgbClr val="595959"/>
                </a:solidFill>
              </a:rPr>
              <a:t>are doing to improve outcomes for all their pupils: contact </a:t>
            </a:r>
            <a:r>
              <a:rPr lang="en-GB" sz="1800" u="sng" dirty="0" smtClean="0">
                <a:solidFill>
                  <a:schemeClr val="hlink"/>
                </a:solidFill>
              </a:rPr>
              <a:t>stedmanm@mayfield.portsmouth.sch.uk</a:t>
            </a:r>
            <a:r>
              <a:rPr lang="en-GB" sz="1800" dirty="0" smtClean="0">
                <a:solidFill>
                  <a:srgbClr val="595959"/>
                </a:solidFill>
              </a:rPr>
              <a:t>. </a:t>
            </a:r>
            <a:endParaRPr lang="en-GB" sz="1800" dirty="0">
              <a:solidFill>
                <a:srgbClr val="595959"/>
              </a:solidFill>
            </a:endParaRPr>
          </a:p>
          <a:p>
            <a:pPr marL="285750" lvl="0" indent="-279400">
              <a:buClr>
                <a:srgbClr val="595959"/>
              </a:buClr>
              <a:buSzPct val="100000"/>
              <a:buChar char="•"/>
            </a:pPr>
            <a:r>
              <a:rPr lang="en-GB" sz="1800" dirty="0">
                <a:solidFill>
                  <a:srgbClr val="595959"/>
                </a:solidFill>
              </a:rPr>
              <a:t>Speak to the Challenge the Gap Programme Coordinator, Roisin Killick contact </a:t>
            </a:r>
            <a:r>
              <a:rPr lang="en-GB" sz="1800" u="sng" dirty="0">
                <a:hlinkClick r:id="rId4"/>
              </a:rPr>
              <a:t>roisin.killick@challengepartners.org</a:t>
            </a:r>
            <a:r>
              <a:rPr lang="en-GB" sz="1800" u="sng" dirty="0"/>
              <a:t> </a:t>
            </a:r>
            <a:r>
              <a:rPr lang="en-GB" sz="1800" dirty="0"/>
              <a:t>  </a:t>
            </a:r>
            <a:endParaRPr sz="1900" dirty="0">
              <a:solidFill>
                <a:srgbClr val="595959"/>
              </a:solidFill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04800" y="9579150"/>
            <a:ext cx="6533100" cy="46317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impact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10 of our 15 children improved their attendance.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The average attendance of our target group went up from 94.6% to 95.3%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Attainment in reading also improved:</a:t>
            </a:r>
          </a:p>
          <a:p>
            <a:pPr fontAlgn="t"/>
            <a:endParaRPr lang="en-GB" dirty="0"/>
          </a:p>
          <a:p>
            <a:pPr marL="12700" lvl="0" rtl="0">
              <a:spcBef>
                <a:spcPts val="0"/>
              </a:spcBef>
              <a:buClr>
                <a:srgbClr val="595959"/>
              </a:buClr>
              <a:buSzPct val="100000"/>
            </a:pPr>
            <a:r>
              <a:rPr lang="en-GB" dirty="0">
                <a:solidFill>
                  <a:srgbClr val="595959"/>
                </a:solidFill>
              </a:rPr>
              <a:t/>
            </a:r>
            <a:br>
              <a:rPr lang="en-GB" dirty="0">
                <a:solidFill>
                  <a:srgbClr val="595959"/>
                </a:solidFill>
              </a:rPr>
            </a:br>
            <a:endParaRPr lang="en-GB" dirty="0">
              <a:solidFill>
                <a:srgbClr val="595959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 b="1" dirty="0">
              <a:solidFill>
                <a:srgbClr val="1E4E79"/>
              </a:solidFill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6966850" y="9579150"/>
            <a:ext cx="4831800" cy="46317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What we learnt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Our Primary provision only opened in September 2014 and we benefitted hugely from working with other schools and pooling our expertise together.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The work with our target group could be equally successful with other year groups and we will be using some of the strategies with Year 3, 4 and 7 over the next year.</a:t>
            </a:r>
            <a:endParaRPr lang="en-GB" sz="18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304800" y="4059000"/>
            <a:ext cx="11493900" cy="1360200"/>
          </a:xfrm>
          <a:prstGeom prst="rect">
            <a:avLst/>
          </a:prstGeom>
          <a:solidFill>
            <a:schemeClr val="lt1">
              <a:alpha val="10980"/>
            </a:schemeClr>
          </a:solidFill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school challenges</a:t>
            </a: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To help our target group of children in Year 1 and 3 to understand the characteristics of effective learners and learning.</a:t>
            </a:r>
          </a:p>
          <a:p>
            <a:pPr marL="342900" marR="0" lvl="0" indent="-3429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To raise their aspirations and ambitions </a:t>
            </a:r>
            <a:endParaRPr sz="1800" dirty="0">
              <a:solidFill>
                <a:srgbClr val="595959"/>
              </a:solidFill>
            </a:endParaRPr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1556424213"/>
              </p:ext>
            </p:extLst>
          </p:nvPr>
        </p:nvGraphicFramePr>
        <p:xfrm>
          <a:off x="304795" y="2828495"/>
          <a:ext cx="11493900" cy="1114175"/>
        </p:xfrm>
        <a:graphic>
          <a:graphicData uri="http://schemas.openxmlformats.org/drawingml/2006/table">
            <a:tbl>
              <a:tblPr firstRow="1" bandRow="1">
                <a:noFill/>
                <a:tableStyleId>{076411B1-902C-421D-9D75-D3C1DA39B149}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School type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Number of pupils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% Disadvantaged pupils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/>
                        <a:t>£ Pupil premium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9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– 16 All Through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1,250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240 in the Primary section</a:t>
                      </a:r>
                      <a:endParaRPr lang="en-GB" sz="14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34%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£367,000</a:t>
                      </a:r>
                      <a:endParaRPr lang="en-GB" sz="18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304798" y="2331009"/>
            <a:ext cx="28731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school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36107" y="447764"/>
            <a:ext cx="1806600" cy="799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922786"/>
              </p:ext>
            </p:extLst>
          </p:nvPr>
        </p:nvGraphicFramePr>
        <p:xfrm>
          <a:off x="685798" y="11217887"/>
          <a:ext cx="4716380" cy="1407160"/>
        </p:xfrm>
        <a:graphic>
          <a:graphicData uri="http://schemas.openxmlformats.org/drawingml/2006/table">
            <a:tbl>
              <a:tblPr firstRow="1" bandRow="1">
                <a:tableStyleId>{076411B1-902C-421D-9D75-D3C1DA39B149}</a:tableStyleId>
              </a:tblPr>
              <a:tblGrid>
                <a:gridCol w="1179095">
                  <a:extLst>
                    <a:ext uri="{9D8B030D-6E8A-4147-A177-3AD203B41FA5}">
                      <a16:colId xmlns:a16="http://schemas.microsoft.com/office/drawing/2014/main" val="420552801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200176951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837099644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1499567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7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Start of Programme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 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960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End of Programme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child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r>
                        <a:rPr lang="en-GB" baseline="0" dirty="0" smtClean="0"/>
                        <a:t> 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children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91144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531" y="554925"/>
            <a:ext cx="1786119" cy="4286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363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Competition:  A Race to the Top</dc:title>
  <dc:creator>jsibley</dc:creator>
  <cp:lastModifiedBy>Ally Stirzaker</cp:lastModifiedBy>
  <cp:revision>14</cp:revision>
  <dcterms:modified xsi:type="dcterms:W3CDTF">2018-10-31T11:12:29Z</dcterms:modified>
</cp:coreProperties>
</file>