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16256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6411B1-902C-421D-9D75-D3C1DA39B149}">
  <a:tblStyle styleId="{076411B1-902C-421D-9D75-D3C1DA39B14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0F0"/>
          </a:solidFill>
        </a:fill>
      </a:tcStyle>
    </a:wholeTbl>
    <a:band1H>
      <a:tcStyle>
        <a:tcBdr/>
        <a:fill>
          <a:solidFill>
            <a:srgbClr val="E0E0E0"/>
          </a:solidFill>
        </a:fill>
      </a:tcStyle>
    </a:band1H>
    <a:band1V>
      <a:tcStyle>
        <a:tcBdr/>
        <a:fill>
          <a:solidFill>
            <a:srgbClr val="E0E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385" autoAdjust="0"/>
    <p:restoredTop sz="94660"/>
  </p:normalViewPr>
  <p:slideViewPr>
    <p:cSldViewPr snapToGrid="0">
      <p:cViewPr>
        <p:scale>
          <a:sx n="70" d="100"/>
          <a:sy n="70" d="100"/>
        </p:scale>
        <p:origin x="210" y="-3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1999" cy="372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04390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24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134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938858" y="4226748"/>
            <a:ext cx="10314283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3151246" y="6439135"/>
            <a:ext cx="1377620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2182753" y="3886435"/>
            <a:ext cx="1377620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599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4052716"/>
            <a:ext cx="10515599" cy="67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10878731"/>
            <a:ext cx="10515599" cy="3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3984978"/>
            <a:ext cx="5157787" cy="1952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5937955"/>
            <a:ext cx="5157787" cy="8733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1" y="3984978"/>
            <a:ext cx="5183187" cy="1952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1" y="5937955"/>
            <a:ext cx="5183187" cy="8733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1083733"/>
            <a:ext cx="3932237" cy="3793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2340566"/>
            <a:ext cx="6172199" cy="11552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33837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99232"/>
              <a:buFont typeface="Arial"/>
              <a:buChar char="•"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804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14262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48092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4807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4806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4804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48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48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1083733"/>
            <a:ext cx="3932237" cy="3793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2340566"/>
            <a:ext cx="6172199" cy="11552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599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roisin.killick@challengepartner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65592" y="14327626"/>
            <a:ext cx="2852700" cy="1886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304797" y="200037"/>
            <a:ext cx="7924800" cy="105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GB" sz="3600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Fly High</a:t>
            </a:r>
            <a:endParaRPr lang="en-GB" sz="3600" b="1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04798" y="1256316"/>
            <a:ext cx="9982202" cy="136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St Paul’s Catholic Primary, Portsmouth</a:t>
            </a:r>
            <a:endParaRPr lang="en-GB"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1:1 Writing conferencing in Year5, to improve the quality and skills transferences across the curriculum. To raise attainment within writing. 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04800" y="5661497"/>
            <a:ext cx="11493900" cy="3801327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How we did it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endParaRPr lang="en-GB" sz="1800" dirty="0">
              <a:solidFill>
                <a:srgbClr val="595959"/>
              </a:solidFill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304799" y="14327175"/>
            <a:ext cx="8776855" cy="17142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</a:p>
          <a:p>
            <a:pPr marL="285750" lvl="0" indent="-27940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>
                <a:solidFill>
                  <a:srgbClr val="595959"/>
                </a:solidFill>
              </a:rPr>
              <a:t>Find out what else the team at </a:t>
            </a:r>
            <a:r>
              <a:rPr lang="en-GB" sz="1800" dirty="0" smtClean="0">
                <a:solidFill>
                  <a:srgbClr val="595959"/>
                </a:solidFill>
              </a:rPr>
              <a:t>St Paul’s School </a:t>
            </a:r>
            <a:r>
              <a:rPr lang="en-GB" sz="1800" dirty="0">
                <a:solidFill>
                  <a:srgbClr val="595959"/>
                </a:solidFill>
              </a:rPr>
              <a:t>are doing to improve outcomes for all their pupils: contact </a:t>
            </a:r>
            <a:r>
              <a:rPr lang="en-GB" sz="1800" u="sng" dirty="0" smtClean="0">
                <a:solidFill>
                  <a:schemeClr val="hlink"/>
                </a:solidFill>
              </a:rPr>
              <a:t>[nicola_sawdy@st-pauls.portsmouth.sch.uk]</a:t>
            </a:r>
            <a:r>
              <a:rPr lang="en-GB" sz="1800" dirty="0" smtClean="0">
                <a:solidFill>
                  <a:srgbClr val="595959"/>
                </a:solidFill>
              </a:rPr>
              <a:t>. </a:t>
            </a:r>
            <a:endParaRPr lang="en-GB" sz="1800" dirty="0">
              <a:solidFill>
                <a:srgbClr val="595959"/>
              </a:solidFill>
            </a:endParaRPr>
          </a:p>
          <a:p>
            <a:pPr marL="285750" lvl="0" indent="-279400">
              <a:buClr>
                <a:srgbClr val="595959"/>
              </a:buClr>
              <a:buSzPct val="100000"/>
              <a:buChar char="•"/>
            </a:pPr>
            <a:r>
              <a:rPr lang="en-GB" sz="1800" dirty="0">
                <a:solidFill>
                  <a:srgbClr val="595959"/>
                </a:solidFill>
              </a:rPr>
              <a:t>Speak to the Challenge the Gap Programme Coordinator, Roisin Killick contact </a:t>
            </a:r>
            <a:r>
              <a:rPr lang="en-GB" sz="1800" u="sng" dirty="0">
                <a:hlinkClick r:id="rId4"/>
              </a:rPr>
              <a:t>roisin.killick@challengepartners.org</a:t>
            </a:r>
            <a:r>
              <a:rPr lang="en-GB" sz="1800" u="sng" dirty="0"/>
              <a:t> </a:t>
            </a:r>
            <a:r>
              <a:rPr lang="en-GB" sz="1800" dirty="0"/>
              <a:t>  </a:t>
            </a:r>
            <a:endParaRPr sz="1900" dirty="0">
              <a:solidFill>
                <a:srgbClr val="595959"/>
              </a:solidFill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304800" y="9579150"/>
            <a:ext cx="6533100" cy="46317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impact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15 </a:t>
            </a:r>
            <a:r>
              <a:rPr lang="en-GB" sz="1800" dirty="0" smtClean="0">
                <a:solidFill>
                  <a:srgbClr val="595959"/>
                </a:solidFill>
              </a:rPr>
              <a:t>children took </a:t>
            </a:r>
            <a:r>
              <a:rPr lang="en-GB" sz="1800" dirty="0" smtClean="0">
                <a:solidFill>
                  <a:srgbClr val="595959"/>
                </a:solidFill>
              </a:rPr>
              <a:t>part (13 remained from the start)</a:t>
            </a:r>
            <a:endParaRPr lang="en-GB" sz="1800" dirty="0" smtClean="0">
              <a:solidFill>
                <a:srgbClr val="595959"/>
              </a:solidFill>
            </a:endParaRP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92% attendance throughout the year.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92% made expected progress in writing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65% made accelerated progress 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One pupil began Year 5 at working towards ARE for Year 3. Over the course of the year he closed the </a:t>
            </a:r>
            <a:r>
              <a:rPr lang="en-GB" sz="1800" dirty="0" smtClean="0">
                <a:solidFill>
                  <a:srgbClr val="595959"/>
                </a:solidFill>
              </a:rPr>
              <a:t>gap, </a:t>
            </a:r>
            <a:r>
              <a:rPr lang="en-GB" sz="1800" dirty="0" smtClean="0">
                <a:solidFill>
                  <a:srgbClr val="595959"/>
                </a:solidFill>
              </a:rPr>
              <a:t>making – 12 steps of progress.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At the end of the programme 35% Working Towards ARE year 5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At the end of the programme 65% were ARE or Greater Depth for English.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Parental feedback – showed the parents were pleased with the </a:t>
            </a:r>
            <a:r>
              <a:rPr lang="en-GB" sz="1800" dirty="0" smtClean="0">
                <a:solidFill>
                  <a:srgbClr val="595959"/>
                </a:solidFill>
              </a:rPr>
              <a:t>Programme, attainment and progress.</a:t>
            </a:r>
            <a:endParaRPr lang="en-GB" sz="1800" dirty="0" smtClean="0">
              <a:solidFill>
                <a:srgbClr val="595959"/>
              </a:solidFill>
            </a:endParaRP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Child feedback – showed they enjoyed having time with the teacher discussing their Wow and Now. 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dirty="0">
                <a:solidFill>
                  <a:srgbClr val="595959"/>
                </a:solidFill>
              </a:rPr>
              <a:t/>
            </a:r>
            <a:br>
              <a:rPr lang="en-GB" dirty="0">
                <a:solidFill>
                  <a:srgbClr val="595959"/>
                </a:solidFill>
              </a:rPr>
            </a:br>
            <a:endParaRPr lang="en-GB" dirty="0">
              <a:solidFill>
                <a:srgbClr val="595959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 b="1" dirty="0">
              <a:solidFill>
                <a:srgbClr val="1E4E79"/>
              </a:solidFill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6966850" y="9579150"/>
            <a:ext cx="4831800" cy="46317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What we </a:t>
            </a:r>
            <a:r>
              <a:rPr lang="en-GB" sz="2400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learnt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Make the targets – SMART and measurable 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sym typeface="Arial"/>
              </a:rPr>
              <a:t>Afterschool </a:t>
            </a:r>
            <a:r>
              <a:rPr lang="en-GB" sz="1800" dirty="0" smtClean="0">
                <a:solidFill>
                  <a:schemeClr val="tx1"/>
                </a:solidFill>
                <a:sym typeface="Arial"/>
              </a:rPr>
              <a:t>increased impact for improvement rather than trying to it within class.</a:t>
            </a:r>
            <a:endParaRPr lang="en-GB" sz="1800" dirty="0" smtClean="0">
              <a:solidFill>
                <a:schemeClr val="tx1"/>
              </a:solidFill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Conferencing had to be flexible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  <a:sym typeface="Arial"/>
              </a:rPr>
              <a:t>Worked well with the class </a:t>
            </a:r>
            <a:r>
              <a:rPr lang="en-GB" sz="1800" dirty="0" smtClean="0">
                <a:solidFill>
                  <a:schemeClr val="tx1"/>
                </a:solidFill>
                <a:sym typeface="Arial"/>
              </a:rPr>
              <a:t>teacher delivering as their targets could be reinforced during lessons. </a:t>
            </a:r>
            <a:endParaRPr lang="en-GB" sz="1800" dirty="0">
              <a:solidFill>
                <a:schemeClr val="tx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Positivity improved as the group was mixed ability.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Children enjoyed sharing their work – make time for this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Engage the parents – make it special 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304795" y="3978456"/>
            <a:ext cx="11493900" cy="1566265"/>
          </a:xfrm>
          <a:prstGeom prst="rect">
            <a:avLst/>
          </a:prstGeom>
          <a:solidFill>
            <a:schemeClr val="lt1">
              <a:alpha val="10980"/>
            </a:schemeClr>
          </a:solidFill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school </a:t>
            </a:r>
            <a:r>
              <a:rPr lang="en-GB" sz="2400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challenges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Limited personal drive to write within our disadvantaged pupils, once it was finished they didn’t want to look at it again. 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Seeing English as a stand alone subject, not transferring skills across the curriculum. 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Pupils, especially boys not wanting to write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Disadvantaged pupils lack the growth mindset to resolve problems within their </a:t>
            </a:r>
            <a:r>
              <a:rPr lang="en-GB" sz="1100" dirty="0" smtClean="0">
                <a:solidFill>
                  <a:schemeClr val="tx1"/>
                </a:solidFill>
              </a:rPr>
              <a:t>writing.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Low self esteem</a:t>
            </a:r>
            <a:r>
              <a:rPr lang="en-GB" sz="1100" dirty="0" smtClean="0">
                <a:solidFill>
                  <a:schemeClr val="tx1"/>
                </a:solidFill>
              </a:rPr>
              <a:t>/aspirations of the pupil premium children.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Limited parental engagement, parents having poor literacy skills themselves.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Pupils having low language development.</a:t>
            </a:r>
            <a:endParaRPr lang="en-GB" sz="1050" dirty="0" smtClean="0">
              <a:solidFill>
                <a:srgbClr val="1E4E79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rgbClr val="1E4E79"/>
              </a:solidFill>
            </a:endParaRPr>
          </a:p>
          <a:p>
            <a:pPr marR="0" lvl="0" algn="l" rtl="0">
              <a:spcBef>
                <a:spcPts val="0"/>
              </a:spcBef>
            </a:pPr>
            <a:endParaRPr lang="en-GB" sz="1800" dirty="0" smtClean="0">
              <a:solidFill>
                <a:srgbClr val="595959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Selected pupils parents were invited by a letter sent in the post to come to an important meeting. Where Fly High was launched – Parents with children </a:t>
            </a:r>
            <a:r>
              <a:rPr lang="en-GB" sz="1600" dirty="0" smtClean="0">
                <a:solidFill>
                  <a:schemeClr val="tx1"/>
                </a:solidFill>
              </a:rPr>
              <a:t>together</a:t>
            </a:r>
            <a:r>
              <a:rPr lang="en-GB" sz="1600" dirty="0" smtClean="0">
                <a:solidFill>
                  <a:schemeClr val="tx1"/>
                </a:solidFill>
              </a:rPr>
              <a:t>, this was launched by the Head of School and Head of Fly High project.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Wide range of ability pupils were selected (all disadvantaged) </a:t>
            </a:r>
            <a:r>
              <a:rPr lang="en-GB" sz="1600" dirty="0" smtClean="0">
                <a:solidFill>
                  <a:schemeClr val="tx1"/>
                </a:solidFill>
              </a:rPr>
              <a:t>HA, MA and LA.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All children were invited to come twice a week after school to conference with their class teacher.</a:t>
            </a: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Whilst 1:1 conferencing was happening the others were able to paly on ipads, </a:t>
            </a:r>
            <a:r>
              <a:rPr lang="en-GB" sz="1600" dirty="0" smtClean="0">
                <a:solidFill>
                  <a:schemeClr val="tx1"/>
                </a:solidFill>
              </a:rPr>
              <a:t>laptops, free pla</a:t>
            </a:r>
            <a:r>
              <a:rPr lang="en-GB" sz="1600" dirty="0" smtClean="0">
                <a:solidFill>
                  <a:schemeClr val="tx1"/>
                </a:solidFill>
              </a:rPr>
              <a:t>y and including free snacks for the pupils.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Every two weeks the pupils were given SMART targets, which would be written on a special purple fly high sheet. During the two weeks the children would try and meet this target within their writing across the </a:t>
            </a:r>
            <a:r>
              <a:rPr lang="en-GB" sz="1600" dirty="0" smtClean="0">
                <a:solidFill>
                  <a:schemeClr val="tx1"/>
                </a:solidFill>
              </a:rPr>
              <a:t>curriculum back in class.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Between target setting, pupil conferencing included 1:1 teaching of specific skills was added where necessary.</a:t>
            </a: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Children received certificates for each half term they completed and rewards including, cakes and tea to share with parents, film afternoon and pizza making </a:t>
            </a:r>
            <a:r>
              <a:rPr lang="en-GB" sz="1600" dirty="0" smtClean="0">
                <a:solidFill>
                  <a:schemeClr val="tx1"/>
                </a:solidFill>
              </a:rPr>
              <a:t>afternoons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to motivate and celebrate the pupils achievements and commitment.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We wanted to acknowledge the time they had given up for self improvement within English</a:t>
            </a:r>
            <a:r>
              <a:rPr lang="en-GB" sz="1800" dirty="0" smtClean="0">
                <a:solidFill>
                  <a:schemeClr val="tx1"/>
                </a:solidFill>
              </a:rPr>
              <a:t>.</a:t>
            </a: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Throughout we had to keep revisiting our model, was it working, what did we need to change, to support our pupils</a:t>
            </a:r>
            <a:r>
              <a:rPr lang="en-GB" sz="1800" dirty="0" smtClean="0">
                <a:solidFill>
                  <a:schemeClr val="tx1"/>
                </a:solidFill>
              </a:rPr>
              <a:t>. </a:t>
            </a: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2000" dirty="0">
              <a:solidFill>
                <a:srgbClr val="595959"/>
              </a:solidFill>
            </a:endParaRPr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2998752317"/>
              </p:ext>
            </p:extLst>
          </p:nvPr>
        </p:nvGraphicFramePr>
        <p:xfrm>
          <a:off x="304795" y="2828495"/>
          <a:ext cx="11493900" cy="1114175"/>
        </p:xfrm>
        <a:graphic>
          <a:graphicData uri="http://schemas.openxmlformats.org/drawingml/2006/table">
            <a:tbl>
              <a:tblPr firstRow="1" bandRow="1">
                <a:noFill/>
                <a:tableStyleId>{076411B1-902C-421D-9D75-D3C1DA39B149}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 dirty="0"/>
                        <a:t>School type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Number of pupils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% Disadvantaged pupils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£ Pupil premium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9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Catholic Maintained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309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37%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£189000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3" name="Shape 93"/>
          <p:cNvSpPr txBox="1"/>
          <p:nvPr/>
        </p:nvSpPr>
        <p:spPr>
          <a:xfrm>
            <a:off x="304798" y="2331009"/>
            <a:ext cx="28731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school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36107" y="447764"/>
            <a:ext cx="1806600" cy="7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7" y="418136"/>
            <a:ext cx="1810669" cy="1658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626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Fly High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Competition:  A Race to the Top</dc:title>
  <dc:creator>jsibley</dc:creator>
  <cp:lastModifiedBy>Nicola Sawdy</cp:lastModifiedBy>
  <cp:revision>16</cp:revision>
  <dcterms:modified xsi:type="dcterms:W3CDTF">2018-11-02T09:57:59Z</dcterms:modified>
</cp:coreProperties>
</file>