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2" r:id="rId2"/>
    <p:sldId id="387" r:id="rId3"/>
    <p:sldId id="294" r:id="rId4"/>
    <p:sldId id="424" r:id="rId5"/>
    <p:sldId id="448" r:id="rId6"/>
    <p:sldId id="439" r:id="rId7"/>
    <p:sldId id="455" r:id="rId8"/>
    <p:sldId id="452" r:id="rId9"/>
    <p:sldId id="462" r:id="rId10"/>
    <p:sldId id="453" r:id="rId11"/>
    <p:sldId id="456" r:id="rId12"/>
    <p:sldId id="457" r:id="rId13"/>
    <p:sldId id="454" r:id="rId14"/>
    <p:sldId id="458" r:id="rId15"/>
    <p:sldId id="459" r:id="rId16"/>
    <p:sldId id="410" r:id="rId17"/>
    <p:sldId id="449" r:id="rId18"/>
    <p:sldId id="460" r:id="rId19"/>
    <p:sldId id="446" r:id="rId20"/>
    <p:sldId id="461" r:id="rId21"/>
    <p:sldId id="447" r:id="rId22"/>
    <p:sldId id="299" r:id="rId23"/>
    <p:sldId id="298" r:id="rId24"/>
    <p:sldId id="300" r:id="rId25"/>
  </p:sldIdLst>
  <p:sldSz cx="9144000" cy="6858000" type="screen4x3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hew beer" initials="mb" lastIdx="1" clrIdx="0">
    <p:extLst>
      <p:ext uri="{19B8F6BF-5375-455C-9EA6-DF929625EA0E}">
        <p15:presenceInfo xmlns:p15="http://schemas.microsoft.com/office/powerpoint/2012/main" userId="75970cbbf34c89d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C75"/>
    <a:srgbClr val="F9AFB4"/>
    <a:srgbClr val="EF3340"/>
    <a:srgbClr val="B3C6F7"/>
    <a:srgbClr val="6088EF"/>
    <a:srgbClr val="80A0F2"/>
    <a:srgbClr val="F25C66"/>
    <a:srgbClr val="BD60EF"/>
    <a:srgbClr val="2D2D2D"/>
    <a:srgbClr val="03AB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70" autoAdjust="0"/>
    <p:restoredTop sz="84263" autoAdjust="0"/>
  </p:normalViewPr>
  <p:slideViewPr>
    <p:cSldViewPr>
      <p:cViewPr varScale="1">
        <p:scale>
          <a:sx n="92" d="100"/>
          <a:sy n="92" d="100"/>
        </p:scale>
        <p:origin x="183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D909E94E-9D9E-42E2-A6C8-F5C4DFCD44F9}" type="datetimeFigureOut">
              <a:rPr lang="en-GB" smtClean="0"/>
              <a:t>18/03/2019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86F508EE-F738-4D81-9AB4-35FE17A503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0497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79AB538C-EB4C-44C8-9CE2-051253D1D1D0}" type="datetimeFigureOut">
              <a:rPr lang="en-GB" smtClean="0"/>
              <a:pPr/>
              <a:t>18/03/2019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3EDEB792-E9EA-4253-81C2-67B8A5021DE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5783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EB792-E9EA-4253-81C2-67B8A5021DE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781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Source:</a:t>
            </a:r>
          </a:p>
          <a:p>
            <a:r>
              <a:rPr lang="en-GB" dirty="0"/>
              <a:t>1-https://www.stuff.co.nz/national/111354045/christchurch-comes-together-at-impromptu-vigil-for-terror-attack-victims</a:t>
            </a:r>
          </a:p>
          <a:p>
            <a:endParaRPr lang="en-GB" dirty="0"/>
          </a:p>
          <a:p>
            <a:r>
              <a:rPr lang="en-GB" dirty="0"/>
              <a:t>References:</a:t>
            </a:r>
          </a:p>
          <a:p>
            <a:r>
              <a:rPr lang="en-GB" dirty="0"/>
              <a:t>1-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EB792-E9EA-4253-81C2-67B8A5021DEC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0636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Source:</a:t>
            </a:r>
          </a:p>
          <a:p>
            <a:r>
              <a:rPr lang="en-GB" dirty="0"/>
              <a:t>1-</a:t>
            </a:r>
          </a:p>
          <a:p>
            <a:endParaRPr lang="en-GB" dirty="0"/>
          </a:p>
          <a:p>
            <a:r>
              <a:rPr lang="en-GB" dirty="0"/>
              <a:t>References:</a:t>
            </a:r>
          </a:p>
          <a:p>
            <a:r>
              <a:rPr lang="en-GB" dirty="0"/>
              <a:t>1-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EB792-E9EA-4253-81C2-67B8A5021DEC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5121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Source:</a:t>
            </a:r>
          </a:p>
          <a:p>
            <a:r>
              <a:rPr lang="en-GB" dirty="0"/>
              <a:t>1-</a:t>
            </a:r>
          </a:p>
          <a:p>
            <a:endParaRPr lang="en-GB" dirty="0"/>
          </a:p>
          <a:p>
            <a:r>
              <a:rPr lang="en-GB" dirty="0"/>
              <a:t>References:</a:t>
            </a:r>
          </a:p>
          <a:p>
            <a:r>
              <a:rPr lang="en-GB" dirty="0"/>
              <a:t>1-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EB792-E9EA-4253-81C2-67B8A5021DEC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7393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Source:</a:t>
            </a:r>
          </a:p>
          <a:p>
            <a:r>
              <a:rPr lang="en-GB" dirty="0"/>
              <a:t>1-</a:t>
            </a:r>
          </a:p>
          <a:p>
            <a:endParaRPr lang="en-GB" dirty="0"/>
          </a:p>
          <a:p>
            <a:r>
              <a:rPr lang="en-GB" dirty="0"/>
              <a:t>References:</a:t>
            </a:r>
          </a:p>
          <a:p>
            <a:r>
              <a:rPr lang="en-GB" dirty="0"/>
              <a:t>1-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EB792-E9EA-4253-81C2-67B8A5021DEC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6706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Source:</a:t>
            </a:r>
          </a:p>
          <a:p>
            <a:r>
              <a:rPr lang="en-GB" dirty="0"/>
              <a:t>1-</a:t>
            </a:r>
          </a:p>
          <a:p>
            <a:endParaRPr lang="en-GB" dirty="0"/>
          </a:p>
          <a:p>
            <a:r>
              <a:rPr lang="en-GB" dirty="0"/>
              <a:t>References:</a:t>
            </a:r>
          </a:p>
          <a:p>
            <a:r>
              <a:rPr lang="en-GB" dirty="0"/>
              <a:t>1-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EB792-E9EA-4253-81C2-67B8A5021DEC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74723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Source:</a:t>
            </a:r>
          </a:p>
          <a:p>
            <a:pPr lvl="0">
              <a:spcBef>
                <a:spcPts val="0"/>
              </a:spcBef>
              <a:buNone/>
            </a:pPr>
            <a:r>
              <a:rPr lang="en-GB" dirty="0"/>
              <a:t>1- iStock images</a:t>
            </a:r>
          </a:p>
          <a:p>
            <a:pPr lvl="0">
              <a:spcBef>
                <a:spcPts val="0"/>
              </a:spcBef>
              <a:buNone/>
            </a:pPr>
            <a:r>
              <a:rPr lang="en-GB" dirty="0"/>
              <a:t>2-http://static6.uk.businessinsider.com/image/5924bf345823511d008b48db/13-powerful-images-from-last-nights-vigil-remembering-the-manchester-attack-victims.jpg</a:t>
            </a:r>
          </a:p>
          <a:p>
            <a:pPr lvl="0">
              <a:spcBef>
                <a:spcPts val="0"/>
              </a:spcBef>
              <a:buNone/>
            </a:pPr>
            <a:r>
              <a:rPr lang="en-GB" dirty="0"/>
              <a:t>3- http://www.deepsouthmedia.co.uk/7967-2/</a:t>
            </a:r>
          </a:p>
          <a:p>
            <a:pPr lvl="0">
              <a:spcBef>
                <a:spcPts val="0"/>
              </a:spcBef>
              <a:buNone/>
            </a:pPr>
            <a:endParaRPr lang="en-GB" dirty="0"/>
          </a:p>
          <a:p>
            <a:r>
              <a:rPr lang="en-GB" dirty="0"/>
              <a:t>References:</a:t>
            </a:r>
          </a:p>
          <a:p>
            <a:r>
              <a:rPr lang="en-GB" dirty="0"/>
              <a:t>1-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EB792-E9EA-4253-81C2-67B8A5021DEC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73223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Source:</a:t>
            </a:r>
          </a:p>
          <a:p>
            <a:r>
              <a:rPr lang="en-GB" dirty="0"/>
              <a:t>1- iStock Images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2-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r>
              <a:rPr lang="en-GB" dirty="0"/>
              <a:t>References:</a:t>
            </a:r>
          </a:p>
          <a:p>
            <a:r>
              <a:rPr lang="en-GB" dirty="0"/>
              <a:t>1- https://en.oxforddictionaries.com/definition/environment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EB792-E9EA-4253-81C2-67B8A5021DEC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15665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Source:</a:t>
            </a:r>
          </a:p>
          <a:p>
            <a:r>
              <a:rPr lang="en-GB" dirty="0"/>
              <a:t>1-</a:t>
            </a:r>
          </a:p>
          <a:p>
            <a:endParaRPr lang="en-GB" dirty="0"/>
          </a:p>
          <a:p>
            <a:r>
              <a:rPr lang="en-GB" dirty="0"/>
              <a:t>References:</a:t>
            </a:r>
          </a:p>
          <a:p>
            <a:r>
              <a:rPr lang="en-GB" dirty="0"/>
              <a:t>1-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EB792-E9EA-4253-81C2-67B8A5021DEC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8787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Source:</a:t>
            </a:r>
          </a:p>
          <a:p>
            <a:pPr lvl="0">
              <a:spcBef>
                <a:spcPts val="0"/>
              </a:spcBef>
              <a:buNone/>
            </a:pPr>
            <a:r>
              <a:rPr lang="en-GB" dirty="0"/>
              <a:t>1- iStock images</a:t>
            </a:r>
          </a:p>
          <a:p>
            <a:pPr lvl="0">
              <a:spcBef>
                <a:spcPts val="0"/>
              </a:spcBef>
              <a:buNone/>
            </a:pPr>
            <a:r>
              <a:rPr lang="en-GB" dirty="0"/>
              <a:t>2-http://static6.uk.businessinsider.com/image/5924bf345823511d008b48db/13-powerful-images-from-last-nights-vigil-remembering-the-manchester-attack-victims.jpg</a:t>
            </a:r>
          </a:p>
          <a:p>
            <a:pPr lvl="0">
              <a:spcBef>
                <a:spcPts val="0"/>
              </a:spcBef>
              <a:buNone/>
            </a:pPr>
            <a:r>
              <a:rPr lang="en-GB" dirty="0"/>
              <a:t>3- http://www.deepsouthmedia.co.uk/7967-2/</a:t>
            </a:r>
          </a:p>
          <a:p>
            <a:pPr lvl="0">
              <a:spcBef>
                <a:spcPts val="0"/>
              </a:spcBef>
              <a:buNone/>
            </a:pPr>
            <a:endParaRPr lang="en-GB" dirty="0"/>
          </a:p>
          <a:p>
            <a:r>
              <a:rPr lang="en-GB" dirty="0"/>
              <a:t>References:</a:t>
            </a:r>
          </a:p>
          <a:p>
            <a:r>
              <a:rPr lang="en-GB" dirty="0"/>
              <a:t>1-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EB792-E9EA-4253-81C2-67B8A5021DEC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31375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Source:</a:t>
            </a:r>
          </a:p>
          <a:p>
            <a:r>
              <a:rPr lang="en-GB" dirty="0"/>
              <a:t>1-</a:t>
            </a:r>
          </a:p>
          <a:p>
            <a:endParaRPr lang="en-GB" dirty="0"/>
          </a:p>
          <a:p>
            <a:r>
              <a:rPr lang="en-GB" dirty="0"/>
              <a:t>References:</a:t>
            </a:r>
          </a:p>
          <a:p>
            <a:r>
              <a:rPr lang="en-GB" dirty="0"/>
              <a:t>1-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EB792-E9EA-4253-81C2-67B8A5021DEC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1438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Images:</a:t>
            </a:r>
          </a:p>
          <a:p>
            <a:r>
              <a:rPr lang="en-GB" dirty="0"/>
              <a:t>1- https://www.scmp.com/news/asia/australasia/article/3002022/new-zealand-police-say-death-toll-mosque-terror-attack-has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EB792-E9EA-4253-81C2-67B8A5021DEC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30165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Source:</a:t>
            </a:r>
          </a:p>
          <a:p>
            <a:pPr lvl="0">
              <a:spcBef>
                <a:spcPts val="0"/>
              </a:spcBef>
              <a:buNone/>
            </a:pPr>
            <a:r>
              <a:rPr lang="en-GB" dirty="0"/>
              <a:t>1- iStock images</a:t>
            </a:r>
          </a:p>
          <a:p>
            <a:pPr lvl="0">
              <a:spcBef>
                <a:spcPts val="0"/>
              </a:spcBef>
              <a:buNone/>
            </a:pPr>
            <a:r>
              <a:rPr lang="en-GB" dirty="0"/>
              <a:t>2-http://static6.uk.businessinsider.com/image/5924bf345823511d008b48db/13-powerful-images-from-last-nights-vigil-remembering-the-manchester-attack-victims.jpg</a:t>
            </a:r>
          </a:p>
          <a:p>
            <a:pPr lvl="0">
              <a:spcBef>
                <a:spcPts val="0"/>
              </a:spcBef>
              <a:buNone/>
            </a:pPr>
            <a:r>
              <a:rPr lang="en-GB" dirty="0"/>
              <a:t>3- http://www.deepsouthmedia.co.uk/7967-2/</a:t>
            </a:r>
          </a:p>
          <a:p>
            <a:pPr lvl="0">
              <a:spcBef>
                <a:spcPts val="0"/>
              </a:spcBef>
              <a:buNone/>
            </a:pPr>
            <a:endParaRPr lang="en-GB" dirty="0"/>
          </a:p>
          <a:p>
            <a:r>
              <a:rPr lang="en-GB" dirty="0"/>
              <a:t>References:</a:t>
            </a:r>
          </a:p>
          <a:p>
            <a:r>
              <a:rPr lang="en-GB" dirty="0"/>
              <a:t>1-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EB792-E9EA-4253-81C2-67B8A5021DEC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16679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Source:</a:t>
            </a:r>
          </a:p>
          <a:p>
            <a:r>
              <a:rPr lang="en-GB" dirty="0"/>
              <a:t>1-</a:t>
            </a:r>
          </a:p>
          <a:p>
            <a:endParaRPr lang="en-GB" dirty="0"/>
          </a:p>
          <a:p>
            <a:r>
              <a:rPr lang="en-GB" dirty="0"/>
              <a:t>References:</a:t>
            </a:r>
          </a:p>
          <a:p>
            <a:r>
              <a:rPr lang="en-GB" dirty="0"/>
              <a:t>1-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EB792-E9EA-4253-81C2-67B8A5021DEC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4043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Source</a:t>
            </a:r>
          </a:p>
          <a:p>
            <a:r>
              <a:rPr lang="en-GB" dirty="0"/>
              <a:t>1-</a:t>
            </a:r>
          </a:p>
          <a:p>
            <a:endParaRPr lang="en-GB" dirty="0"/>
          </a:p>
          <a:p>
            <a:r>
              <a:rPr lang="en-GB" dirty="0"/>
              <a:t>Reference</a:t>
            </a:r>
            <a:r>
              <a:rPr lang="en-GB" baseline="0" dirty="0"/>
              <a:t> </a:t>
            </a:r>
          </a:p>
          <a:p>
            <a:r>
              <a:rPr lang="en-GB" baseline="0" dirty="0"/>
              <a:t>1-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EB792-E9EA-4253-81C2-67B8A5021DEC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63644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Source</a:t>
            </a:r>
          </a:p>
          <a:p>
            <a:r>
              <a:rPr lang="en-GB" dirty="0"/>
              <a:t>1-</a:t>
            </a:r>
          </a:p>
          <a:p>
            <a:endParaRPr lang="en-GB" dirty="0"/>
          </a:p>
          <a:p>
            <a:r>
              <a:rPr lang="en-GB" dirty="0"/>
              <a:t>Reference</a:t>
            </a:r>
            <a:r>
              <a:rPr lang="en-GB" baseline="0" dirty="0"/>
              <a:t> </a:t>
            </a:r>
          </a:p>
          <a:p>
            <a:r>
              <a:rPr lang="en-GB" baseline="0" dirty="0"/>
              <a:t>1-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EB792-E9EA-4253-81C2-67B8A5021DEC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86594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Source</a:t>
            </a:r>
          </a:p>
          <a:p>
            <a:r>
              <a:rPr lang="en-GB" dirty="0"/>
              <a:t>1-</a:t>
            </a:r>
          </a:p>
          <a:p>
            <a:endParaRPr lang="en-GB" dirty="0"/>
          </a:p>
          <a:p>
            <a:r>
              <a:rPr lang="en-GB" dirty="0"/>
              <a:t>Reference</a:t>
            </a:r>
            <a:r>
              <a:rPr lang="en-GB" baseline="0" dirty="0"/>
              <a:t> </a:t>
            </a:r>
          </a:p>
          <a:p>
            <a:r>
              <a:rPr lang="en-GB" baseline="0" dirty="0"/>
              <a:t>1-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EB792-E9EA-4253-81C2-67B8A5021DEC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849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Images:</a:t>
            </a:r>
          </a:p>
          <a:p>
            <a:r>
              <a:rPr lang="en-GB" dirty="0"/>
              <a:t>1- https://www.amnesty.org.uk/press-releases/new-zealand-world-leaders-must-stand-against-hate-filled-ideology-following-horrific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EB792-E9EA-4253-81C2-67B8A5021DEC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1435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Source:</a:t>
            </a:r>
          </a:p>
          <a:p>
            <a:r>
              <a:rPr lang="en-GB" dirty="0"/>
              <a:t>1-</a:t>
            </a:r>
          </a:p>
          <a:p>
            <a:endParaRPr lang="en-GB" dirty="0"/>
          </a:p>
          <a:p>
            <a:r>
              <a:rPr lang="en-GB" dirty="0"/>
              <a:t>References:</a:t>
            </a:r>
          </a:p>
          <a:p>
            <a:r>
              <a:rPr lang="en-GB" dirty="0"/>
              <a:t>1-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EB792-E9EA-4253-81C2-67B8A5021DEC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2865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Source:</a:t>
            </a:r>
          </a:p>
          <a:p>
            <a:r>
              <a:rPr lang="en-GB" dirty="0"/>
              <a:t>1-</a:t>
            </a:r>
          </a:p>
          <a:p>
            <a:endParaRPr lang="en-GB" dirty="0"/>
          </a:p>
          <a:p>
            <a:r>
              <a:rPr lang="en-GB" dirty="0"/>
              <a:t>References:</a:t>
            </a:r>
          </a:p>
          <a:p>
            <a:r>
              <a:rPr lang="en-GB" dirty="0"/>
              <a:t>1-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EB792-E9EA-4253-81C2-67B8A5021DEC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2804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Source:</a:t>
            </a:r>
          </a:p>
          <a:p>
            <a:pPr lvl="0">
              <a:spcBef>
                <a:spcPts val="0"/>
              </a:spcBef>
              <a:buNone/>
            </a:pPr>
            <a:r>
              <a:rPr lang="en-GB" dirty="0"/>
              <a:t>1- iStock images</a:t>
            </a:r>
          </a:p>
          <a:p>
            <a:pPr lvl="0">
              <a:spcBef>
                <a:spcPts val="0"/>
              </a:spcBef>
              <a:buNone/>
            </a:pPr>
            <a:r>
              <a:rPr lang="en-GB" dirty="0"/>
              <a:t>2-http://static6.uk.businessinsider.com/image/5924bf345823511d008b48db/13-powerful-images-from-last-nights-vigil-remembering-the-manchester-attack-victims.jpg</a:t>
            </a:r>
          </a:p>
          <a:p>
            <a:pPr lvl="0">
              <a:spcBef>
                <a:spcPts val="0"/>
              </a:spcBef>
              <a:buNone/>
            </a:pPr>
            <a:r>
              <a:rPr lang="en-GB" dirty="0"/>
              <a:t>3- http://www.deepsouthmedia.co.uk/7967-2/</a:t>
            </a:r>
          </a:p>
          <a:p>
            <a:pPr lvl="0">
              <a:spcBef>
                <a:spcPts val="0"/>
              </a:spcBef>
              <a:buNone/>
            </a:pPr>
            <a:endParaRPr lang="en-GB" dirty="0"/>
          </a:p>
          <a:p>
            <a:r>
              <a:rPr lang="en-GB" dirty="0"/>
              <a:t>References:</a:t>
            </a:r>
          </a:p>
          <a:p>
            <a:r>
              <a:rPr lang="en-GB" dirty="0"/>
              <a:t>1-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EB792-E9EA-4253-81C2-67B8A5021DEC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9335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Source:</a:t>
            </a:r>
          </a:p>
          <a:p>
            <a:r>
              <a:rPr lang="en-GB" dirty="0"/>
              <a:t>1-</a:t>
            </a:r>
          </a:p>
          <a:p>
            <a:endParaRPr lang="en-GB" dirty="0"/>
          </a:p>
          <a:p>
            <a:r>
              <a:rPr lang="en-GB" dirty="0"/>
              <a:t>References:</a:t>
            </a:r>
          </a:p>
          <a:p>
            <a:r>
              <a:rPr lang="en-GB" dirty="0"/>
              <a:t>1-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EB792-E9EA-4253-81C2-67B8A5021DEC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78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Source:</a:t>
            </a:r>
          </a:p>
          <a:p>
            <a:r>
              <a:rPr lang="en-GB" dirty="0"/>
              <a:t>1-https://eu.tennessean.com/story/opinion/2019/03/15/new-</a:t>
            </a:r>
            <a:r>
              <a:rPr lang="en-GB" dirty="0" err="1"/>
              <a:t>zealand</a:t>
            </a:r>
            <a:r>
              <a:rPr lang="en-GB" dirty="0"/>
              <a:t>-shooting-we-must-stand-up-hatred-leads-tragedy/3179159002/</a:t>
            </a:r>
          </a:p>
          <a:p>
            <a:endParaRPr lang="en-GB" dirty="0"/>
          </a:p>
          <a:p>
            <a:r>
              <a:rPr lang="en-GB" dirty="0"/>
              <a:t>References:</a:t>
            </a:r>
          </a:p>
          <a:p>
            <a:r>
              <a:rPr lang="en-GB" dirty="0"/>
              <a:t>1-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EB792-E9EA-4253-81C2-67B8A5021DEC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8677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Source:</a:t>
            </a:r>
          </a:p>
          <a:p>
            <a:r>
              <a:rPr lang="en-GB" dirty="0"/>
              <a:t>1-https://eu.tennessean.com/story/opinion/2019/03/15/new-</a:t>
            </a:r>
            <a:r>
              <a:rPr lang="en-GB" dirty="0" err="1"/>
              <a:t>zealand</a:t>
            </a:r>
            <a:r>
              <a:rPr lang="en-GB" dirty="0"/>
              <a:t>-shooting-we-must-stand-up-hatred-leads-tragedy/3179159002/</a:t>
            </a:r>
          </a:p>
          <a:p>
            <a:endParaRPr lang="en-GB" dirty="0"/>
          </a:p>
          <a:p>
            <a:r>
              <a:rPr lang="en-GB" dirty="0"/>
              <a:t>References:</a:t>
            </a:r>
          </a:p>
          <a:p>
            <a:r>
              <a:rPr lang="en-GB" dirty="0"/>
              <a:t>1-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EB792-E9EA-4253-81C2-67B8A5021DEC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3137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7427C-D711-43EB-8F88-E22F7361C316}" type="datetime1">
              <a:rPr lang="en-GB" smtClean="0"/>
              <a:pPr/>
              <a:t>18/03/2019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3AC7-FC0B-4B89-BF66-6B825E62591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2248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76BD-97F6-46C5-9449-A4E6740C3B68}" type="datetime1">
              <a:rPr lang="en-GB" smtClean="0"/>
              <a:pPr/>
              <a:t>18/03/2019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3AC7-FC0B-4B89-BF66-6B825E62591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8232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7B5A-52B2-4F88-BBBD-2AFE56E5921D}" type="datetime1">
              <a:rPr lang="en-GB" smtClean="0"/>
              <a:pPr/>
              <a:t>18/03/2019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3AC7-FC0B-4B89-BF66-6B825E62591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578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96F1-8B76-4D73-80A1-BBA034368C73}" type="datetime1">
              <a:rPr lang="en-GB" smtClean="0"/>
              <a:pPr/>
              <a:t>18/03/2019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3AC7-FC0B-4B89-BF66-6B825E62591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155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EBF5-D23A-49FA-A659-C6D2E0DE1DD6}" type="datetime1">
              <a:rPr lang="en-GB" smtClean="0"/>
              <a:pPr/>
              <a:t>18/03/2019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3AC7-FC0B-4B89-BF66-6B825E62591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945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C7B8-F2AA-4027-936A-929B3CA05328}" type="datetime1">
              <a:rPr lang="en-GB" smtClean="0"/>
              <a:pPr/>
              <a:t>18/03/2019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3AC7-FC0B-4B89-BF66-6B825E62591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0410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6917-DB3A-4531-83BA-C130DADA4487}" type="datetime1">
              <a:rPr lang="en-GB" smtClean="0"/>
              <a:pPr/>
              <a:t>18/03/2019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3AC7-FC0B-4B89-BF66-6B825E62591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0232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8A5E-B77D-4172-A994-121B3CF13483}" type="datetime1">
              <a:rPr lang="en-GB" smtClean="0"/>
              <a:pPr/>
              <a:t>18/03/2019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3AC7-FC0B-4B89-BF66-6B825E62591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6036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5E3D-F48F-4793-85E0-CED0A2DE3964}" type="datetime1">
              <a:rPr lang="en-GB" smtClean="0"/>
              <a:pPr/>
              <a:t>18/03/2019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3AC7-FC0B-4B89-BF66-6B825E62591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2837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CFC8-D660-432F-8D78-2BC3235FB2F2}" type="datetime1">
              <a:rPr lang="en-GB" smtClean="0"/>
              <a:pPr/>
              <a:t>18/03/2019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3AC7-FC0B-4B89-BF66-6B825E62591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0343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FFA4-1D95-4D64-9C53-AEAA339FCE0C}" type="datetime1">
              <a:rPr lang="en-GB" smtClean="0"/>
              <a:pPr/>
              <a:t>18/03/2019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3AC7-FC0B-4B89-BF66-6B825E62591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6469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C64A8-DC62-4AAD-B5EF-9018651B70B4}" type="datetime1">
              <a:rPr lang="en-GB" smtClean="0"/>
              <a:pPr/>
              <a:t>18/03/2019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63AC7-FC0B-4B89-BF66-6B825E62591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452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127000"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3AC7-FC0B-4B89-BF66-6B825E62591F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896" y="1864097"/>
            <a:ext cx="2002224" cy="201622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A745F41-D67D-45CE-BE07-4678CEF0FAA1}"/>
              </a:ext>
            </a:extLst>
          </p:cNvPr>
          <p:cNvGrpSpPr/>
          <p:nvPr/>
        </p:nvGrpSpPr>
        <p:grpSpPr>
          <a:xfrm>
            <a:off x="683568" y="3880321"/>
            <a:ext cx="2066992" cy="1596982"/>
            <a:chOff x="3760565" y="4702377"/>
            <a:chExt cx="1765300" cy="171145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04DBE76-9944-47A6-8645-DE977568B4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60565" y="4702377"/>
              <a:ext cx="1765300" cy="171145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D2373A3-2E23-4EE9-96EA-2BC12F2E8654}"/>
                </a:ext>
              </a:extLst>
            </p:cNvPr>
            <p:cNvSpPr txBox="1"/>
            <p:nvPr/>
          </p:nvSpPr>
          <p:spPr>
            <a:xfrm>
              <a:off x="4024090" y="4926654"/>
              <a:ext cx="1238250" cy="428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C00000"/>
                  </a:solidFill>
                  <a:latin typeface="Century Gothic" panose="020B0502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Warning!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F293788-FCE9-47FF-BBDB-11E06DDAE6EA}"/>
              </a:ext>
            </a:extLst>
          </p:cNvPr>
          <p:cNvGrpSpPr/>
          <p:nvPr/>
        </p:nvGrpSpPr>
        <p:grpSpPr>
          <a:xfrm>
            <a:off x="1259632" y="5344945"/>
            <a:ext cx="7056784" cy="1080120"/>
            <a:chOff x="6206060" y="1044824"/>
            <a:chExt cx="1966340" cy="132878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1729A84-C6E5-4A7A-930D-D73F6E9C734C}"/>
                </a:ext>
              </a:extLst>
            </p:cNvPr>
            <p:cNvSpPr/>
            <p:nvPr/>
          </p:nvSpPr>
          <p:spPr>
            <a:xfrm>
              <a:off x="6206060" y="1044824"/>
              <a:ext cx="1966340" cy="13287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7E8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2000" baseline="30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53846C44-9230-4B0F-A30D-E68C0042600A}"/>
                </a:ext>
              </a:extLst>
            </p:cNvPr>
            <p:cNvSpPr/>
            <p:nvPr/>
          </p:nvSpPr>
          <p:spPr>
            <a:xfrm>
              <a:off x="6206060" y="1044824"/>
              <a:ext cx="1966340" cy="1328780"/>
            </a:xfrm>
            <a:prstGeom prst="roundRect">
              <a:avLst/>
            </a:prstGeom>
            <a:solidFill>
              <a:srgbClr val="EF3340">
                <a:alpha val="40000"/>
              </a:srgbClr>
            </a:solidFill>
            <a:ln>
              <a:solidFill>
                <a:srgbClr val="6088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entury Gothic" panose="020B0502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This week we are discussing some really sad events that have been in the news. If you feel at all upset, worried or nervous about anything, let your teacher know.</a:t>
              </a:r>
            </a:p>
          </p:txBody>
        </p:sp>
      </p:grpSp>
      <p:sp>
        <p:nvSpPr>
          <p:cNvPr id="16" name="Shape 96">
            <a:extLst>
              <a:ext uri="{FF2B5EF4-FFF2-40B4-BE49-F238E27FC236}">
                <a16:creationId xmlns:a16="http://schemas.microsoft.com/office/drawing/2014/main" id="{6C48E49D-F4C0-428D-8E3E-26D7B9132610}"/>
              </a:ext>
            </a:extLst>
          </p:cNvPr>
          <p:cNvSpPr txBox="1">
            <a:spLocks/>
          </p:cNvSpPr>
          <p:nvPr/>
        </p:nvSpPr>
        <p:spPr>
          <a:xfrm>
            <a:off x="2987824" y="3717032"/>
            <a:ext cx="3096344" cy="108012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Clr>
                <a:srgbClr val="97E8D7"/>
              </a:buClr>
              <a:buSzPct val="25000"/>
              <a:buFont typeface="Arial"/>
              <a:buNone/>
            </a:pPr>
            <a:r>
              <a:rPr lang="en-GB" sz="4400" b="1" dirty="0">
                <a:solidFill>
                  <a:srgbClr val="6088EF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Primary</a:t>
            </a:r>
          </a:p>
          <a:p>
            <a:pPr algn="ctr">
              <a:lnSpc>
                <a:spcPct val="150000"/>
              </a:lnSpc>
              <a:spcBef>
                <a:spcPts val="800"/>
              </a:spcBef>
              <a:buClr>
                <a:srgbClr val="97E8D7"/>
              </a:buClr>
              <a:buSzPct val="100000"/>
              <a:buFont typeface="Arial"/>
              <a:buNone/>
            </a:pPr>
            <a:endParaRPr lang="en-GB" sz="4400" b="1" dirty="0">
              <a:solidFill>
                <a:srgbClr val="6088EF"/>
              </a:solidFill>
              <a:latin typeface="Century Gothic" panose="020B0502020202020204" pitchFamily="34" charset="0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373025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526" y="246844"/>
            <a:ext cx="871804" cy="8779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3AC7-FC0B-4B89-BF66-6B825E62591F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0" name="Slide Number Placeholder 1"/>
          <p:cNvSpPr txBox="1">
            <a:spLocks/>
          </p:cNvSpPr>
          <p:nvPr/>
        </p:nvSpPr>
        <p:spPr>
          <a:xfrm>
            <a:off x="6877947" y="65588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rgbClr val="2D2D2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©VotesForSchools2019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127000"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Slide Number Placeholder 1"/>
          <p:cNvSpPr txBox="1">
            <a:spLocks/>
          </p:cNvSpPr>
          <p:nvPr/>
        </p:nvSpPr>
        <p:spPr>
          <a:xfrm>
            <a:off x="6921726" y="6551517"/>
            <a:ext cx="2133600" cy="390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rgbClr val="2D2D2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©VotesForSchools2019</a:t>
            </a:r>
          </a:p>
        </p:txBody>
      </p:sp>
      <p:pic>
        <p:nvPicPr>
          <p:cNvPr id="7176" name="Picture 8" descr="Image result for vigil christchurch terror">
            <a:extLst>
              <a:ext uri="{FF2B5EF4-FFF2-40B4-BE49-F238E27FC236}">
                <a16:creationId xmlns:a16="http://schemas.microsoft.com/office/drawing/2014/main" id="{A9CAFF13-715A-4DFD-93CD-985C7D3CB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344" y="2030035"/>
            <a:ext cx="7355160" cy="414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697802D9-9745-4EE9-B520-E58F5011B017}"/>
              </a:ext>
            </a:extLst>
          </p:cNvPr>
          <p:cNvGrpSpPr/>
          <p:nvPr/>
        </p:nvGrpSpPr>
        <p:grpSpPr>
          <a:xfrm>
            <a:off x="747344" y="1205123"/>
            <a:ext cx="6716831" cy="564354"/>
            <a:chOff x="6206060" y="1044824"/>
            <a:chExt cx="1966340" cy="1328780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1F9FFB6B-15E6-4682-A0BC-5111A4F2EA7F}"/>
                </a:ext>
              </a:extLst>
            </p:cNvPr>
            <p:cNvSpPr/>
            <p:nvPr/>
          </p:nvSpPr>
          <p:spPr>
            <a:xfrm>
              <a:off x="6206060" y="1044824"/>
              <a:ext cx="1966340" cy="13287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7E8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baseline="30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FD132AA9-5C52-43DB-801C-162B4F575316}"/>
                </a:ext>
              </a:extLst>
            </p:cNvPr>
            <p:cNvSpPr/>
            <p:nvPr/>
          </p:nvSpPr>
          <p:spPr>
            <a:xfrm>
              <a:off x="6206060" y="1044824"/>
              <a:ext cx="1966340" cy="1328780"/>
            </a:xfrm>
            <a:prstGeom prst="roundRect">
              <a:avLst/>
            </a:prstGeom>
            <a:solidFill>
              <a:srgbClr val="EF3340">
                <a:alpha val="40000"/>
              </a:srgbClr>
            </a:solidFill>
            <a:ln>
              <a:solidFill>
                <a:srgbClr val="6088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  <a:latin typeface="Century Gothic" panose="020B0502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People comforted each other in Christchurch, New Zealand.</a:t>
              </a:r>
            </a:p>
          </p:txBody>
        </p:sp>
      </p:grpSp>
      <p:sp>
        <p:nvSpPr>
          <p:cNvPr id="26" name="Shape 127">
            <a:extLst>
              <a:ext uri="{FF2B5EF4-FFF2-40B4-BE49-F238E27FC236}">
                <a16:creationId xmlns:a16="http://schemas.microsoft.com/office/drawing/2014/main" id="{8ADF35C1-D341-4ABC-9257-E45200DC0D30}"/>
              </a:ext>
            </a:extLst>
          </p:cNvPr>
          <p:cNvSpPr txBox="1"/>
          <p:nvPr/>
        </p:nvSpPr>
        <p:spPr>
          <a:xfrm>
            <a:off x="425493" y="116632"/>
            <a:ext cx="8312400" cy="8860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97E8D7"/>
              </a:buClr>
              <a:buSzPct val="25000"/>
              <a:buFont typeface="Lato"/>
              <a:buNone/>
            </a:pPr>
            <a:r>
              <a:rPr lang="en-GB" sz="2800" b="1" dirty="0">
                <a:latin typeface="Century Gothic" panose="020B0502020202020204" pitchFamily="34" charset="0"/>
                <a:ea typeface="Lato"/>
                <a:cs typeface="Lato"/>
                <a:sym typeface="Lato"/>
              </a:rPr>
              <a:t>The world’s reaction: what was it like? </a:t>
            </a:r>
          </a:p>
        </p:txBody>
      </p:sp>
    </p:spTree>
    <p:extLst>
      <p:ext uri="{BB962C8B-B14F-4D97-AF65-F5344CB8AC3E}">
        <p14:creationId xmlns:p14="http://schemas.microsoft.com/office/powerpoint/2010/main" val="3606536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526" y="246844"/>
            <a:ext cx="871804" cy="8779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3AC7-FC0B-4B89-BF66-6B825E62591F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10" name="Slide Number Placeholder 1"/>
          <p:cNvSpPr txBox="1">
            <a:spLocks/>
          </p:cNvSpPr>
          <p:nvPr/>
        </p:nvSpPr>
        <p:spPr>
          <a:xfrm>
            <a:off x="6877947" y="65588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rgbClr val="2D2D2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©VotesForSchools2019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127000"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Slide Number Placeholder 1"/>
          <p:cNvSpPr txBox="1">
            <a:spLocks/>
          </p:cNvSpPr>
          <p:nvPr/>
        </p:nvSpPr>
        <p:spPr>
          <a:xfrm>
            <a:off x="6921726" y="6551517"/>
            <a:ext cx="2133600" cy="390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rgbClr val="2D2D2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©VotesForSchools2019</a:t>
            </a:r>
          </a:p>
        </p:txBody>
      </p:sp>
      <p:pic>
        <p:nvPicPr>
          <p:cNvPr id="7170" name="Picture 2" descr="People on a beach next to a heart made of candles">
            <a:extLst>
              <a:ext uri="{FF2B5EF4-FFF2-40B4-BE49-F238E27FC236}">
                <a16:creationId xmlns:a16="http://schemas.microsoft.com/office/drawing/2014/main" id="{C893A715-8D51-408D-90FF-ECA45AFCA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884862"/>
            <a:ext cx="7879590" cy="443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095FF4F-0814-4FB0-9604-E9F8C0A476AA}"/>
              </a:ext>
            </a:extLst>
          </p:cNvPr>
          <p:cNvGrpSpPr/>
          <p:nvPr/>
        </p:nvGrpSpPr>
        <p:grpSpPr>
          <a:xfrm>
            <a:off x="780963" y="1120156"/>
            <a:ext cx="6852093" cy="564354"/>
            <a:chOff x="6206060" y="1044824"/>
            <a:chExt cx="1966340" cy="132878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02522B1-08A5-417F-862B-DD0B586B24EB}"/>
                </a:ext>
              </a:extLst>
            </p:cNvPr>
            <p:cNvSpPr/>
            <p:nvPr/>
          </p:nvSpPr>
          <p:spPr>
            <a:xfrm>
              <a:off x="6206060" y="1044824"/>
              <a:ext cx="1966340" cy="13287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7E8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baseline="30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C83E9BB-D91B-4393-8D59-84384E8E88F5}"/>
                </a:ext>
              </a:extLst>
            </p:cNvPr>
            <p:cNvSpPr/>
            <p:nvPr/>
          </p:nvSpPr>
          <p:spPr>
            <a:xfrm>
              <a:off x="6206060" y="1044824"/>
              <a:ext cx="1966340" cy="1328780"/>
            </a:xfrm>
            <a:prstGeom prst="roundRect">
              <a:avLst/>
            </a:prstGeom>
            <a:solidFill>
              <a:srgbClr val="EF3340">
                <a:alpha val="40000"/>
              </a:srgbClr>
            </a:solidFill>
            <a:ln>
              <a:solidFill>
                <a:srgbClr val="6088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  <a:latin typeface="Century Gothic" panose="020B0502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Children created a candlelit heart on a beach in New Zealand. </a:t>
              </a:r>
            </a:p>
          </p:txBody>
        </p:sp>
      </p:grpSp>
      <p:sp>
        <p:nvSpPr>
          <p:cNvPr id="17" name="Shape 127">
            <a:extLst>
              <a:ext uri="{FF2B5EF4-FFF2-40B4-BE49-F238E27FC236}">
                <a16:creationId xmlns:a16="http://schemas.microsoft.com/office/drawing/2014/main" id="{13D33AB3-7EAA-467C-BFDF-CBB0E338E9D4}"/>
              </a:ext>
            </a:extLst>
          </p:cNvPr>
          <p:cNvSpPr txBox="1"/>
          <p:nvPr/>
        </p:nvSpPr>
        <p:spPr>
          <a:xfrm>
            <a:off x="425493" y="116632"/>
            <a:ext cx="8312400" cy="8860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97E8D7"/>
              </a:buClr>
              <a:buSzPct val="25000"/>
              <a:buFont typeface="Lato"/>
              <a:buNone/>
            </a:pPr>
            <a:r>
              <a:rPr lang="en-GB" sz="2800" b="1" dirty="0">
                <a:latin typeface="Century Gothic" panose="020B0502020202020204" pitchFamily="34" charset="0"/>
                <a:ea typeface="Lato"/>
                <a:cs typeface="Lato"/>
                <a:sym typeface="Lato"/>
              </a:rPr>
              <a:t>The world’s reaction: what was it like? </a:t>
            </a:r>
          </a:p>
        </p:txBody>
      </p:sp>
    </p:spTree>
    <p:extLst>
      <p:ext uri="{BB962C8B-B14F-4D97-AF65-F5344CB8AC3E}">
        <p14:creationId xmlns:p14="http://schemas.microsoft.com/office/powerpoint/2010/main" val="923585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Image result for vigil christchurch terror">
            <a:extLst>
              <a:ext uri="{FF2B5EF4-FFF2-40B4-BE49-F238E27FC236}">
                <a16:creationId xmlns:a16="http://schemas.microsoft.com/office/drawing/2014/main" id="{86E15852-AA11-4107-BE40-F1EE7436D5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83613" y="2080741"/>
            <a:ext cx="3443727" cy="429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8526" y="246844"/>
            <a:ext cx="871804" cy="8779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3AC7-FC0B-4B89-BF66-6B825E62591F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10" name="Slide Number Placeholder 1"/>
          <p:cNvSpPr txBox="1">
            <a:spLocks/>
          </p:cNvSpPr>
          <p:nvPr/>
        </p:nvSpPr>
        <p:spPr>
          <a:xfrm>
            <a:off x="6877947" y="65588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rgbClr val="2D2D2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©VotesForSchools2019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127000"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Slide Number Placeholder 1"/>
          <p:cNvSpPr txBox="1">
            <a:spLocks/>
          </p:cNvSpPr>
          <p:nvPr/>
        </p:nvSpPr>
        <p:spPr>
          <a:xfrm>
            <a:off x="6921726" y="6551517"/>
            <a:ext cx="2133600" cy="390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rgbClr val="2D2D2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©VotesForSchools2019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1A818DF-463A-4F44-B466-778D2614209F}"/>
              </a:ext>
            </a:extLst>
          </p:cNvPr>
          <p:cNvGrpSpPr/>
          <p:nvPr/>
        </p:nvGrpSpPr>
        <p:grpSpPr>
          <a:xfrm>
            <a:off x="800513" y="1173106"/>
            <a:ext cx="7026827" cy="654690"/>
            <a:chOff x="6206060" y="1044824"/>
            <a:chExt cx="1966340" cy="132878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2C53EAF-980D-4EFB-9899-D666D52FFAE1}"/>
                </a:ext>
              </a:extLst>
            </p:cNvPr>
            <p:cNvSpPr/>
            <p:nvPr/>
          </p:nvSpPr>
          <p:spPr>
            <a:xfrm>
              <a:off x="6206060" y="1044824"/>
              <a:ext cx="1966340" cy="13287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7E8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baseline="30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7FD930D-AC42-438D-9FBD-8794FE50DE7A}"/>
                </a:ext>
              </a:extLst>
            </p:cNvPr>
            <p:cNvSpPr/>
            <p:nvPr/>
          </p:nvSpPr>
          <p:spPr>
            <a:xfrm>
              <a:off x="6206060" y="1044824"/>
              <a:ext cx="1966340" cy="1328780"/>
            </a:xfrm>
            <a:prstGeom prst="roundRect">
              <a:avLst/>
            </a:prstGeom>
            <a:solidFill>
              <a:srgbClr val="EF3340">
                <a:alpha val="40000"/>
              </a:srgbClr>
            </a:solidFill>
            <a:ln>
              <a:solidFill>
                <a:srgbClr val="6088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Flowers were laid and candles were lit in cities across the UK.</a:t>
              </a:r>
              <a:endPara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pic>
        <p:nvPicPr>
          <p:cNvPr id="16" name="Picture 6" descr="Image result for vigil christchurch terror">
            <a:extLst>
              <a:ext uri="{FF2B5EF4-FFF2-40B4-BE49-F238E27FC236}">
                <a16:creationId xmlns:a16="http://schemas.microsoft.com/office/drawing/2014/main" id="{7B2182C7-83FD-4A5A-8BDC-98F5A32396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0513" y="2088815"/>
            <a:ext cx="3443727" cy="428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hape 127">
            <a:extLst>
              <a:ext uri="{FF2B5EF4-FFF2-40B4-BE49-F238E27FC236}">
                <a16:creationId xmlns:a16="http://schemas.microsoft.com/office/drawing/2014/main" id="{7FABFE8C-86F4-47AD-B67A-53E693D408FF}"/>
              </a:ext>
            </a:extLst>
          </p:cNvPr>
          <p:cNvSpPr txBox="1"/>
          <p:nvPr/>
        </p:nvSpPr>
        <p:spPr>
          <a:xfrm>
            <a:off x="425493" y="116632"/>
            <a:ext cx="8312400" cy="8860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97E8D7"/>
              </a:buClr>
              <a:buSzPct val="25000"/>
              <a:buFont typeface="Lato"/>
              <a:buNone/>
            </a:pPr>
            <a:r>
              <a:rPr lang="en-GB" sz="2800" b="1" dirty="0">
                <a:latin typeface="Century Gothic" panose="020B0502020202020204" pitchFamily="34" charset="0"/>
                <a:ea typeface="Lato"/>
                <a:cs typeface="Lato"/>
                <a:sym typeface="Lato"/>
              </a:rPr>
              <a:t>The world’s reaction: what was it like? </a:t>
            </a:r>
          </a:p>
        </p:txBody>
      </p:sp>
    </p:spTree>
    <p:extLst>
      <p:ext uri="{BB962C8B-B14F-4D97-AF65-F5344CB8AC3E}">
        <p14:creationId xmlns:p14="http://schemas.microsoft.com/office/powerpoint/2010/main" val="895745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526" y="246844"/>
            <a:ext cx="871804" cy="8779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3AC7-FC0B-4B89-BF66-6B825E62591F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10" name="Slide Number Placeholder 1"/>
          <p:cNvSpPr txBox="1">
            <a:spLocks/>
          </p:cNvSpPr>
          <p:nvPr/>
        </p:nvSpPr>
        <p:spPr>
          <a:xfrm>
            <a:off x="6877947" y="65588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rgbClr val="2D2D2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©VotesForSchools2019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127000"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Slide Number Placeholder 1"/>
          <p:cNvSpPr txBox="1">
            <a:spLocks/>
          </p:cNvSpPr>
          <p:nvPr/>
        </p:nvSpPr>
        <p:spPr>
          <a:xfrm>
            <a:off x="6921726" y="6551517"/>
            <a:ext cx="2133600" cy="390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rgbClr val="2D2D2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©VotesForSchools2019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07E172A-981A-4CF5-BC0D-9C06BCD9921F}"/>
              </a:ext>
            </a:extLst>
          </p:cNvPr>
          <p:cNvGrpSpPr/>
          <p:nvPr/>
        </p:nvGrpSpPr>
        <p:grpSpPr>
          <a:xfrm>
            <a:off x="845035" y="1128070"/>
            <a:ext cx="7255357" cy="545266"/>
            <a:chOff x="6206060" y="1044824"/>
            <a:chExt cx="1966340" cy="132878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F56249FD-4EC2-48AA-AED5-086EC4F99FF5}"/>
                </a:ext>
              </a:extLst>
            </p:cNvPr>
            <p:cNvSpPr/>
            <p:nvPr/>
          </p:nvSpPr>
          <p:spPr>
            <a:xfrm>
              <a:off x="6206060" y="1044824"/>
              <a:ext cx="1966340" cy="13287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7E8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baseline="30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2BFCD007-7F0B-4520-BCAA-59077273A006}"/>
                </a:ext>
              </a:extLst>
            </p:cNvPr>
            <p:cNvSpPr/>
            <p:nvPr/>
          </p:nvSpPr>
          <p:spPr>
            <a:xfrm>
              <a:off x="6206060" y="1044824"/>
              <a:ext cx="1966340" cy="1328780"/>
            </a:xfrm>
            <a:prstGeom prst="roundRect">
              <a:avLst/>
            </a:prstGeom>
            <a:solidFill>
              <a:srgbClr val="EF3340">
                <a:alpha val="40000"/>
              </a:srgbClr>
            </a:solidFill>
            <a:ln>
              <a:solidFill>
                <a:srgbClr val="6088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Players and fans at the Six Nations rugby observed a moment of silence.</a:t>
              </a:r>
              <a:endPara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pic>
        <p:nvPicPr>
          <p:cNvPr id="8194" name="Picture 2" descr="A large sign explaining a minutes silence will be held in respect of those who died in the Christchurch terror attack.">
            <a:extLst>
              <a:ext uri="{FF2B5EF4-FFF2-40B4-BE49-F238E27FC236}">
                <a16:creationId xmlns:a16="http://schemas.microsoft.com/office/drawing/2014/main" id="{A9704369-009D-4526-9A7E-D76D49826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836" y="2006340"/>
            <a:ext cx="7516327" cy="422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hape 127">
            <a:extLst>
              <a:ext uri="{FF2B5EF4-FFF2-40B4-BE49-F238E27FC236}">
                <a16:creationId xmlns:a16="http://schemas.microsoft.com/office/drawing/2014/main" id="{D28BCA88-78A2-414B-9DD9-B66F35A15EA2}"/>
              </a:ext>
            </a:extLst>
          </p:cNvPr>
          <p:cNvSpPr txBox="1"/>
          <p:nvPr/>
        </p:nvSpPr>
        <p:spPr>
          <a:xfrm>
            <a:off x="425493" y="116632"/>
            <a:ext cx="8312400" cy="8860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97E8D7"/>
              </a:buClr>
              <a:buSzPct val="25000"/>
              <a:buFont typeface="Lato"/>
              <a:buNone/>
            </a:pPr>
            <a:r>
              <a:rPr lang="en-GB" sz="2800" b="1" dirty="0">
                <a:latin typeface="Century Gothic" panose="020B0502020202020204" pitchFamily="34" charset="0"/>
                <a:ea typeface="Lato"/>
                <a:cs typeface="Lato"/>
                <a:sym typeface="Lato"/>
              </a:rPr>
              <a:t>The world’s reaction: what was it like? </a:t>
            </a:r>
          </a:p>
        </p:txBody>
      </p:sp>
    </p:spTree>
    <p:extLst>
      <p:ext uri="{BB962C8B-B14F-4D97-AF65-F5344CB8AC3E}">
        <p14:creationId xmlns:p14="http://schemas.microsoft.com/office/powerpoint/2010/main" val="242865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526" y="246844"/>
            <a:ext cx="871804" cy="8779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3AC7-FC0B-4B89-BF66-6B825E62591F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10" name="Slide Number Placeholder 1"/>
          <p:cNvSpPr txBox="1">
            <a:spLocks/>
          </p:cNvSpPr>
          <p:nvPr/>
        </p:nvSpPr>
        <p:spPr>
          <a:xfrm>
            <a:off x="6877947" y="65588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rgbClr val="2D2D2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©VotesForSchools2019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127000"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Slide Number Placeholder 1"/>
          <p:cNvSpPr txBox="1">
            <a:spLocks/>
          </p:cNvSpPr>
          <p:nvPr/>
        </p:nvSpPr>
        <p:spPr>
          <a:xfrm>
            <a:off x="6921726" y="6551517"/>
            <a:ext cx="2133600" cy="390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rgbClr val="2D2D2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©VotesForSchools2019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07E172A-981A-4CF5-BC0D-9C06BCD9921F}"/>
              </a:ext>
            </a:extLst>
          </p:cNvPr>
          <p:cNvGrpSpPr/>
          <p:nvPr/>
        </p:nvGrpSpPr>
        <p:grpSpPr>
          <a:xfrm>
            <a:off x="845035" y="1128070"/>
            <a:ext cx="7255357" cy="545266"/>
            <a:chOff x="6206060" y="1044824"/>
            <a:chExt cx="1966340" cy="132878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F56249FD-4EC2-48AA-AED5-086EC4F99FF5}"/>
                </a:ext>
              </a:extLst>
            </p:cNvPr>
            <p:cNvSpPr/>
            <p:nvPr/>
          </p:nvSpPr>
          <p:spPr>
            <a:xfrm>
              <a:off x="6206060" y="1044824"/>
              <a:ext cx="1966340" cy="13287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7E8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baseline="30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2BFCD007-7F0B-4520-BCAA-59077273A006}"/>
                </a:ext>
              </a:extLst>
            </p:cNvPr>
            <p:cNvSpPr/>
            <p:nvPr/>
          </p:nvSpPr>
          <p:spPr>
            <a:xfrm>
              <a:off x="6206060" y="1044824"/>
              <a:ext cx="1966340" cy="1328780"/>
            </a:xfrm>
            <a:prstGeom prst="roundRect">
              <a:avLst/>
            </a:prstGeom>
            <a:solidFill>
              <a:srgbClr val="EF3340">
                <a:alpha val="40000"/>
              </a:srgbClr>
            </a:solidFill>
            <a:ln>
              <a:solidFill>
                <a:srgbClr val="6088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Homemade signs like this were found at vigils all over the world.  </a:t>
              </a:r>
              <a:endPara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26" name="Shape 127">
            <a:extLst>
              <a:ext uri="{FF2B5EF4-FFF2-40B4-BE49-F238E27FC236}">
                <a16:creationId xmlns:a16="http://schemas.microsoft.com/office/drawing/2014/main" id="{D28BCA88-78A2-414B-9DD9-B66F35A15EA2}"/>
              </a:ext>
            </a:extLst>
          </p:cNvPr>
          <p:cNvSpPr txBox="1"/>
          <p:nvPr/>
        </p:nvSpPr>
        <p:spPr>
          <a:xfrm>
            <a:off x="425493" y="116632"/>
            <a:ext cx="8312400" cy="8860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97E8D7"/>
              </a:buClr>
              <a:buSzPct val="25000"/>
              <a:buFont typeface="Lato"/>
              <a:buNone/>
            </a:pPr>
            <a:r>
              <a:rPr lang="en-GB" sz="2800" b="1" dirty="0">
                <a:latin typeface="Century Gothic" panose="020B0502020202020204" pitchFamily="34" charset="0"/>
                <a:ea typeface="Lato"/>
                <a:cs typeface="Lato"/>
                <a:sym typeface="Lato"/>
              </a:rPr>
              <a:t>The world’s reaction: what was it like? </a:t>
            </a:r>
          </a:p>
        </p:txBody>
      </p:sp>
      <p:pic>
        <p:nvPicPr>
          <p:cNvPr id="27" name="Picture 2" descr="Banner reading &quot;Hate and terror will never divide us&quot; laid upon flowers">
            <a:extLst>
              <a:ext uri="{FF2B5EF4-FFF2-40B4-BE49-F238E27FC236}">
                <a16:creationId xmlns:a16="http://schemas.microsoft.com/office/drawing/2014/main" id="{A72BF7D7-EFA9-47B5-BAA0-2A70D4D0B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060" y="2003648"/>
            <a:ext cx="7405347" cy="416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: Rounded Corners 13">
            <a:extLst>
              <a:ext uri="{FF2B5EF4-FFF2-40B4-BE49-F238E27FC236}">
                <a16:creationId xmlns:a16="http://schemas.microsoft.com/office/drawing/2014/main" id="{1D62657C-1B7B-A940-895A-80E9E8F89CA0}"/>
              </a:ext>
            </a:extLst>
          </p:cNvPr>
          <p:cNvSpPr/>
          <p:nvPr/>
        </p:nvSpPr>
        <p:spPr>
          <a:xfrm>
            <a:off x="6730922" y="5030546"/>
            <a:ext cx="2130726" cy="1365105"/>
          </a:xfrm>
          <a:prstGeom prst="roundRect">
            <a:avLst/>
          </a:prstGeom>
          <a:solidFill>
            <a:srgbClr val="FFFFCC"/>
          </a:solidFill>
          <a:ln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Vigil: 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The act of staying awake, especially at night, to make a protest, or to pray</a:t>
            </a: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896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finish sig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30504" y="4795935"/>
            <a:ext cx="1228485" cy="121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: Shape 9"/>
          <p:cNvSpPr/>
          <p:nvPr/>
        </p:nvSpPr>
        <p:spPr>
          <a:xfrm>
            <a:off x="1115616" y="1845382"/>
            <a:ext cx="7263928" cy="3960440"/>
          </a:xfrm>
          <a:custGeom>
            <a:avLst/>
            <a:gdLst>
              <a:gd name="connsiteX0" fmla="*/ 0 w 7263928"/>
              <a:gd name="connsiteY0" fmla="*/ 75127 h 3582415"/>
              <a:gd name="connsiteX1" fmla="*/ 6150280 w 7263928"/>
              <a:gd name="connsiteY1" fmla="*/ 100179 h 3582415"/>
              <a:gd name="connsiteX2" fmla="*/ 6770318 w 7263928"/>
              <a:gd name="connsiteY2" fmla="*/ 1052157 h 3582415"/>
              <a:gd name="connsiteX3" fmla="*/ 795403 w 7263928"/>
              <a:gd name="connsiteY3" fmla="*/ 1803719 h 3582415"/>
              <a:gd name="connsiteX4" fmla="*/ 989557 w 7263928"/>
              <a:gd name="connsiteY4" fmla="*/ 3075110 h 3582415"/>
              <a:gd name="connsiteX5" fmla="*/ 6657584 w 7263928"/>
              <a:gd name="connsiteY5" fmla="*/ 3582415 h 3582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63928" h="3582415">
                <a:moveTo>
                  <a:pt x="0" y="75127"/>
                </a:moveTo>
                <a:cubicBezTo>
                  <a:pt x="2510947" y="6234"/>
                  <a:pt x="5021894" y="-62659"/>
                  <a:pt x="6150280" y="100179"/>
                </a:cubicBezTo>
                <a:cubicBezTo>
                  <a:pt x="7278666" y="263017"/>
                  <a:pt x="7662797" y="768234"/>
                  <a:pt x="6770318" y="1052157"/>
                </a:cubicBezTo>
                <a:cubicBezTo>
                  <a:pt x="5877839" y="1336080"/>
                  <a:pt x="1758863" y="1466560"/>
                  <a:pt x="795403" y="1803719"/>
                </a:cubicBezTo>
                <a:cubicBezTo>
                  <a:pt x="-168057" y="2140878"/>
                  <a:pt x="12527" y="2778661"/>
                  <a:pt x="989557" y="3075110"/>
                </a:cubicBezTo>
                <a:cubicBezTo>
                  <a:pt x="1966587" y="3371559"/>
                  <a:pt x="4312085" y="3476987"/>
                  <a:pt x="6657584" y="3582415"/>
                </a:cubicBezTo>
              </a:path>
            </a:pathLst>
          </a:custGeom>
          <a:noFill/>
          <a:ln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03ABE1"/>
              </a:highligh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l"/>
            <a:r>
              <a:rPr lang="en-GB" sz="2800" b="1" dirty="0">
                <a:latin typeface="Century Gothic" panose="020B0502020202020204" pitchFamily="34" charset="0"/>
              </a:rPr>
              <a:t>Our learning journey for today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127000"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9D63AC7-FC0B-4B89-BF66-6B825E62591F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1026" name="Picture 2" descr="http://www.thehiveinsight.com/wp-content/themes/tsu/css/images/signs-right-sta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48455"/>
            <a:ext cx="1431618" cy="124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lide Number Placeholder 1"/>
          <p:cNvSpPr txBox="1">
            <a:spLocks/>
          </p:cNvSpPr>
          <p:nvPr/>
        </p:nvSpPr>
        <p:spPr>
          <a:xfrm>
            <a:off x="6877947" y="65588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rgbClr val="2D2D2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©VotesForSchools2016</a:t>
            </a:r>
          </a:p>
        </p:txBody>
      </p:sp>
      <p:sp>
        <p:nvSpPr>
          <p:cNvPr id="11" name="Oval 10"/>
          <p:cNvSpPr/>
          <p:nvPr/>
        </p:nvSpPr>
        <p:spPr>
          <a:xfrm>
            <a:off x="2403218" y="1156832"/>
            <a:ext cx="1804471" cy="1339117"/>
          </a:xfrm>
          <a:prstGeom prst="ellipse">
            <a:avLst/>
          </a:prstGeom>
          <a:solidFill>
            <a:schemeClr val="bg1"/>
          </a:solidFill>
          <a:ln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What happened last week?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9844" y="274638"/>
            <a:ext cx="871804" cy="8779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846069" y="1082331"/>
            <a:ext cx="1814512" cy="1230977"/>
          </a:xfrm>
          <a:prstGeom prst="rect">
            <a:avLst/>
          </a:prstGeom>
          <a:solidFill>
            <a:schemeClr val="bg1"/>
          </a:solidFill>
          <a:ln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The world’s reaction: what was it like?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48521" y="5028350"/>
            <a:ext cx="1944216" cy="1230977"/>
          </a:xfrm>
          <a:prstGeom prst="rect">
            <a:avLst/>
          </a:prstGeom>
          <a:solidFill>
            <a:schemeClr val="bg1"/>
          </a:solidFill>
          <a:ln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What can we do to help others?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50020" y="3083844"/>
            <a:ext cx="1895861" cy="1230977"/>
          </a:xfrm>
          <a:prstGeom prst="rect">
            <a:avLst/>
          </a:prstGeom>
          <a:solidFill>
            <a:schemeClr val="bg1"/>
          </a:solidFill>
          <a:ln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Can sad events push us away from each other?</a:t>
            </a:r>
          </a:p>
        </p:txBody>
      </p:sp>
      <p:sp>
        <p:nvSpPr>
          <p:cNvPr id="20" name="Oval 19"/>
          <p:cNvSpPr/>
          <p:nvPr/>
        </p:nvSpPr>
        <p:spPr>
          <a:xfrm>
            <a:off x="3739468" y="2766813"/>
            <a:ext cx="2016224" cy="1339118"/>
          </a:xfrm>
          <a:prstGeom prst="ellipse">
            <a:avLst/>
          </a:prstGeom>
          <a:solidFill>
            <a:srgbClr val="F9AFB4"/>
          </a:solidFill>
          <a:ln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What happens when we get upset?</a:t>
            </a:r>
          </a:p>
        </p:txBody>
      </p:sp>
      <p:pic>
        <p:nvPicPr>
          <p:cNvPr id="25" name="Picture 4" descr="A vigil on a beach in Auckland with people standing around a heart-shape made from candles">
            <a:extLst>
              <a:ext uri="{FF2B5EF4-FFF2-40B4-BE49-F238E27FC236}">
                <a16:creationId xmlns:a16="http://schemas.microsoft.com/office/drawing/2014/main" id="{FD0B8C0D-5A28-42C6-ADCB-D9FC85D90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3455" y="4906270"/>
            <a:ext cx="2371289" cy="13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Image result for crying christchurch terror">
            <a:extLst>
              <a:ext uri="{FF2B5EF4-FFF2-40B4-BE49-F238E27FC236}">
                <a16:creationId xmlns:a16="http://schemas.microsoft.com/office/drawing/2014/main" id="{DA55C5D8-4CC2-4457-85D9-F5A69B3A8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4945" y="2547876"/>
            <a:ext cx="2008677" cy="133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442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526" y="332656"/>
            <a:ext cx="871804" cy="8779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3AC7-FC0B-4B89-BF66-6B825E62591F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10" name="Slide Number Placeholder 1"/>
          <p:cNvSpPr txBox="1">
            <a:spLocks/>
          </p:cNvSpPr>
          <p:nvPr/>
        </p:nvSpPr>
        <p:spPr>
          <a:xfrm>
            <a:off x="6877947" y="65588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rgbClr val="2D2D2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©VotesForSchools2019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127000"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Slide Number Placeholder 1"/>
          <p:cNvSpPr txBox="1">
            <a:spLocks/>
          </p:cNvSpPr>
          <p:nvPr/>
        </p:nvSpPr>
        <p:spPr>
          <a:xfrm>
            <a:off x="6921726" y="6551517"/>
            <a:ext cx="2133600" cy="390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rgbClr val="2D2D2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©VotesForSchools2019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72" b="9322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93" y="2140716"/>
            <a:ext cx="4190298" cy="41902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26151" y="1457847"/>
            <a:ext cx="4190298" cy="4190298"/>
          </a:xfrm>
          <a:prstGeom prst="rect">
            <a:avLst/>
          </a:prstGeom>
        </p:spPr>
      </p:pic>
      <p:sp>
        <p:nvSpPr>
          <p:cNvPr id="9" name="Thought Bubble: Cloud 8"/>
          <p:cNvSpPr/>
          <p:nvPr/>
        </p:nvSpPr>
        <p:spPr>
          <a:xfrm>
            <a:off x="3465339" y="833328"/>
            <a:ext cx="4949625" cy="3126562"/>
          </a:xfrm>
          <a:prstGeom prst="cloudCallout">
            <a:avLst>
              <a:gd name="adj1" fmla="val -76171"/>
              <a:gd name="adj2" fmla="val -8974"/>
            </a:avLst>
          </a:prstGeom>
          <a:solidFill>
            <a:srgbClr val="80A0F2">
              <a:alpha val="60000"/>
            </a:srgbClr>
          </a:solidFill>
          <a:ln>
            <a:solidFill>
              <a:srgbClr val="F25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On your own, have a think about these questions: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Have you ever felt really sad or upset?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Did your family and friends help you when you were upset?</a:t>
            </a:r>
          </a:p>
        </p:txBody>
      </p:sp>
      <p:sp>
        <p:nvSpPr>
          <p:cNvPr id="18" name="Shape 127"/>
          <p:cNvSpPr txBox="1"/>
          <p:nvPr/>
        </p:nvSpPr>
        <p:spPr>
          <a:xfrm>
            <a:off x="283670" y="108046"/>
            <a:ext cx="8312400" cy="8860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97E8D7"/>
              </a:buClr>
              <a:buSzPct val="25000"/>
              <a:buFont typeface="Lato"/>
              <a:buNone/>
            </a:pPr>
            <a:r>
              <a:rPr lang="en-GB" sz="2800" b="1" dirty="0">
                <a:latin typeface="Century Gothic" panose="020B0502020202020204" pitchFamily="34" charset="0"/>
                <a:ea typeface="Lato"/>
                <a:cs typeface="Lato"/>
                <a:sym typeface="Lato"/>
              </a:rPr>
              <a:t>What happens when we get upset?</a:t>
            </a:r>
          </a:p>
        </p:txBody>
      </p:sp>
      <p:pic>
        <p:nvPicPr>
          <p:cNvPr id="3074" name="Picture 2" descr="Image result for vigil christchurch">
            <a:extLst>
              <a:ext uri="{FF2B5EF4-FFF2-40B4-BE49-F238E27FC236}">
                <a16:creationId xmlns:a16="http://schemas.microsoft.com/office/drawing/2014/main" id="{EDD81C51-0998-44A3-B085-008747508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4434" y="4178979"/>
            <a:ext cx="3290842" cy="185167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824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489" y="1626017"/>
            <a:ext cx="3141209" cy="252306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3AC7-FC0B-4B89-BF66-6B825E62591F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10" name="Slide Number Placeholder 1"/>
          <p:cNvSpPr txBox="1">
            <a:spLocks/>
          </p:cNvSpPr>
          <p:nvPr/>
        </p:nvSpPr>
        <p:spPr>
          <a:xfrm>
            <a:off x="6877947" y="65588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rgbClr val="2D2D2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©VotesForSchools2019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127000"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Slide Number Placeholder 1"/>
          <p:cNvSpPr txBox="1">
            <a:spLocks/>
          </p:cNvSpPr>
          <p:nvPr/>
        </p:nvSpPr>
        <p:spPr>
          <a:xfrm>
            <a:off x="6921726" y="6551517"/>
            <a:ext cx="2133600" cy="390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rgbClr val="2D2D2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©VotesForSchools2019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347864" y="907970"/>
            <a:ext cx="5365828" cy="718048"/>
            <a:chOff x="6206060" y="1044824"/>
            <a:chExt cx="1966340" cy="1328780"/>
          </a:xfrm>
        </p:grpSpPr>
        <p:sp>
          <p:nvSpPr>
            <p:cNvPr id="17" name="Rectangle: Rounded Corners 16"/>
            <p:cNvSpPr/>
            <p:nvPr/>
          </p:nvSpPr>
          <p:spPr>
            <a:xfrm>
              <a:off x="6206060" y="1044824"/>
              <a:ext cx="1966340" cy="13287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7E8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baseline="30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" name="Rectangle: Rounded Corners 18"/>
            <p:cNvSpPr/>
            <p:nvPr/>
          </p:nvSpPr>
          <p:spPr>
            <a:xfrm>
              <a:off x="6206060" y="1044824"/>
              <a:ext cx="1966340" cy="1328780"/>
            </a:xfrm>
            <a:prstGeom prst="roundRect">
              <a:avLst/>
            </a:prstGeom>
            <a:solidFill>
              <a:srgbClr val="EF3340">
                <a:alpha val="40000"/>
              </a:srgbClr>
            </a:solidFill>
            <a:ln>
              <a:solidFill>
                <a:srgbClr val="6088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  <a:latin typeface="Century Gothic" panose="020B0502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Imagine a bully calls you names during playtime. They say nasty things about you and try to scare you.</a:t>
              </a:r>
            </a:p>
          </p:txBody>
        </p:sp>
      </p:grpSp>
      <p:sp>
        <p:nvSpPr>
          <p:cNvPr id="13" name="Shape 127">
            <a:extLst>
              <a:ext uri="{FF2B5EF4-FFF2-40B4-BE49-F238E27FC236}">
                <a16:creationId xmlns:a16="http://schemas.microsoft.com/office/drawing/2014/main" id="{84D898A8-A7F1-4128-A4E7-0EB956B419D3}"/>
              </a:ext>
            </a:extLst>
          </p:cNvPr>
          <p:cNvSpPr txBox="1"/>
          <p:nvPr/>
        </p:nvSpPr>
        <p:spPr>
          <a:xfrm>
            <a:off x="179512" y="94175"/>
            <a:ext cx="8312400" cy="8860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97E8D7"/>
              </a:buClr>
              <a:buSzPct val="25000"/>
              <a:buFont typeface="Lato"/>
              <a:buNone/>
            </a:pPr>
            <a:r>
              <a:rPr lang="en-GB" sz="2800" b="1" dirty="0">
                <a:latin typeface="Century Gothic" panose="020B0502020202020204" pitchFamily="34" charset="0"/>
                <a:ea typeface="Lato"/>
                <a:cs typeface="Lato"/>
                <a:sym typeface="Lato"/>
              </a:rPr>
              <a:t>What happens when we get upset?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0A4BC6C-42EE-4C3F-B372-5849CB9B9D2E}"/>
              </a:ext>
            </a:extLst>
          </p:cNvPr>
          <p:cNvGrpSpPr/>
          <p:nvPr/>
        </p:nvGrpSpPr>
        <p:grpSpPr>
          <a:xfrm>
            <a:off x="456846" y="5085184"/>
            <a:ext cx="8312400" cy="1372394"/>
            <a:chOff x="6206060" y="1044824"/>
            <a:chExt cx="1966340" cy="1328780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4FE8221-3265-4E58-BC8B-0E29FD0A3750}"/>
                </a:ext>
              </a:extLst>
            </p:cNvPr>
            <p:cNvSpPr/>
            <p:nvPr/>
          </p:nvSpPr>
          <p:spPr>
            <a:xfrm>
              <a:off x="6206060" y="1044824"/>
              <a:ext cx="1966340" cy="13287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7E8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baseline="30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246333BF-5CF6-43D0-BEDD-5CF8BCC5B460}"/>
                </a:ext>
              </a:extLst>
            </p:cNvPr>
            <p:cNvSpPr/>
            <p:nvPr/>
          </p:nvSpPr>
          <p:spPr>
            <a:xfrm>
              <a:off x="6206060" y="1044824"/>
              <a:ext cx="1966340" cy="1328780"/>
            </a:xfrm>
            <a:prstGeom prst="roundRect">
              <a:avLst/>
            </a:prstGeom>
            <a:solidFill>
              <a:srgbClr val="EF3340">
                <a:alpha val="40000"/>
              </a:srgbClr>
            </a:solidFill>
            <a:ln>
              <a:solidFill>
                <a:srgbClr val="6088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  <a:latin typeface="Century Gothic" panose="020B0502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Sad events can be really hard to get through. We need people to help us. When family, friends, and those around us help, it can </a:t>
              </a:r>
              <a:r>
                <a:rPr lang="en-GB" sz="1600" b="1" dirty="0">
                  <a:solidFill>
                    <a:schemeClr val="tx1"/>
                  </a:solidFill>
                  <a:latin typeface="Century Gothic" panose="020B0502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bring us closer together</a:t>
              </a:r>
              <a:r>
                <a:rPr lang="en-GB" sz="1600" dirty="0">
                  <a:solidFill>
                    <a:schemeClr val="tx1"/>
                  </a:solidFill>
                  <a:latin typeface="Century Gothic" panose="020B0502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But we still might be angry or worried by the bully. In a much more serious way, this is what can happen after events like those in Christchurch, New Zealand. 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6719E80-8FD9-4E20-AB66-C69BBC7DEF5F}"/>
              </a:ext>
            </a:extLst>
          </p:cNvPr>
          <p:cNvGrpSpPr/>
          <p:nvPr/>
        </p:nvGrpSpPr>
        <p:grpSpPr>
          <a:xfrm>
            <a:off x="3995936" y="1729985"/>
            <a:ext cx="4542397" cy="3154847"/>
            <a:chOff x="4390043" y="2616252"/>
            <a:chExt cx="4677014" cy="2588012"/>
          </a:xfrm>
          <a:solidFill>
            <a:srgbClr val="B3C6F7"/>
          </a:solidFill>
        </p:grpSpPr>
        <p:sp>
          <p:nvSpPr>
            <p:cNvPr id="24" name="Cloud 23">
              <a:extLst>
                <a:ext uri="{FF2B5EF4-FFF2-40B4-BE49-F238E27FC236}">
                  <a16:creationId xmlns:a16="http://schemas.microsoft.com/office/drawing/2014/main" id="{8CA4F8A7-A6A6-4E7F-8164-10A503D2AD42}"/>
                </a:ext>
              </a:extLst>
            </p:cNvPr>
            <p:cNvSpPr/>
            <p:nvPr/>
          </p:nvSpPr>
          <p:spPr>
            <a:xfrm>
              <a:off x="4390043" y="2616252"/>
              <a:ext cx="4677014" cy="2588012"/>
            </a:xfrm>
            <a:prstGeom prst="cloud">
              <a:avLst/>
            </a:prstGeom>
            <a:grpFill/>
            <a:ln>
              <a:solidFill>
                <a:srgbClr val="6088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" name="Cloud 24">
              <a:extLst>
                <a:ext uri="{FF2B5EF4-FFF2-40B4-BE49-F238E27FC236}">
                  <a16:creationId xmlns:a16="http://schemas.microsoft.com/office/drawing/2014/main" id="{426FF660-5C47-4531-8E20-ABEC42F4AD30}"/>
                </a:ext>
              </a:extLst>
            </p:cNvPr>
            <p:cNvSpPr/>
            <p:nvPr/>
          </p:nvSpPr>
          <p:spPr>
            <a:xfrm>
              <a:off x="4390043" y="2616252"/>
              <a:ext cx="4677014" cy="2588012"/>
            </a:xfrm>
            <a:prstGeom prst="cloud">
              <a:avLst/>
            </a:prstGeom>
            <a:grpFill/>
            <a:ln>
              <a:solidFill>
                <a:srgbClr val="6088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 algn="ctr"/>
              <a:r>
                <a:rPr lang="en-GB" sz="1600" b="1" dirty="0">
                  <a:solidFill>
                    <a:schemeClr val="tx1"/>
                  </a:solidFill>
                  <a:latin typeface="Century Gothic" panose="020B0502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Pair talk (3-4)</a:t>
              </a:r>
            </a:p>
            <a:p>
              <a:pPr algn="ctr"/>
              <a:r>
                <a:rPr lang="en-GB" sz="1600" dirty="0">
                  <a:solidFill>
                    <a:schemeClr val="tx1"/>
                  </a:solidFill>
                  <a:latin typeface="Century Gothic" panose="020B0502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In pairs, discuss: </a:t>
              </a:r>
            </a:p>
            <a:p>
              <a:pPr algn="ctr"/>
              <a:r>
                <a:rPr lang="en-GB" sz="1600" dirty="0">
                  <a:solidFill>
                    <a:schemeClr val="tx1"/>
                  </a:solidFill>
                  <a:latin typeface="Century Gothic" panose="020B0502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1) How would you feel about the bully?</a:t>
              </a:r>
            </a:p>
            <a:p>
              <a:pPr algn="ctr"/>
              <a:r>
                <a:rPr lang="en-GB" sz="1600" dirty="0">
                  <a:solidFill>
                    <a:schemeClr val="tx1"/>
                  </a:solidFill>
                  <a:latin typeface="Century Gothic" panose="020B0502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2) Could anyone help you? How? </a:t>
              </a:r>
            </a:p>
            <a:p>
              <a:pPr algn="ctr"/>
              <a:r>
                <a:rPr lang="en-GB" sz="1600" dirty="0">
                  <a:solidFill>
                    <a:schemeClr val="tx1"/>
                  </a:solidFill>
                  <a:latin typeface="Century Gothic" panose="020B0502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3) How would you feel about the people who help you deal with this?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16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finish sig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30504" y="4795935"/>
            <a:ext cx="1228485" cy="121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: Shape 9"/>
          <p:cNvSpPr/>
          <p:nvPr/>
        </p:nvSpPr>
        <p:spPr>
          <a:xfrm>
            <a:off x="1115616" y="1845382"/>
            <a:ext cx="7263928" cy="3960440"/>
          </a:xfrm>
          <a:custGeom>
            <a:avLst/>
            <a:gdLst>
              <a:gd name="connsiteX0" fmla="*/ 0 w 7263928"/>
              <a:gd name="connsiteY0" fmla="*/ 75127 h 3582415"/>
              <a:gd name="connsiteX1" fmla="*/ 6150280 w 7263928"/>
              <a:gd name="connsiteY1" fmla="*/ 100179 h 3582415"/>
              <a:gd name="connsiteX2" fmla="*/ 6770318 w 7263928"/>
              <a:gd name="connsiteY2" fmla="*/ 1052157 h 3582415"/>
              <a:gd name="connsiteX3" fmla="*/ 795403 w 7263928"/>
              <a:gd name="connsiteY3" fmla="*/ 1803719 h 3582415"/>
              <a:gd name="connsiteX4" fmla="*/ 989557 w 7263928"/>
              <a:gd name="connsiteY4" fmla="*/ 3075110 h 3582415"/>
              <a:gd name="connsiteX5" fmla="*/ 6657584 w 7263928"/>
              <a:gd name="connsiteY5" fmla="*/ 3582415 h 3582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63928" h="3582415">
                <a:moveTo>
                  <a:pt x="0" y="75127"/>
                </a:moveTo>
                <a:cubicBezTo>
                  <a:pt x="2510947" y="6234"/>
                  <a:pt x="5021894" y="-62659"/>
                  <a:pt x="6150280" y="100179"/>
                </a:cubicBezTo>
                <a:cubicBezTo>
                  <a:pt x="7278666" y="263017"/>
                  <a:pt x="7662797" y="768234"/>
                  <a:pt x="6770318" y="1052157"/>
                </a:cubicBezTo>
                <a:cubicBezTo>
                  <a:pt x="5877839" y="1336080"/>
                  <a:pt x="1758863" y="1466560"/>
                  <a:pt x="795403" y="1803719"/>
                </a:cubicBezTo>
                <a:cubicBezTo>
                  <a:pt x="-168057" y="2140878"/>
                  <a:pt x="12527" y="2778661"/>
                  <a:pt x="989557" y="3075110"/>
                </a:cubicBezTo>
                <a:cubicBezTo>
                  <a:pt x="1966587" y="3371559"/>
                  <a:pt x="4312085" y="3476987"/>
                  <a:pt x="6657584" y="3582415"/>
                </a:cubicBezTo>
              </a:path>
            </a:pathLst>
          </a:custGeom>
          <a:noFill/>
          <a:ln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03ABE1"/>
              </a:highligh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l"/>
            <a:r>
              <a:rPr lang="en-GB" sz="2800" b="1" dirty="0">
                <a:latin typeface="Century Gothic" panose="020B0502020202020204" pitchFamily="34" charset="0"/>
              </a:rPr>
              <a:t>Our learning journey for today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127000"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9D63AC7-FC0B-4B89-BF66-6B825E62591F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1026" name="Picture 2" descr="http://www.thehiveinsight.com/wp-content/themes/tsu/css/images/signs-right-sta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48455"/>
            <a:ext cx="1431618" cy="124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lide Number Placeholder 1"/>
          <p:cNvSpPr txBox="1">
            <a:spLocks/>
          </p:cNvSpPr>
          <p:nvPr/>
        </p:nvSpPr>
        <p:spPr>
          <a:xfrm>
            <a:off x="6877947" y="65588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rgbClr val="2D2D2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©VotesForSchools2016</a:t>
            </a:r>
          </a:p>
        </p:txBody>
      </p:sp>
      <p:sp>
        <p:nvSpPr>
          <p:cNvPr id="11" name="Oval 10"/>
          <p:cNvSpPr/>
          <p:nvPr/>
        </p:nvSpPr>
        <p:spPr>
          <a:xfrm>
            <a:off x="2403218" y="1156832"/>
            <a:ext cx="1804471" cy="1339117"/>
          </a:xfrm>
          <a:prstGeom prst="ellipse">
            <a:avLst/>
          </a:prstGeom>
          <a:solidFill>
            <a:schemeClr val="bg1"/>
          </a:solidFill>
          <a:ln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What happened last week?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9844" y="274638"/>
            <a:ext cx="871804" cy="8779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846069" y="1082331"/>
            <a:ext cx="1814512" cy="1230977"/>
          </a:xfrm>
          <a:prstGeom prst="rect">
            <a:avLst/>
          </a:prstGeom>
          <a:solidFill>
            <a:schemeClr val="bg1"/>
          </a:solidFill>
          <a:ln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The world’s reaction: what was it like?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48521" y="5028350"/>
            <a:ext cx="1944216" cy="1230977"/>
          </a:xfrm>
          <a:prstGeom prst="rect">
            <a:avLst/>
          </a:prstGeom>
          <a:solidFill>
            <a:schemeClr val="bg1"/>
          </a:solidFill>
          <a:ln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What can we do to help others?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50020" y="3083844"/>
            <a:ext cx="1895861" cy="1230977"/>
          </a:xfrm>
          <a:prstGeom prst="rect">
            <a:avLst/>
          </a:prstGeom>
          <a:solidFill>
            <a:srgbClr val="F9AFB4"/>
          </a:solidFill>
          <a:ln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Can sad events push us away from each other?</a:t>
            </a:r>
          </a:p>
        </p:txBody>
      </p:sp>
      <p:sp>
        <p:nvSpPr>
          <p:cNvPr id="20" name="Oval 19"/>
          <p:cNvSpPr/>
          <p:nvPr/>
        </p:nvSpPr>
        <p:spPr>
          <a:xfrm>
            <a:off x="3739468" y="2766813"/>
            <a:ext cx="2016224" cy="1339118"/>
          </a:xfrm>
          <a:prstGeom prst="ellipse">
            <a:avLst/>
          </a:prstGeom>
          <a:solidFill>
            <a:schemeClr val="bg1"/>
          </a:solidFill>
          <a:ln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What happens when we get upset?</a:t>
            </a:r>
          </a:p>
        </p:txBody>
      </p:sp>
      <p:pic>
        <p:nvPicPr>
          <p:cNvPr id="25" name="Picture 4" descr="A vigil on a beach in Auckland with people standing around a heart-shape made from candles">
            <a:extLst>
              <a:ext uri="{FF2B5EF4-FFF2-40B4-BE49-F238E27FC236}">
                <a16:creationId xmlns:a16="http://schemas.microsoft.com/office/drawing/2014/main" id="{FD0B8C0D-5A28-42C6-ADCB-D9FC85D90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3455" y="4906270"/>
            <a:ext cx="2371289" cy="13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Image result for crying christchurch terror">
            <a:extLst>
              <a:ext uri="{FF2B5EF4-FFF2-40B4-BE49-F238E27FC236}">
                <a16:creationId xmlns:a16="http://schemas.microsoft.com/office/drawing/2014/main" id="{DA55C5D8-4CC2-4457-85D9-F5A69B3A8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4945" y="2547876"/>
            <a:ext cx="2008677" cy="133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253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202255" y="839078"/>
            <a:ext cx="3240101" cy="2237122"/>
            <a:chOff x="4390043" y="2616252"/>
            <a:chExt cx="4677014" cy="2588012"/>
          </a:xfrm>
        </p:grpSpPr>
        <p:sp>
          <p:nvSpPr>
            <p:cNvPr id="66" name="Cloud 65"/>
            <p:cNvSpPr/>
            <p:nvPr/>
          </p:nvSpPr>
          <p:spPr>
            <a:xfrm>
              <a:off x="4390043" y="2616252"/>
              <a:ext cx="4677014" cy="2588012"/>
            </a:xfrm>
            <a:prstGeom prst="cloud">
              <a:avLst/>
            </a:prstGeom>
            <a:solidFill>
              <a:schemeClr val="bg1"/>
            </a:solidFill>
            <a:ln>
              <a:solidFill>
                <a:srgbClr val="6088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7" name="Cloud 66"/>
            <p:cNvSpPr/>
            <p:nvPr/>
          </p:nvSpPr>
          <p:spPr>
            <a:xfrm>
              <a:off x="4390043" y="2616252"/>
              <a:ext cx="4677014" cy="2588012"/>
            </a:xfrm>
            <a:prstGeom prst="cloud">
              <a:avLst/>
            </a:prstGeom>
            <a:solidFill>
              <a:srgbClr val="EF3340">
                <a:alpha val="40000"/>
              </a:srgbClr>
            </a:solidFill>
            <a:ln>
              <a:solidFill>
                <a:srgbClr val="6088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  <a:latin typeface="Century Gothic" panose="020B0502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Pair talk </a:t>
              </a:r>
            </a:p>
            <a:p>
              <a:pPr algn="ctr"/>
              <a:r>
                <a:rPr lang="en-GB" sz="1600" b="1" dirty="0">
                  <a:solidFill>
                    <a:schemeClr val="tx1"/>
                  </a:solidFill>
                  <a:latin typeface="Century Gothic" panose="020B0502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(3-5 mins)</a:t>
              </a:r>
            </a:p>
            <a:p>
              <a:pPr algn="ctr"/>
              <a:r>
                <a:rPr lang="en-GB" sz="1600" dirty="0">
                  <a:solidFill>
                    <a:schemeClr val="tx1"/>
                  </a:solidFill>
                  <a:latin typeface="Century Gothic" panose="020B0502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Have a look at these two paths. As a pair decide: 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526" y="246844"/>
            <a:ext cx="871804" cy="8779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3AC7-FC0B-4B89-BF66-6B825E62591F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10" name="Slide Number Placeholder 1"/>
          <p:cNvSpPr txBox="1">
            <a:spLocks/>
          </p:cNvSpPr>
          <p:nvPr/>
        </p:nvSpPr>
        <p:spPr>
          <a:xfrm>
            <a:off x="6877947" y="65588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rgbClr val="2D2D2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©VotesForSchools2019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127000"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Slide Number Placeholder 1"/>
          <p:cNvSpPr txBox="1">
            <a:spLocks/>
          </p:cNvSpPr>
          <p:nvPr/>
        </p:nvSpPr>
        <p:spPr>
          <a:xfrm>
            <a:off x="6921726" y="6551517"/>
            <a:ext cx="2133600" cy="390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rgbClr val="2D2D2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©VotesForSchools2019</a:t>
            </a:r>
          </a:p>
        </p:txBody>
      </p:sp>
      <p:sp>
        <p:nvSpPr>
          <p:cNvPr id="18" name="Shape 127"/>
          <p:cNvSpPr txBox="1"/>
          <p:nvPr/>
        </p:nvSpPr>
        <p:spPr>
          <a:xfrm>
            <a:off x="114407" y="390428"/>
            <a:ext cx="8312400" cy="6284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97E8D7"/>
              </a:buClr>
              <a:buSzPct val="25000"/>
              <a:buFont typeface="Lato"/>
              <a:buNone/>
            </a:pPr>
            <a:r>
              <a:rPr lang="en-GB" sz="2800" b="1" dirty="0">
                <a:latin typeface="Century Gothic" panose="020B0502020202020204" pitchFamily="34" charset="0"/>
                <a:ea typeface="Lato"/>
                <a:cs typeface="Lato"/>
                <a:sym typeface="Lato"/>
              </a:rPr>
              <a:t>Can sad events push us away from each other?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C803D51-2550-411C-B8BF-B3F714AF6F68}"/>
              </a:ext>
            </a:extLst>
          </p:cNvPr>
          <p:cNvGrpSpPr/>
          <p:nvPr/>
        </p:nvGrpSpPr>
        <p:grpSpPr>
          <a:xfrm>
            <a:off x="330489" y="3147633"/>
            <a:ext cx="8444041" cy="3329646"/>
            <a:chOff x="330489" y="3147633"/>
            <a:chExt cx="8444041" cy="3329646"/>
          </a:xfrm>
        </p:grpSpPr>
        <p:grpSp>
          <p:nvGrpSpPr>
            <p:cNvPr id="11" name="Group 10"/>
            <p:cNvGrpSpPr/>
            <p:nvPr/>
          </p:nvGrpSpPr>
          <p:grpSpPr>
            <a:xfrm>
              <a:off x="330489" y="4256368"/>
              <a:ext cx="1623060" cy="1082233"/>
              <a:chOff x="-3149600" y="3715887"/>
              <a:chExt cx="2409114" cy="682997"/>
            </a:xfrm>
          </p:grpSpPr>
          <p:sp>
            <p:nvSpPr>
              <p:cNvPr id="12" name="Rectangle: Rounded Corners 11"/>
              <p:cNvSpPr/>
              <p:nvPr/>
            </p:nvSpPr>
            <p:spPr>
              <a:xfrm>
                <a:off x="-3149600" y="3715887"/>
                <a:ext cx="2409114" cy="68299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endParaRPr lang="en-GB" sz="14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3" name="Rectangle: Rounded Corners 12"/>
              <p:cNvSpPr/>
              <p:nvPr/>
            </p:nvSpPr>
            <p:spPr>
              <a:xfrm>
                <a:off x="-3149600" y="3715887"/>
                <a:ext cx="2409114" cy="682997"/>
              </a:xfrm>
              <a:prstGeom prst="roundRect">
                <a:avLst/>
              </a:prstGeom>
              <a:solidFill>
                <a:schemeClr val="bg1">
                  <a:lumMod val="85000"/>
                  <a:alpha val="3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GB" sz="1400" b="1" dirty="0">
                    <a:solidFill>
                      <a:schemeClr val="tx1"/>
                    </a:solidFill>
                    <a:latin typeface="Century Gothic" panose="020B0502020202020204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Tragic event </a:t>
                </a:r>
              </a:p>
              <a:p>
                <a:pPr algn="ctr"/>
                <a:r>
                  <a:rPr lang="en-GB" sz="1400" dirty="0">
                    <a:solidFill>
                      <a:schemeClr val="tx1"/>
                    </a:solidFill>
                    <a:latin typeface="Century Gothic" panose="020B0502020202020204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(e.g. the attack in New Zealand)</a:t>
                </a: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D92629C-F6E9-4860-9C40-F6ED225956F9}"/>
                </a:ext>
              </a:extLst>
            </p:cNvPr>
            <p:cNvGrpSpPr/>
            <p:nvPr/>
          </p:nvGrpSpPr>
          <p:grpSpPr>
            <a:xfrm>
              <a:off x="775353" y="3147633"/>
              <a:ext cx="7999177" cy="3329646"/>
              <a:chOff x="775353" y="3147633"/>
              <a:chExt cx="7999177" cy="3329646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2636621" y="3147634"/>
                <a:ext cx="1778000" cy="1408107"/>
                <a:chOff x="-3149600" y="3715887"/>
                <a:chExt cx="2409114" cy="682997"/>
              </a:xfrm>
            </p:grpSpPr>
            <p:sp>
              <p:nvSpPr>
                <p:cNvPr id="17" name="Rectangle: Rounded Corners 16"/>
                <p:cNvSpPr/>
                <p:nvPr/>
              </p:nvSpPr>
              <p:spPr>
                <a:xfrm>
                  <a:off x="-3149600" y="3715887"/>
                  <a:ext cx="2409114" cy="682997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AA32E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endParaRPr lang="en-GB" sz="140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Lato" panose="020F0502020204030203" pitchFamily="34" charset="0"/>
                    <a:cs typeface="Lato" panose="020F0502020204030203" pitchFamily="34" charset="0"/>
                  </a:endParaRPr>
                </a:p>
              </p:txBody>
            </p:sp>
            <p:sp>
              <p:nvSpPr>
                <p:cNvPr id="19" name="Rectangle: Rounded Corners 18"/>
                <p:cNvSpPr/>
                <p:nvPr/>
              </p:nvSpPr>
              <p:spPr>
                <a:xfrm>
                  <a:off x="-3149600" y="3715887"/>
                  <a:ext cx="2409114" cy="682997"/>
                </a:xfrm>
                <a:prstGeom prst="roundRect">
                  <a:avLst/>
                </a:prstGeom>
                <a:solidFill>
                  <a:srgbClr val="F25C66">
                    <a:alpha val="30000"/>
                  </a:srgbClr>
                </a:solidFill>
                <a:ln>
                  <a:solidFill>
                    <a:srgbClr val="EF33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en-GB" sz="1400" dirty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We can look for someone or a group to blame for the tragedy.</a:t>
                  </a:r>
                </a:p>
              </p:txBody>
            </p:sp>
          </p:grpSp>
          <p:cxnSp>
            <p:nvCxnSpPr>
              <p:cNvPr id="20" name="Connector: Elbow 19"/>
              <p:cNvCxnSpPr>
                <a:cxnSpLocks/>
                <a:stCxn id="59" idx="6"/>
                <a:endCxn id="19" idx="1"/>
              </p:cNvCxnSpPr>
              <p:nvPr/>
            </p:nvCxnSpPr>
            <p:spPr>
              <a:xfrm>
                <a:off x="1434320" y="3736767"/>
                <a:ext cx="1202301" cy="114921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rgbClr val="EF334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or: Elbow 20"/>
              <p:cNvCxnSpPr>
                <a:cxnSpLocks/>
                <a:stCxn id="60" idx="6"/>
                <a:endCxn id="24" idx="1"/>
              </p:cNvCxnSpPr>
              <p:nvPr/>
            </p:nvCxnSpPr>
            <p:spPr>
              <a:xfrm flipV="1">
                <a:off x="1434320" y="5773226"/>
                <a:ext cx="1202301" cy="103260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rgbClr val="6088E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" name="Group 21"/>
              <p:cNvGrpSpPr/>
              <p:nvPr/>
            </p:nvGrpSpPr>
            <p:grpSpPr>
              <a:xfrm>
                <a:off x="2636621" y="5069172"/>
                <a:ext cx="1778000" cy="1408107"/>
                <a:chOff x="-3149600" y="3715887"/>
                <a:chExt cx="2409114" cy="682997"/>
              </a:xfrm>
            </p:grpSpPr>
            <p:sp>
              <p:nvSpPr>
                <p:cNvPr id="23" name="Rectangle: Rounded Corners 22"/>
                <p:cNvSpPr/>
                <p:nvPr/>
              </p:nvSpPr>
              <p:spPr>
                <a:xfrm>
                  <a:off x="-3149600" y="3715887"/>
                  <a:ext cx="2409114" cy="682997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43D6B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endParaRPr lang="en-GB" sz="140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Lato" panose="020F0502020204030203" pitchFamily="34" charset="0"/>
                    <a:cs typeface="Lato" panose="020F0502020204030203" pitchFamily="34" charset="0"/>
                  </a:endParaRPr>
                </a:p>
              </p:txBody>
            </p:sp>
            <p:sp>
              <p:nvSpPr>
                <p:cNvPr id="24" name="Rectangle: Rounded Corners 23"/>
                <p:cNvSpPr/>
                <p:nvPr/>
              </p:nvSpPr>
              <p:spPr>
                <a:xfrm>
                  <a:off x="-3149600" y="3715887"/>
                  <a:ext cx="2409114" cy="682997"/>
                </a:xfrm>
                <a:prstGeom prst="roundRect">
                  <a:avLst/>
                </a:prstGeom>
                <a:solidFill>
                  <a:srgbClr val="80A0F2">
                    <a:alpha val="30000"/>
                  </a:srgbClr>
                </a:solidFill>
                <a:ln>
                  <a:solidFill>
                    <a:srgbClr val="6088E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en-GB" sz="1400" dirty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We can focus on helping those who are the most hurt or upset.</a:t>
                  </a:r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4755306" y="3147633"/>
                <a:ext cx="1778000" cy="1408107"/>
                <a:chOff x="-3149600" y="3715887"/>
                <a:chExt cx="2409114" cy="682997"/>
              </a:xfrm>
            </p:grpSpPr>
            <p:sp>
              <p:nvSpPr>
                <p:cNvPr id="26" name="Rectangle: Rounded Corners 25"/>
                <p:cNvSpPr/>
                <p:nvPr/>
              </p:nvSpPr>
              <p:spPr>
                <a:xfrm>
                  <a:off x="-3149600" y="3715887"/>
                  <a:ext cx="2409114" cy="682997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AA32E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endParaRPr lang="en-GB" sz="140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Lato" panose="020F0502020204030203" pitchFamily="34" charset="0"/>
                    <a:cs typeface="Lato" panose="020F0502020204030203" pitchFamily="34" charset="0"/>
                  </a:endParaRPr>
                </a:p>
              </p:txBody>
            </p:sp>
            <p:sp>
              <p:nvSpPr>
                <p:cNvPr id="27" name="Rectangle: Rounded Corners 26"/>
                <p:cNvSpPr/>
                <p:nvPr/>
              </p:nvSpPr>
              <p:spPr>
                <a:xfrm>
                  <a:off x="-3149600" y="3715887"/>
                  <a:ext cx="2409114" cy="682997"/>
                </a:xfrm>
                <a:prstGeom prst="roundRect">
                  <a:avLst/>
                </a:prstGeom>
                <a:solidFill>
                  <a:srgbClr val="F25C66">
                    <a:alpha val="30000"/>
                  </a:srgbClr>
                </a:solidFill>
                <a:ln>
                  <a:solidFill>
                    <a:srgbClr val="EF33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en-GB" sz="1350" dirty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We can separate ourselves from that person/group and point out how they are different. </a:t>
                  </a: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6873992" y="3147633"/>
                <a:ext cx="1900538" cy="1408107"/>
                <a:chOff x="-3149600" y="3715887"/>
                <a:chExt cx="2409114" cy="682997"/>
              </a:xfrm>
            </p:grpSpPr>
            <p:sp>
              <p:nvSpPr>
                <p:cNvPr id="29" name="Rectangle: Rounded Corners 28"/>
                <p:cNvSpPr/>
                <p:nvPr/>
              </p:nvSpPr>
              <p:spPr>
                <a:xfrm>
                  <a:off x="-3149600" y="3715887"/>
                  <a:ext cx="2409114" cy="682997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AA32E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endParaRPr lang="en-GB" sz="140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Lato" panose="020F0502020204030203" pitchFamily="34" charset="0"/>
                    <a:cs typeface="Lato" panose="020F0502020204030203" pitchFamily="34" charset="0"/>
                  </a:endParaRPr>
                </a:p>
              </p:txBody>
            </p:sp>
            <p:sp>
              <p:nvSpPr>
                <p:cNvPr id="30" name="Rectangle: Rounded Corners 29"/>
                <p:cNvSpPr/>
                <p:nvPr/>
              </p:nvSpPr>
              <p:spPr>
                <a:xfrm>
                  <a:off x="-3149600" y="3715887"/>
                  <a:ext cx="2409114" cy="682997"/>
                </a:xfrm>
                <a:prstGeom prst="roundRect">
                  <a:avLst/>
                </a:prstGeom>
                <a:solidFill>
                  <a:srgbClr val="F25C66">
                    <a:alpha val="30000"/>
                  </a:srgbClr>
                </a:solidFill>
                <a:ln>
                  <a:solidFill>
                    <a:srgbClr val="EF33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en-GB" sz="1400" dirty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We can then try and solve the problem by pushing that person/group away.</a:t>
                  </a: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4755306" y="5066658"/>
                <a:ext cx="1778000" cy="1408107"/>
                <a:chOff x="-3149600" y="3715887"/>
                <a:chExt cx="2409114" cy="682997"/>
              </a:xfrm>
            </p:grpSpPr>
            <p:sp>
              <p:nvSpPr>
                <p:cNvPr id="32" name="Rectangle: Rounded Corners 31"/>
                <p:cNvSpPr/>
                <p:nvPr/>
              </p:nvSpPr>
              <p:spPr>
                <a:xfrm>
                  <a:off x="-3149600" y="3715887"/>
                  <a:ext cx="2409114" cy="682997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43D6B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endParaRPr lang="en-GB" sz="140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Lato" panose="020F0502020204030203" pitchFamily="34" charset="0"/>
                    <a:cs typeface="Lato" panose="020F0502020204030203" pitchFamily="34" charset="0"/>
                  </a:endParaRPr>
                </a:p>
              </p:txBody>
            </p:sp>
            <p:sp>
              <p:nvSpPr>
                <p:cNvPr id="33" name="Rectangle: Rounded Corners 32"/>
                <p:cNvSpPr/>
                <p:nvPr/>
              </p:nvSpPr>
              <p:spPr>
                <a:xfrm>
                  <a:off x="-3149600" y="3715887"/>
                  <a:ext cx="2409114" cy="682997"/>
                </a:xfrm>
                <a:prstGeom prst="roundRect">
                  <a:avLst/>
                </a:prstGeom>
                <a:solidFill>
                  <a:srgbClr val="80A0F2">
                    <a:alpha val="30000"/>
                  </a:srgbClr>
                </a:solidFill>
                <a:ln>
                  <a:solidFill>
                    <a:srgbClr val="6088E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en-GB" sz="1400" dirty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We can come together and get to know each other and our community better.</a:t>
                  </a:r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>
                <a:off x="6873992" y="5066657"/>
                <a:ext cx="1900538" cy="1408107"/>
                <a:chOff x="-3149600" y="3715887"/>
                <a:chExt cx="2409114" cy="682997"/>
              </a:xfrm>
            </p:grpSpPr>
            <p:sp>
              <p:nvSpPr>
                <p:cNvPr id="35" name="Rectangle: Rounded Corners 34"/>
                <p:cNvSpPr/>
                <p:nvPr/>
              </p:nvSpPr>
              <p:spPr>
                <a:xfrm>
                  <a:off x="-3149600" y="3715887"/>
                  <a:ext cx="2409114" cy="682997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43D6B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endParaRPr lang="en-GB" sz="140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Lato" panose="020F0502020204030203" pitchFamily="34" charset="0"/>
                    <a:cs typeface="Lato" panose="020F0502020204030203" pitchFamily="34" charset="0"/>
                  </a:endParaRPr>
                </a:p>
              </p:txBody>
            </p:sp>
            <p:sp>
              <p:nvSpPr>
                <p:cNvPr id="36" name="Rectangle: Rounded Corners 35"/>
                <p:cNvSpPr/>
                <p:nvPr/>
              </p:nvSpPr>
              <p:spPr>
                <a:xfrm>
                  <a:off x="-3149600" y="3715887"/>
                  <a:ext cx="2409114" cy="682997"/>
                </a:xfrm>
                <a:prstGeom prst="roundRect">
                  <a:avLst/>
                </a:prstGeom>
                <a:solidFill>
                  <a:srgbClr val="80A0F2">
                    <a:alpha val="30000"/>
                  </a:srgbClr>
                </a:solidFill>
                <a:ln>
                  <a:solidFill>
                    <a:srgbClr val="6088E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en-GB" sz="1400" dirty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We can look at how the whole community can make the area more safe.</a:t>
                  </a:r>
                </a:p>
              </p:txBody>
            </p:sp>
          </p:grpSp>
          <p:cxnSp>
            <p:nvCxnSpPr>
              <p:cNvPr id="37" name="Connector: Elbow 36"/>
              <p:cNvCxnSpPr>
                <a:cxnSpLocks/>
                <a:stCxn id="33" idx="3"/>
                <a:endCxn id="36" idx="1"/>
              </p:cNvCxnSpPr>
              <p:nvPr/>
            </p:nvCxnSpPr>
            <p:spPr>
              <a:xfrm flipV="1">
                <a:off x="6533306" y="5770711"/>
                <a:ext cx="340686" cy="1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rgbClr val="6088E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or: Elbow 37"/>
              <p:cNvCxnSpPr>
                <a:cxnSpLocks/>
                <a:stCxn id="19" idx="3"/>
                <a:endCxn id="27" idx="1"/>
              </p:cNvCxnSpPr>
              <p:nvPr/>
            </p:nvCxnSpPr>
            <p:spPr>
              <a:xfrm flipV="1">
                <a:off x="4414621" y="3851687"/>
                <a:ext cx="340685" cy="1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rgbClr val="EF334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>
                <a:cxnSpLocks/>
                <a:stCxn id="27" idx="3"/>
                <a:endCxn id="30" idx="1"/>
              </p:cNvCxnSpPr>
              <p:nvPr/>
            </p:nvCxnSpPr>
            <p:spPr>
              <a:xfrm>
                <a:off x="6533306" y="3851687"/>
                <a:ext cx="340686" cy="0"/>
              </a:xfrm>
              <a:prstGeom prst="straightConnector1">
                <a:avLst/>
              </a:prstGeom>
              <a:ln w="38100">
                <a:solidFill>
                  <a:srgbClr val="EF334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>
                <a:cxnSpLocks/>
                <a:stCxn id="24" idx="3"/>
                <a:endCxn id="33" idx="1"/>
              </p:cNvCxnSpPr>
              <p:nvPr/>
            </p:nvCxnSpPr>
            <p:spPr>
              <a:xfrm flipV="1">
                <a:off x="4414621" y="5770712"/>
                <a:ext cx="340685" cy="2514"/>
              </a:xfrm>
              <a:prstGeom prst="straightConnector1">
                <a:avLst/>
              </a:prstGeom>
              <a:ln w="38100">
                <a:solidFill>
                  <a:srgbClr val="6088E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Oval 58"/>
              <p:cNvSpPr/>
              <p:nvPr/>
            </p:nvSpPr>
            <p:spPr>
              <a:xfrm>
                <a:off x="775353" y="3424347"/>
                <a:ext cx="658967" cy="624839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EF33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GB" sz="1400" b="1" dirty="0">
                    <a:solidFill>
                      <a:schemeClr val="tx1"/>
                    </a:solidFill>
                    <a:latin typeface="Century Gothic" panose="020B0502020202020204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Path 1</a:t>
                </a: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775353" y="5564066"/>
                <a:ext cx="658967" cy="624839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6088E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GB" sz="1400" b="1" dirty="0">
                    <a:solidFill>
                      <a:schemeClr val="tx1"/>
                    </a:solidFill>
                    <a:latin typeface="Century Gothic" panose="020B0502020202020204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Path 2</a:t>
                </a:r>
              </a:p>
            </p:txBody>
          </p:sp>
        </p:grpSp>
      </p:grpSp>
      <p:grpSp>
        <p:nvGrpSpPr>
          <p:cNvPr id="62" name="Group 61"/>
          <p:cNvGrpSpPr/>
          <p:nvPr/>
        </p:nvGrpSpPr>
        <p:grpSpPr>
          <a:xfrm>
            <a:off x="3121237" y="1277372"/>
            <a:ext cx="5739093" cy="1653419"/>
            <a:chOff x="-3149600" y="3715887"/>
            <a:chExt cx="2409114" cy="682997"/>
          </a:xfrm>
        </p:grpSpPr>
        <p:sp>
          <p:nvSpPr>
            <p:cNvPr id="63" name="Rectangle: Rounded Corners 62"/>
            <p:cNvSpPr/>
            <p:nvPr/>
          </p:nvSpPr>
          <p:spPr>
            <a:xfrm>
              <a:off x="-3149600" y="3715887"/>
              <a:ext cx="2409114" cy="68299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43D6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endParaRPr lang="en-GB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4" name="Rectangle: Rounded Corners 63"/>
            <p:cNvSpPr/>
            <p:nvPr/>
          </p:nvSpPr>
          <p:spPr>
            <a:xfrm>
              <a:off x="-3149600" y="3715887"/>
              <a:ext cx="2409114" cy="682997"/>
            </a:xfrm>
            <a:prstGeom prst="roundRect">
              <a:avLst/>
            </a:prstGeom>
            <a:solidFill>
              <a:srgbClr val="80A0F2">
                <a:alpha val="30000"/>
              </a:srgbClr>
            </a:solidFill>
            <a:ln>
              <a:solidFill>
                <a:srgbClr val="6088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342900" indent="-342900" algn="ctr">
                <a:buAutoNum type="arabicParenR"/>
              </a:pPr>
              <a:r>
                <a:rPr lang="en-GB" sz="1600" dirty="0">
                  <a:solidFill>
                    <a:schemeClr val="tx1"/>
                  </a:solidFill>
                  <a:latin typeface="Century Gothic" panose="020B0502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Which path do you think will make people happier?</a:t>
              </a:r>
            </a:p>
            <a:p>
              <a:pPr marL="342900" indent="-342900" algn="ctr">
                <a:buAutoNum type="arabicParenR"/>
              </a:pPr>
              <a:r>
                <a:rPr lang="en-GB" sz="1600" dirty="0">
                  <a:solidFill>
                    <a:schemeClr val="tx1"/>
                  </a:solidFill>
                  <a:latin typeface="Century Gothic" panose="020B0502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Which path would you choose? When something bad happens to you, do you blame people or try to help them?</a:t>
              </a:r>
            </a:p>
            <a:p>
              <a:pPr marL="342900" indent="-342900" algn="ctr">
                <a:buAutoNum type="arabicParenR"/>
              </a:pPr>
              <a:r>
                <a:rPr lang="en-GB" sz="1600" dirty="0">
                  <a:solidFill>
                    <a:schemeClr val="tx1"/>
                  </a:solidFill>
                  <a:latin typeface="Century Gothic" panose="020B0502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 you think there are any other paths?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124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rying christchurch terror">
            <a:extLst>
              <a:ext uri="{FF2B5EF4-FFF2-40B4-BE49-F238E27FC236}">
                <a16:creationId xmlns:a16="http://schemas.microsoft.com/office/drawing/2014/main" id="{9B0B1977-30B3-4EFE-89E9-BF88B75C4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836" y="1381838"/>
            <a:ext cx="7524328" cy="501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3AC7-FC0B-4B89-BF66-6B825E62591F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22" name="Slide Number Placeholder 1"/>
          <p:cNvSpPr txBox="1">
            <a:spLocks/>
          </p:cNvSpPr>
          <p:nvPr/>
        </p:nvSpPr>
        <p:spPr>
          <a:xfrm>
            <a:off x="6877947" y="65588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rgbClr val="2D2D2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©VotesForSchools2019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127000"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Cloud 12"/>
          <p:cNvSpPr/>
          <p:nvPr/>
        </p:nvSpPr>
        <p:spPr>
          <a:xfrm>
            <a:off x="4821282" y="387435"/>
            <a:ext cx="4113330" cy="1667310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EF3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Starter thoughts (2-4 mins)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How does this photo make you feel? Have you ever felt like this?</a:t>
            </a:r>
          </a:p>
        </p:txBody>
      </p:sp>
    </p:spTree>
    <p:extLst>
      <p:ext uri="{BB962C8B-B14F-4D97-AF65-F5344CB8AC3E}">
        <p14:creationId xmlns:p14="http://schemas.microsoft.com/office/powerpoint/2010/main" val="497104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finish sig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30504" y="4795935"/>
            <a:ext cx="1228485" cy="121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: Shape 9"/>
          <p:cNvSpPr/>
          <p:nvPr/>
        </p:nvSpPr>
        <p:spPr>
          <a:xfrm>
            <a:off x="1115616" y="1845382"/>
            <a:ext cx="7263928" cy="3960440"/>
          </a:xfrm>
          <a:custGeom>
            <a:avLst/>
            <a:gdLst>
              <a:gd name="connsiteX0" fmla="*/ 0 w 7263928"/>
              <a:gd name="connsiteY0" fmla="*/ 75127 h 3582415"/>
              <a:gd name="connsiteX1" fmla="*/ 6150280 w 7263928"/>
              <a:gd name="connsiteY1" fmla="*/ 100179 h 3582415"/>
              <a:gd name="connsiteX2" fmla="*/ 6770318 w 7263928"/>
              <a:gd name="connsiteY2" fmla="*/ 1052157 h 3582415"/>
              <a:gd name="connsiteX3" fmla="*/ 795403 w 7263928"/>
              <a:gd name="connsiteY3" fmla="*/ 1803719 h 3582415"/>
              <a:gd name="connsiteX4" fmla="*/ 989557 w 7263928"/>
              <a:gd name="connsiteY4" fmla="*/ 3075110 h 3582415"/>
              <a:gd name="connsiteX5" fmla="*/ 6657584 w 7263928"/>
              <a:gd name="connsiteY5" fmla="*/ 3582415 h 3582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63928" h="3582415">
                <a:moveTo>
                  <a:pt x="0" y="75127"/>
                </a:moveTo>
                <a:cubicBezTo>
                  <a:pt x="2510947" y="6234"/>
                  <a:pt x="5021894" y="-62659"/>
                  <a:pt x="6150280" y="100179"/>
                </a:cubicBezTo>
                <a:cubicBezTo>
                  <a:pt x="7278666" y="263017"/>
                  <a:pt x="7662797" y="768234"/>
                  <a:pt x="6770318" y="1052157"/>
                </a:cubicBezTo>
                <a:cubicBezTo>
                  <a:pt x="5877839" y="1336080"/>
                  <a:pt x="1758863" y="1466560"/>
                  <a:pt x="795403" y="1803719"/>
                </a:cubicBezTo>
                <a:cubicBezTo>
                  <a:pt x="-168057" y="2140878"/>
                  <a:pt x="12527" y="2778661"/>
                  <a:pt x="989557" y="3075110"/>
                </a:cubicBezTo>
                <a:cubicBezTo>
                  <a:pt x="1966587" y="3371559"/>
                  <a:pt x="4312085" y="3476987"/>
                  <a:pt x="6657584" y="3582415"/>
                </a:cubicBezTo>
              </a:path>
            </a:pathLst>
          </a:custGeom>
          <a:noFill/>
          <a:ln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03ABE1"/>
              </a:highligh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l"/>
            <a:r>
              <a:rPr lang="en-GB" sz="2800" b="1" dirty="0">
                <a:latin typeface="Century Gothic" panose="020B0502020202020204" pitchFamily="34" charset="0"/>
              </a:rPr>
              <a:t>Our learning journey for today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127000"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9D63AC7-FC0B-4B89-BF66-6B825E62591F}" type="slidenum">
              <a:rPr lang="en-GB" smtClean="0"/>
              <a:pPr/>
              <a:t>20</a:t>
            </a:fld>
            <a:endParaRPr lang="en-GB" dirty="0"/>
          </a:p>
        </p:txBody>
      </p:sp>
      <p:pic>
        <p:nvPicPr>
          <p:cNvPr id="1026" name="Picture 2" descr="http://www.thehiveinsight.com/wp-content/themes/tsu/css/images/signs-right-sta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48455"/>
            <a:ext cx="1431618" cy="124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lide Number Placeholder 1"/>
          <p:cNvSpPr txBox="1">
            <a:spLocks/>
          </p:cNvSpPr>
          <p:nvPr/>
        </p:nvSpPr>
        <p:spPr>
          <a:xfrm>
            <a:off x="6877947" y="65588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rgbClr val="2D2D2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©VotesForSchools2016</a:t>
            </a:r>
          </a:p>
        </p:txBody>
      </p:sp>
      <p:sp>
        <p:nvSpPr>
          <p:cNvPr id="11" name="Oval 10"/>
          <p:cNvSpPr/>
          <p:nvPr/>
        </p:nvSpPr>
        <p:spPr>
          <a:xfrm>
            <a:off x="2403218" y="1156832"/>
            <a:ext cx="1804471" cy="1339117"/>
          </a:xfrm>
          <a:prstGeom prst="ellipse">
            <a:avLst/>
          </a:prstGeom>
          <a:solidFill>
            <a:schemeClr val="bg1"/>
          </a:solidFill>
          <a:ln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What happened last week?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9844" y="274638"/>
            <a:ext cx="871804" cy="8779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846069" y="1082331"/>
            <a:ext cx="1814512" cy="1230977"/>
          </a:xfrm>
          <a:prstGeom prst="rect">
            <a:avLst/>
          </a:prstGeom>
          <a:solidFill>
            <a:schemeClr val="bg1"/>
          </a:solidFill>
          <a:ln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The world’s reaction: what was it like?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48521" y="5028350"/>
            <a:ext cx="1944216" cy="1230977"/>
          </a:xfrm>
          <a:prstGeom prst="rect">
            <a:avLst/>
          </a:prstGeom>
          <a:solidFill>
            <a:srgbClr val="F9AFB4"/>
          </a:solidFill>
          <a:ln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What can we do to help others?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50020" y="3083844"/>
            <a:ext cx="1895861" cy="1230977"/>
          </a:xfrm>
          <a:prstGeom prst="rect">
            <a:avLst/>
          </a:prstGeom>
          <a:solidFill>
            <a:schemeClr val="bg1"/>
          </a:solidFill>
          <a:ln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Can sad events push us away from each other?</a:t>
            </a:r>
          </a:p>
        </p:txBody>
      </p:sp>
      <p:sp>
        <p:nvSpPr>
          <p:cNvPr id="20" name="Oval 19"/>
          <p:cNvSpPr/>
          <p:nvPr/>
        </p:nvSpPr>
        <p:spPr>
          <a:xfrm>
            <a:off x="3739468" y="2766813"/>
            <a:ext cx="2016224" cy="1339118"/>
          </a:xfrm>
          <a:prstGeom prst="ellipse">
            <a:avLst/>
          </a:prstGeom>
          <a:solidFill>
            <a:schemeClr val="bg1"/>
          </a:solidFill>
          <a:ln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What happens when we get upset?</a:t>
            </a:r>
          </a:p>
        </p:txBody>
      </p:sp>
      <p:pic>
        <p:nvPicPr>
          <p:cNvPr id="25" name="Picture 4" descr="A vigil on a beach in Auckland with people standing around a heart-shape made from candles">
            <a:extLst>
              <a:ext uri="{FF2B5EF4-FFF2-40B4-BE49-F238E27FC236}">
                <a16:creationId xmlns:a16="http://schemas.microsoft.com/office/drawing/2014/main" id="{FD0B8C0D-5A28-42C6-ADCB-D9FC85D90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3455" y="4906270"/>
            <a:ext cx="2371289" cy="13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Image result for crying christchurch terror">
            <a:extLst>
              <a:ext uri="{FF2B5EF4-FFF2-40B4-BE49-F238E27FC236}">
                <a16:creationId xmlns:a16="http://schemas.microsoft.com/office/drawing/2014/main" id="{DA55C5D8-4CC2-4457-85D9-F5A69B3A8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4945" y="2547876"/>
            <a:ext cx="2008677" cy="133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318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526" y="246844"/>
            <a:ext cx="871804" cy="8779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3AC7-FC0B-4B89-BF66-6B825E62591F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10" name="Slide Number Placeholder 1"/>
          <p:cNvSpPr txBox="1">
            <a:spLocks/>
          </p:cNvSpPr>
          <p:nvPr/>
        </p:nvSpPr>
        <p:spPr>
          <a:xfrm>
            <a:off x="6877947" y="65588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rgbClr val="2D2D2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©VotesForSchools2019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127000"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Slide Number Placeholder 1"/>
          <p:cNvSpPr txBox="1">
            <a:spLocks/>
          </p:cNvSpPr>
          <p:nvPr/>
        </p:nvSpPr>
        <p:spPr>
          <a:xfrm>
            <a:off x="6921726" y="6551517"/>
            <a:ext cx="2133600" cy="390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rgbClr val="2D2D2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©VotesForSchools2019</a:t>
            </a:r>
          </a:p>
        </p:txBody>
      </p:sp>
      <p:sp>
        <p:nvSpPr>
          <p:cNvPr id="18" name="Shape 127"/>
          <p:cNvSpPr txBox="1"/>
          <p:nvPr/>
        </p:nvSpPr>
        <p:spPr>
          <a:xfrm>
            <a:off x="251520" y="191018"/>
            <a:ext cx="8312400" cy="6284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97E8D7"/>
              </a:buClr>
              <a:buSzPct val="25000"/>
              <a:buFont typeface="Lato"/>
              <a:buNone/>
            </a:pPr>
            <a:r>
              <a:rPr lang="en-GB" sz="2800" b="1" dirty="0">
                <a:latin typeface="Century Gothic" panose="020B0502020202020204" pitchFamily="34" charset="0"/>
                <a:ea typeface="Lato"/>
                <a:cs typeface="Lato"/>
                <a:sym typeface="Lato"/>
              </a:rPr>
              <a:t>What can we do to help others?</a:t>
            </a:r>
          </a:p>
        </p:txBody>
      </p:sp>
      <p:sp>
        <p:nvSpPr>
          <p:cNvPr id="3" name="Rectangle 2"/>
          <p:cNvSpPr/>
          <p:nvPr/>
        </p:nvSpPr>
        <p:spPr>
          <a:xfrm>
            <a:off x="5801951" y="2402790"/>
            <a:ext cx="2905645" cy="4054787"/>
          </a:xfrm>
          <a:prstGeom prst="rect">
            <a:avLst/>
          </a:prstGeom>
          <a:solidFill>
            <a:schemeClr val="bg1"/>
          </a:solidFill>
          <a:ln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Our ideas on how to deal with a sad event:</a:t>
            </a: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… 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71733" y="874938"/>
            <a:ext cx="4824536" cy="2049092"/>
            <a:chOff x="6206060" y="1044824"/>
            <a:chExt cx="1966340" cy="1328780"/>
          </a:xfrm>
        </p:grpSpPr>
        <p:sp>
          <p:nvSpPr>
            <p:cNvPr id="12" name="Rectangle: Rounded Corners 11"/>
            <p:cNvSpPr/>
            <p:nvPr/>
          </p:nvSpPr>
          <p:spPr>
            <a:xfrm>
              <a:off x="6206060" y="1044824"/>
              <a:ext cx="1966340" cy="13287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7E8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baseline="30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" name="Rectangle: Rounded Corners 12"/>
            <p:cNvSpPr/>
            <p:nvPr/>
          </p:nvSpPr>
          <p:spPr>
            <a:xfrm>
              <a:off x="6206060" y="1044824"/>
              <a:ext cx="1966340" cy="1328780"/>
            </a:xfrm>
            <a:prstGeom prst="roundRect">
              <a:avLst/>
            </a:prstGeom>
            <a:solidFill>
              <a:srgbClr val="EF3340">
                <a:alpha val="40000"/>
              </a:srgbClr>
            </a:solidFill>
            <a:ln>
              <a:solidFill>
                <a:srgbClr val="6088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entury Gothic" panose="020B0502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Now we have learned a bit more about sad events, there is a chance to help people if they ever go through difficult times. We are going to put together everything we can think of to try and help people in the future.</a:t>
              </a:r>
            </a:p>
          </p:txBody>
        </p:sp>
      </p:grpSp>
      <p:sp>
        <p:nvSpPr>
          <p:cNvPr id="17" name="Cloud 16"/>
          <p:cNvSpPr/>
          <p:nvPr/>
        </p:nvSpPr>
        <p:spPr>
          <a:xfrm>
            <a:off x="251520" y="3041643"/>
            <a:ext cx="5453682" cy="3600400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EF3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Pair activity (5-10 mins)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Make a list of ideas/bullet points about how to deal with a sad event. Aim for around 4-5 ideas. 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Once everyone has finished, bring your ideas together to make a class list to go up in the classroom.</a:t>
            </a:r>
          </a:p>
        </p:txBody>
      </p:sp>
      <p:pic>
        <p:nvPicPr>
          <p:cNvPr id="18434" name="Picture 2" descr="Related image">
            <a:extLst>
              <a:ext uri="{FF2B5EF4-FFF2-40B4-BE49-F238E27FC236}">
                <a16:creationId xmlns:a16="http://schemas.microsoft.com/office/drawing/2014/main" id="{BA6E2408-2A91-4710-9986-832B1FE77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93" y="431909"/>
            <a:ext cx="1623966" cy="162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57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118" y="2204864"/>
            <a:ext cx="4549972" cy="359048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0">
              <a:spcBef>
                <a:spcPts val="360"/>
              </a:spcBef>
              <a:buClr>
                <a:srgbClr val="6088EF"/>
              </a:buClr>
              <a:buSzPct val="100000"/>
              <a:buFont typeface="Lato"/>
              <a:buChar char="•"/>
            </a:pPr>
            <a:r>
              <a:rPr lang="en-GB" sz="1800" dirty="0">
                <a:solidFill>
                  <a:schemeClr val="dk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I think sad events like the attacks in New Zealand can actually make people angry with each other. </a:t>
            </a:r>
          </a:p>
          <a:p>
            <a:pPr lvl="0">
              <a:spcBef>
                <a:spcPts val="360"/>
              </a:spcBef>
              <a:buClr>
                <a:srgbClr val="6088EF"/>
              </a:buClr>
              <a:buSzPct val="100000"/>
              <a:buFont typeface="Lato"/>
              <a:buChar char="•"/>
            </a:pPr>
            <a:r>
              <a:rPr lang="en-GB" sz="1800" dirty="0">
                <a:solidFill>
                  <a:schemeClr val="dk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When I’m sad, I can also feel angry - sometimes I want to be away from people. So I don’t think it helps me be closer to people. </a:t>
            </a:r>
          </a:p>
          <a:p>
            <a:pPr lvl="0">
              <a:spcBef>
                <a:spcPts val="360"/>
              </a:spcBef>
              <a:buClr>
                <a:srgbClr val="6088EF"/>
              </a:buClr>
              <a:buSzPct val="100000"/>
              <a:buFont typeface="Lato"/>
              <a:buChar char="•"/>
            </a:pPr>
            <a:r>
              <a:rPr lang="en-GB" sz="1800" dirty="0">
                <a:solidFill>
                  <a:schemeClr val="dk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These attacks make me worried and nervous about the future.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127000"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70118" y="1772816"/>
            <a:ext cx="4549972" cy="432047"/>
          </a:xfrm>
          <a:prstGeom prst="rect">
            <a:avLst/>
          </a:prstGeom>
          <a:solidFill>
            <a:srgbClr val="80A0F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No</a:t>
            </a:r>
            <a:endParaRPr lang="en-GB" b="1" dirty="0">
              <a:solidFill>
                <a:schemeClr val="tx1"/>
              </a:solidFill>
              <a:latin typeface="Century Gothic" panose="020B05020202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3AC7-FC0B-4B89-BF66-6B825E62591F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6877947" y="65588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rgbClr val="2D2D2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©VotesForSchools2019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3945" y="3725551"/>
            <a:ext cx="2279401" cy="20698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8526" y="332656"/>
            <a:ext cx="871804" cy="877900"/>
          </a:xfrm>
          <a:prstGeom prst="rect">
            <a:avLst/>
          </a:prstGeom>
        </p:spPr>
      </p:pic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91797" cy="1143000"/>
          </a:xfrm>
        </p:spPr>
        <p:txBody>
          <a:bodyPr anchor="t">
            <a:normAutofit/>
          </a:bodyPr>
          <a:lstStyle/>
          <a:p>
            <a:pPr algn="l">
              <a:buClr>
                <a:srgbClr val="97E8D7"/>
              </a:buClr>
            </a:pPr>
            <a:r>
              <a:rPr lang="en-GB" sz="2800" b="1" dirty="0">
                <a:latin typeface="Century Gothic" panose="020B0502020202020204" pitchFamily="34" charset="0"/>
              </a:rPr>
              <a:t>Does tragedy bring people together?</a:t>
            </a:r>
            <a:br>
              <a:rPr lang="en-GB" sz="2800" b="1" dirty="0">
                <a:latin typeface="Century Gothic" panose="020B0502020202020204" pitchFamily="34" charset="0"/>
              </a:rPr>
            </a:br>
            <a:r>
              <a:rPr lang="en-GB" sz="2800" b="1" dirty="0">
                <a:solidFill>
                  <a:srgbClr val="6088EF"/>
                </a:solidFill>
                <a:latin typeface="Century Gothic" panose="020B0502020202020204" pitchFamily="34" charset="0"/>
              </a:rPr>
              <a:t>No</a:t>
            </a:r>
            <a:endParaRPr lang="en-GB" sz="2800" dirty="0">
              <a:solidFill>
                <a:srgbClr val="6088E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92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127000"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08954" y="1815945"/>
            <a:ext cx="4317492" cy="39794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360"/>
              </a:spcBef>
              <a:buClr>
                <a:srgbClr val="EF3340"/>
              </a:buClr>
              <a:buSzPct val="100000"/>
              <a:buFont typeface="Lato"/>
              <a:buChar char="•"/>
            </a:pPr>
            <a:r>
              <a:rPr lang="en-GB" sz="1800" dirty="0">
                <a:solidFill>
                  <a:schemeClr val="dk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I think the attack shows people look after each other at difficult times.</a:t>
            </a:r>
          </a:p>
          <a:p>
            <a:pPr lvl="0">
              <a:spcBef>
                <a:spcPts val="360"/>
              </a:spcBef>
              <a:buClr>
                <a:srgbClr val="EF3340"/>
              </a:buClr>
              <a:buSzPct val="100000"/>
              <a:buFont typeface="Lato"/>
              <a:buChar char="•"/>
            </a:pPr>
            <a:r>
              <a:rPr lang="en-GB" sz="1800" dirty="0">
                <a:solidFill>
                  <a:schemeClr val="dk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When I am ever sad about something, my friends and family look after me. I think it is the same for everyone. </a:t>
            </a:r>
          </a:p>
          <a:p>
            <a:pPr lvl="0">
              <a:spcBef>
                <a:spcPts val="360"/>
              </a:spcBef>
              <a:buClr>
                <a:srgbClr val="EF3340"/>
              </a:buClr>
              <a:buSzPct val="100000"/>
              <a:buFont typeface="Lato"/>
              <a:buChar char="•"/>
            </a:pPr>
            <a:r>
              <a:rPr lang="en-GB" sz="1800" dirty="0">
                <a:solidFill>
                  <a:schemeClr val="dk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I think sadness and upsetting events bring out the good in people. It makes people think about those around them who are in need. </a:t>
            </a:r>
          </a:p>
          <a:p>
            <a:pPr lvl="0">
              <a:spcBef>
                <a:spcPts val="360"/>
              </a:spcBef>
              <a:buClr>
                <a:srgbClr val="97E8D7"/>
              </a:buClr>
              <a:buSzPct val="100000"/>
              <a:buFont typeface="Lato"/>
              <a:buChar char="•"/>
            </a:pPr>
            <a:endParaRPr lang="en-GB" sz="1800" dirty="0">
              <a:solidFill>
                <a:schemeClr val="dk1"/>
              </a:solidFill>
              <a:latin typeface="Century Gothic" panose="020B0502020202020204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02694" y="6410472"/>
            <a:ext cx="2133600" cy="365125"/>
          </a:xfrm>
        </p:spPr>
        <p:txBody>
          <a:bodyPr/>
          <a:lstStyle/>
          <a:p>
            <a:fld id="{49D63AC7-FC0B-4B89-BF66-6B825E62591F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91797" cy="1143000"/>
          </a:xfrm>
        </p:spPr>
        <p:txBody>
          <a:bodyPr anchor="t">
            <a:normAutofit/>
          </a:bodyPr>
          <a:lstStyle/>
          <a:p>
            <a:pPr algn="l">
              <a:buClr>
                <a:srgbClr val="97E8D7"/>
              </a:buClr>
            </a:pPr>
            <a:r>
              <a:rPr lang="en-GB" sz="2800" b="1" dirty="0">
                <a:latin typeface="Century Gothic" panose="020B0502020202020204" pitchFamily="34" charset="0"/>
              </a:rPr>
              <a:t>Does tragedy bring people together?</a:t>
            </a:r>
            <a:br>
              <a:rPr lang="en-GB" sz="2800" b="1" dirty="0">
                <a:latin typeface="Century Gothic" panose="020B0502020202020204" pitchFamily="34" charset="0"/>
              </a:rPr>
            </a:br>
            <a:r>
              <a:rPr lang="en-GB" sz="2800" b="1" dirty="0">
                <a:solidFill>
                  <a:srgbClr val="EF3340"/>
                </a:solidFill>
                <a:latin typeface="Century Gothic" panose="020B0502020202020204" pitchFamily="34" charset="0"/>
              </a:rPr>
              <a:t>Yes </a:t>
            </a:r>
            <a:endParaRPr lang="en-GB" sz="2800" dirty="0">
              <a:solidFill>
                <a:srgbClr val="EF334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2160" y="1405403"/>
            <a:ext cx="4324286" cy="406220"/>
          </a:xfrm>
          <a:prstGeom prst="rect">
            <a:avLst/>
          </a:prstGeom>
          <a:solidFill>
            <a:srgbClr val="F25C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Yes</a:t>
            </a:r>
            <a:endParaRPr lang="en-GB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Slide Number Placeholder 1"/>
          <p:cNvSpPr txBox="1">
            <a:spLocks/>
          </p:cNvSpPr>
          <p:nvPr/>
        </p:nvSpPr>
        <p:spPr>
          <a:xfrm>
            <a:off x="6877947" y="65588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rgbClr val="2D2D2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©VotesForSchools2019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526" y="332656"/>
            <a:ext cx="871804" cy="877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859255-1683-4C64-814E-DFEA248AA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3945" y="3725551"/>
            <a:ext cx="2279401" cy="206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42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127000"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59632" y="1124744"/>
            <a:ext cx="6552728" cy="792088"/>
          </a:xfrm>
        </p:spPr>
        <p:txBody>
          <a:bodyPr anchor="t">
            <a:noAutofit/>
          </a:bodyPr>
          <a:lstStyle/>
          <a:p>
            <a:r>
              <a:rPr lang="en-GB" sz="2800" b="1" dirty="0">
                <a:solidFill>
                  <a:srgbClr val="2D2D2D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Vote Now on…</a:t>
            </a:r>
            <a:br>
              <a:rPr lang="en-GB" sz="2800" b="1" dirty="0">
                <a:solidFill>
                  <a:srgbClr val="97E8D7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GB" sz="2800" b="1" dirty="0">
                <a:solidFill>
                  <a:srgbClr val="97E8D7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GB" sz="2800" b="1" u="sng" dirty="0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www.votesforschools.com</a:t>
            </a:r>
            <a:r>
              <a:rPr lang="en-GB" sz="2800" b="1" dirty="0">
                <a:solidFill>
                  <a:srgbClr val="97E8D7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GB" sz="2000" b="1" dirty="0">
              <a:solidFill>
                <a:srgbClr val="97E8D7"/>
              </a:solidFill>
              <a:latin typeface="Century Gothic" panose="020B05020202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3AC7-FC0B-4B89-BF66-6B825E62591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2780928"/>
            <a:ext cx="2722203" cy="27486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5955611"/>
            <a:ext cx="3347864" cy="538448"/>
          </a:xfrm>
          <a:prstGeom prst="rect">
            <a:avLst/>
          </a:prstGeom>
        </p:spPr>
      </p:pic>
      <p:sp>
        <p:nvSpPr>
          <p:cNvPr id="8" name="Slide Number Placeholder 1"/>
          <p:cNvSpPr txBox="1">
            <a:spLocks/>
          </p:cNvSpPr>
          <p:nvPr/>
        </p:nvSpPr>
        <p:spPr>
          <a:xfrm>
            <a:off x="6877947" y="65588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rgbClr val="2D2D2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©VotesForSchools2019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8526" y="332656"/>
            <a:ext cx="871804" cy="877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976" y="4149080"/>
            <a:ext cx="655780" cy="660365"/>
          </a:xfrm>
          <a:prstGeom prst="rect">
            <a:avLst/>
          </a:prstGeom>
        </p:spPr>
      </p:pic>
      <p:sp>
        <p:nvSpPr>
          <p:cNvPr id="15" name="Frame 14"/>
          <p:cNvSpPr/>
          <p:nvPr/>
        </p:nvSpPr>
        <p:spPr>
          <a:xfrm>
            <a:off x="4079149" y="4061384"/>
            <a:ext cx="1152128" cy="884265"/>
          </a:xfrm>
          <a:prstGeom prst="frame">
            <a:avLst>
              <a:gd name="adj1" fmla="val 2443"/>
            </a:avLst>
          </a:prstGeom>
          <a:solidFill>
            <a:srgbClr val="6088EF"/>
          </a:solidFill>
          <a:ln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915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Members of Turn to Love hold placards outside New Zealand High Commission in Haymarket, London, following the mosque attacks in Christchurch.">
            <a:extLst>
              <a:ext uri="{FF2B5EF4-FFF2-40B4-BE49-F238E27FC236}">
                <a16:creationId xmlns:a16="http://schemas.microsoft.com/office/drawing/2014/main" id="{9B4C6BA4-1A99-4BBA-BA34-626A040FF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247" y="2024199"/>
            <a:ext cx="6927503" cy="41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3AC7-FC0B-4B89-BF66-6B825E62591F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7" name="Shape 96"/>
          <p:cNvSpPr txBox="1">
            <a:spLocks/>
          </p:cNvSpPr>
          <p:nvPr/>
        </p:nvSpPr>
        <p:spPr>
          <a:xfrm>
            <a:off x="1670361" y="285826"/>
            <a:ext cx="5803277" cy="165618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97E8D7"/>
              </a:buClr>
              <a:buSzPct val="25000"/>
              <a:buFont typeface="Arial"/>
              <a:buNone/>
            </a:pPr>
            <a:r>
              <a:rPr lang="en-GB" b="1" dirty="0">
                <a:solidFill>
                  <a:schemeClr val="dk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Does </a:t>
            </a:r>
            <a:r>
              <a:rPr lang="en-GB" b="1" dirty="0">
                <a:solidFill>
                  <a:srgbClr val="EF3340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tragedy </a:t>
            </a:r>
            <a:r>
              <a:rPr lang="en-GB" b="1" dirty="0">
                <a:solidFill>
                  <a:schemeClr val="dk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bring people together?</a:t>
            </a:r>
            <a:endParaRPr lang="en-GB" b="1" dirty="0">
              <a:solidFill>
                <a:srgbClr val="03ABE1"/>
              </a:solidFill>
              <a:latin typeface="Century Gothic" panose="020B0502020202020204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23" name="Slide Number Placeholder 1"/>
          <p:cNvSpPr txBox="1">
            <a:spLocks/>
          </p:cNvSpPr>
          <p:nvPr/>
        </p:nvSpPr>
        <p:spPr>
          <a:xfrm>
            <a:off x="6877947" y="65588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rgbClr val="2D2D2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©VotesForSchools2019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127000"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Slide Number Placeholder 1"/>
          <p:cNvSpPr txBox="1">
            <a:spLocks/>
          </p:cNvSpPr>
          <p:nvPr/>
        </p:nvSpPr>
        <p:spPr>
          <a:xfrm>
            <a:off x="6955012" y="65647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rgbClr val="2D2D2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©VotesForSchools2019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8526" y="332656"/>
            <a:ext cx="871804" cy="877900"/>
          </a:xfrm>
          <a:prstGeom prst="rect">
            <a:avLst/>
          </a:prstGeom>
        </p:spPr>
      </p:pic>
      <p:sp>
        <p:nvSpPr>
          <p:cNvPr id="24" name="Cloud 23"/>
          <p:cNvSpPr/>
          <p:nvPr/>
        </p:nvSpPr>
        <p:spPr>
          <a:xfrm>
            <a:off x="55388" y="980729"/>
            <a:ext cx="3364484" cy="1944216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EF3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‘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Tragedy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’ means an event that is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very sad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. It is when something happens that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makes you really upset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 flipH="1">
            <a:off x="2752020" y="798167"/>
            <a:ext cx="540060" cy="824419"/>
          </a:xfrm>
          <a:prstGeom prst="straightConnector1">
            <a:avLst/>
          </a:prstGeom>
          <a:ln w="57150">
            <a:solidFill>
              <a:srgbClr val="EF33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42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526" y="246844"/>
            <a:ext cx="871804" cy="8779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3AC7-FC0B-4B89-BF66-6B825E62591F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0" name="Slide Number Placeholder 1"/>
          <p:cNvSpPr txBox="1">
            <a:spLocks/>
          </p:cNvSpPr>
          <p:nvPr/>
        </p:nvSpPr>
        <p:spPr>
          <a:xfrm>
            <a:off x="6877947" y="65588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rgbClr val="2D2D2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©VotesForSchools2019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127000"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Slide Number Placeholder 1"/>
          <p:cNvSpPr txBox="1">
            <a:spLocks/>
          </p:cNvSpPr>
          <p:nvPr/>
        </p:nvSpPr>
        <p:spPr>
          <a:xfrm>
            <a:off x="6921726" y="6551517"/>
            <a:ext cx="2133600" cy="390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rgbClr val="2D2D2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©VotesForSchools2019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72" b="9322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451" y="3912318"/>
            <a:ext cx="2864648" cy="286464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8371" y="3765355"/>
            <a:ext cx="3158575" cy="3158575"/>
          </a:xfrm>
          <a:prstGeom prst="rect">
            <a:avLst/>
          </a:prstGeom>
        </p:spPr>
      </p:pic>
      <p:sp>
        <p:nvSpPr>
          <p:cNvPr id="48" name="Thought Bubble: Cloud 47"/>
          <p:cNvSpPr/>
          <p:nvPr/>
        </p:nvSpPr>
        <p:spPr>
          <a:xfrm>
            <a:off x="3423600" y="959450"/>
            <a:ext cx="5027484" cy="3683916"/>
          </a:xfrm>
          <a:prstGeom prst="cloudCallout">
            <a:avLst>
              <a:gd name="adj1" fmla="val -75729"/>
              <a:gd name="adj2" fmla="val 31649"/>
            </a:avLst>
          </a:prstGeom>
          <a:solidFill>
            <a:srgbClr val="80A0F2">
              <a:alpha val="60000"/>
            </a:srgbClr>
          </a:solidFill>
          <a:ln>
            <a:solidFill>
              <a:srgbClr val="F25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Pair question (2-4 mins)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Why do you think we are talking about upsetting events today?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Can anyone think about what has happened in the news recently? </a:t>
            </a:r>
          </a:p>
        </p:txBody>
      </p:sp>
      <p:sp>
        <p:nvSpPr>
          <p:cNvPr id="16" name="Shape 127">
            <a:extLst>
              <a:ext uri="{FF2B5EF4-FFF2-40B4-BE49-F238E27FC236}">
                <a16:creationId xmlns:a16="http://schemas.microsoft.com/office/drawing/2014/main" id="{1E499BE3-E18B-481D-B610-4044591B0DDD}"/>
              </a:ext>
            </a:extLst>
          </p:cNvPr>
          <p:cNvSpPr txBox="1"/>
          <p:nvPr/>
        </p:nvSpPr>
        <p:spPr>
          <a:xfrm>
            <a:off x="425493" y="116632"/>
            <a:ext cx="8312400" cy="8860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97E8D7"/>
              </a:buClr>
              <a:buSzPct val="25000"/>
              <a:buFont typeface="Lato"/>
              <a:buNone/>
            </a:pPr>
            <a:r>
              <a:rPr lang="en-GB" sz="2800" b="1" dirty="0">
                <a:latin typeface="Century Gothic" panose="020B0502020202020204" pitchFamily="34" charset="0"/>
                <a:ea typeface="Lato"/>
                <a:cs typeface="Lato"/>
                <a:sym typeface="Lato"/>
              </a:rPr>
              <a:t>What happened last week?</a:t>
            </a:r>
          </a:p>
        </p:txBody>
      </p:sp>
    </p:spTree>
    <p:extLst>
      <p:ext uri="{BB962C8B-B14F-4D97-AF65-F5344CB8AC3E}">
        <p14:creationId xmlns:p14="http://schemas.microsoft.com/office/powerpoint/2010/main" val="8435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526" y="246844"/>
            <a:ext cx="871804" cy="8779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3AC7-FC0B-4B89-BF66-6B825E62591F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10" name="Slide Number Placeholder 1"/>
          <p:cNvSpPr txBox="1">
            <a:spLocks/>
          </p:cNvSpPr>
          <p:nvPr/>
        </p:nvSpPr>
        <p:spPr>
          <a:xfrm>
            <a:off x="6877947" y="65588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rgbClr val="2D2D2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©VotesForSchools2019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127000"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Slide Number Placeholder 1"/>
          <p:cNvSpPr txBox="1">
            <a:spLocks/>
          </p:cNvSpPr>
          <p:nvPr/>
        </p:nvSpPr>
        <p:spPr>
          <a:xfrm>
            <a:off x="6921726" y="6551517"/>
            <a:ext cx="2133600" cy="390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rgbClr val="2D2D2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©VotesForSchools2019</a:t>
            </a:r>
          </a:p>
        </p:txBody>
      </p:sp>
      <p:sp>
        <p:nvSpPr>
          <p:cNvPr id="18" name="Shape 127"/>
          <p:cNvSpPr txBox="1"/>
          <p:nvPr/>
        </p:nvSpPr>
        <p:spPr>
          <a:xfrm>
            <a:off x="425493" y="116632"/>
            <a:ext cx="8312400" cy="8860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97E8D7"/>
              </a:buClr>
              <a:buSzPct val="25000"/>
              <a:buFont typeface="Lato"/>
              <a:buNone/>
            </a:pPr>
            <a:r>
              <a:rPr lang="en-GB" sz="2800" b="1" dirty="0">
                <a:latin typeface="Century Gothic" panose="020B0502020202020204" pitchFamily="34" charset="0"/>
                <a:ea typeface="Lato"/>
                <a:cs typeface="Lato"/>
                <a:sym typeface="Lato"/>
              </a:rPr>
              <a:t>What happened last week?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03254" y="1375692"/>
            <a:ext cx="4066261" cy="1962231"/>
            <a:chOff x="6206060" y="1044824"/>
            <a:chExt cx="1966340" cy="1328780"/>
          </a:xfrm>
        </p:grpSpPr>
        <p:sp>
          <p:nvSpPr>
            <p:cNvPr id="25" name="Rectangle: Rounded Corners 24"/>
            <p:cNvSpPr/>
            <p:nvPr/>
          </p:nvSpPr>
          <p:spPr>
            <a:xfrm>
              <a:off x="6206060" y="1044824"/>
              <a:ext cx="1966340" cy="13287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7E8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baseline="30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6" name="Rectangle: Rounded Corners 25"/>
            <p:cNvSpPr/>
            <p:nvPr/>
          </p:nvSpPr>
          <p:spPr>
            <a:xfrm>
              <a:off x="6206060" y="1044824"/>
              <a:ext cx="1966340" cy="1328780"/>
            </a:xfrm>
            <a:prstGeom prst="roundRect">
              <a:avLst/>
            </a:prstGeom>
            <a:solidFill>
              <a:srgbClr val="EF3340">
                <a:alpha val="40000"/>
              </a:srgbClr>
            </a:solidFill>
            <a:ln>
              <a:solidFill>
                <a:srgbClr val="6088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entury Gothic" panose="020B0502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Last week, something very upsetting happened on the other side of the world, in </a:t>
              </a:r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New Zealand. </a:t>
              </a:r>
              <a:r>
                <a:rPr lang="en-GB" dirty="0">
                  <a:solidFill>
                    <a:schemeClr val="tx1"/>
                  </a:solidFill>
                  <a:latin typeface="Century Gothic" panose="020B0502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In Christchurch, there were terrible attacks at two </a:t>
              </a:r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mosques</a:t>
              </a:r>
              <a:r>
                <a:rPr lang="en-GB" dirty="0">
                  <a:solidFill>
                    <a:schemeClr val="tx1"/>
                  </a:solidFill>
                  <a:latin typeface="Century Gothic" panose="020B0502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which shocked the whole country.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743384" y="4225038"/>
            <a:ext cx="4066262" cy="2143917"/>
            <a:chOff x="6206060" y="1044824"/>
            <a:chExt cx="1966340" cy="1328780"/>
          </a:xfrm>
        </p:grpSpPr>
        <p:sp>
          <p:nvSpPr>
            <p:cNvPr id="35" name="Rectangle: Rounded Corners 34"/>
            <p:cNvSpPr/>
            <p:nvPr/>
          </p:nvSpPr>
          <p:spPr>
            <a:xfrm>
              <a:off x="6206060" y="1044824"/>
              <a:ext cx="1966340" cy="13287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7E8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baseline="30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6" name="Rectangle: Rounded Corners 35"/>
            <p:cNvSpPr/>
            <p:nvPr/>
          </p:nvSpPr>
          <p:spPr>
            <a:xfrm>
              <a:off x="6206060" y="1044824"/>
              <a:ext cx="1966340" cy="1328780"/>
            </a:xfrm>
            <a:prstGeom prst="roundRect">
              <a:avLst/>
            </a:prstGeom>
            <a:solidFill>
              <a:srgbClr val="EF3340">
                <a:alpha val="40000"/>
              </a:srgbClr>
            </a:solidFill>
            <a:ln>
              <a:solidFill>
                <a:srgbClr val="6088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entury Gothic" panose="020B0502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The tragic events have made people </a:t>
              </a:r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very upset</a:t>
              </a:r>
              <a:r>
                <a:rPr lang="en-GB" dirty="0">
                  <a:solidFill>
                    <a:schemeClr val="tx1"/>
                  </a:solidFill>
                  <a:latin typeface="Century Gothic" panose="020B0502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But millions have responded to what has happened with messages of </a:t>
              </a:r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kindness, love, hope </a:t>
              </a:r>
              <a:r>
                <a:rPr lang="en-GB" dirty="0">
                  <a:solidFill>
                    <a:schemeClr val="tx1"/>
                  </a:solidFill>
                  <a:latin typeface="Century Gothic" panose="020B0502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and </a:t>
              </a:r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support</a:t>
              </a:r>
              <a:r>
                <a:rPr lang="en-GB" dirty="0">
                  <a:solidFill>
                    <a:schemeClr val="tx1"/>
                  </a:solidFill>
                  <a:latin typeface="Century Gothic" panose="020B0502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</a:p>
          </p:txBody>
        </p:sp>
      </p:grpSp>
      <p:pic>
        <p:nvPicPr>
          <p:cNvPr id="29" name="Picture 4" descr="A vigil on a beach in Auckland with people standing around a heart-shape made from candles">
            <a:extLst>
              <a:ext uri="{FF2B5EF4-FFF2-40B4-BE49-F238E27FC236}">
                <a16:creationId xmlns:a16="http://schemas.microsoft.com/office/drawing/2014/main" id="{2EEF94AF-243C-4D57-96E0-D5AEE2232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069078"/>
            <a:ext cx="4066262" cy="228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al noor mosque christchurch">
            <a:extLst>
              <a:ext uri="{FF2B5EF4-FFF2-40B4-BE49-F238E27FC236}">
                <a16:creationId xmlns:a16="http://schemas.microsoft.com/office/drawing/2014/main" id="{67790184-7C4D-4B9C-A4DF-B3FBD4C16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5265" y="1355186"/>
            <a:ext cx="3720946" cy="232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03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finish sig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30504" y="4795935"/>
            <a:ext cx="1228485" cy="121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: Shape 9"/>
          <p:cNvSpPr/>
          <p:nvPr/>
        </p:nvSpPr>
        <p:spPr>
          <a:xfrm>
            <a:off x="1115616" y="1845382"/>
            <a:ext cx="7263928" cy="3960440"/>
          </a:xfrm>
          <a:custGeom>
            <a:avLst/>
            <a:gdLst>
              <a:gd name="connsiteX0" fmla="*/ 0 w 7263928"/>
              <a:gd name="connsiteY0" fmla="*/ 75127 h 3582415"/>
              <a:gd name="connsiteX1" fmla="*/ 6150280 w 7263928"/>
              <a:gd name="connsiteY1" fmla="*/ 100179 h 3582415"/>
              <a:gd name="connsiteX2" fmla="*/ 6770318 w 7263928"/>
              <a:gd name="connsiteY2" fmla="*/ 1052157 h 3582415"/>
              <a:gd name="connsiteX3" fmla="*/ 795403 w 7263928"/>
              <a:gd name="connsiteY3" fmla="*/ 1803719 h 3582415"/>
              <a:gd name="connsiteX4" fmla="*/ 989557 w 7263928"/>
              <a:gd name="connsiteY4" fmla="*/ 3075110 h 3582415"/>
              <a:gd name="connsiteX5" fmla="*/ 6657584 w 7263928"/>
              <a:gd name="connsiteY5" fmla="*/ 3582415 h 3582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63928" h="3582415">
                <a:moveTo>
                  <a:pt x="0" y="75127"/>
                </a:moveTo>
                <a:cubicBezTo>
                  <a:pt x="2510947" y="6234"/>
                  <a:pt x="5021894" y="-62659"/>
                  <a:pt x="6150280" y="100179"/>
                </a:cubicBezTo>
                <a:cubicBezTo>
                  <a:pt x="7278666" y="263017"/>
                  <a:pt x="7662797" y="768234"/>
                  <a:pt x="6770318" y="1052157"/>
                </a:cubicBezTo>
                <a:cubicBezTo>
                  <a:pt x="5877839" y="1336080"/>
                  <a:pt x="1758863" y="1466560"/>
                  <a:pt x="795403" y="1803719"/>
                </a:cubicBezTo>
                <a:cubicBezTo>
                  <a:pt x="-168057" y="2140878"/>
                  <a:pt x="12527" y="2778661"/>
                  <a:pt x="989557" y="3075110"/>
                </a:cubicBezTo>
                <a:cubicBezTo>
                  <a:pt x="1966587" y="3371559"/>
                  <a:pt x="4312085" y="3476987"/>
                  <a:pt x="6657584" y="3582415"/>
                </a:cubicBezTo>
              </a:path>
            </a:pathLst>
          </a:custGeom>
          <a:noFill/>
          <a:ln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03ABE1"/>
              </a:highligh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l"/>
            <a:r>
              <a:rPr lang="en-GB" sz="2800" b="1" dirty="0">
                <a:latin typeface="Century Gothic" panose="020B0502020202020204" pitchFamily="34" charset="0"/>
              </a:rPr>
              <a:t>Our learning journey for today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127000"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9D63AC7-FC0B-4B89-BF66-6B825E62591F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1026" name="Picture 2" descr="http://www.thehiveinsight.com/wp-content/themes/tsu/css/images/signs-right-sta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48455"/>
            <a:ext cx="1431618" cy="124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lide Number Placeholder 1"/>
          <p:cNvSpPr txBox="1">
            <a:spLocks/>
          </p:cNvSpPr>
          <p:nvPr/>
        </p:nvSpPr>
        <p:spPr>
          <a:xfrm>
            <a:off x="6877947" y="65588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rgbClr val="2D2D2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©VotesForSchools2016</a:t>
            </a:r>
          </a:p>
        </p:txBody>
      </p:sp>
      <p:sp>
        <p:nvSpPr>
          <p:cNvPr id="11" name="Oval 10"/>
          <p:cNvSpPr/>
          <p:nvPr/>
        </p:nvSpPr>
        <p:spPr>
          <a:xfrm>
            <a:off x="2403218" y="1156832"/>
            <a:ext cx="1804471" cy="1339117"/>
          </a:xfrm>
          <a:prstGeom prst="ellipse">
            <a:avLst/>
          </a:prstGeom>
          <a:solidFill>
            <a:schemeClr val="bg1"/>
          </a:solidFill>
          <a:ln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What happened last week?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9844" y="274638"/>
            <a:ext cx="871804" cy="8779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846069" y="1082331"/>
            <a:ext cx="1814512" cy="1230977"/>
          </a:xfrm>
          <a:prstGeom prst="rect">
            <a:avLst/>
          </a:prstGeom>
          <a:solidFill>
            <a:srgbClr val="F9AFB4"/>
          </a:solidFill>
          <a:ln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The world’s reaction: what was it like?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48521" y="5028350"/>
            <a:ext cx="1944216" cy="1230977"/>
          </a:xfrm>
          <a:prstGeom prst="rect">
            <a:avLst/>
          </a:prstGeom>
          <a:solidFill>
            <a:schemeClr val="bg1"/>
          </a:solidFill>
          <a:ln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What can we do to help others?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50020" y="3083844"/>
            <a:ext cx="1895861" cy="1230977"/>
          </a:xfrm>
          <a:prstGeom prst="rect">
            <a:avLst/>
          </a:prstGeom>
          <a:solidFill>
            <a:schemeClr val="bg1"/>
          </a:solidFill>
          <a:ln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Can sad events push us away from each other?</a:t>
            </a:r>
          </a:p>
        </p:txBody>
      </p:sp>
      <p:sp>
        <p:nvSpPr>
          <p:cNvPr id="20" name="Oval 19"/>
          <p:cNvSpPr/>
          <p:nvPr/>
        </p:nvSpPr>
        <p:spPr>
          <a:xfrm>
            <a:off x="3739468" y="2766813"/>
            <a:ext cx="2016224" cy="1339118"/>
          </a:xfrm>
          <a:prstGeom prst="ellipse">
            <a:avLst/>
          </a:prstGeom>
          <a:solidFill>
            <a:schemeClr val="bg1"/>
          </a:solidFill>
          <a:ln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What happens when we get upset?</a:t>
            </a:r>
          </a:p>
        </p:txBody>
      </p:sp>
      <p:pic>
        <p:nvPicPr>
          <p:cNvPr id="25" name="Picture 4" descr="A vigil on a beach in Auckland with people standing around a heart-shape made from candles">
            <a:extLst>
              <a:ext uri="{FF2B5EF4-FFF2-40B4-BE49-F238E27FC236}">
                <a16:creationId xmlns:a16="http://schemas.microsoft.com/office/drawing/2014/main" id="{FD0B8C0D-5A28-42C6-ADCB-D9FC85D90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3455" y="4906270"/>
            <a:ext cx="2371289" cy="13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Image result for crying christchurch terror">
            <a:extLst>
              <a:ext uri="{FF2B5EF4-FFF2-40B4-BE49-F238E27FC236}">
                <a16:creationId xmlns:a16="http://schemas.microsoft.com/office/drawing/2014/main" id="{DA55C5D8-4CC2-4457-85D9-F5A69B3A8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4945" y="2547876"/>
            <a:ext cx="2008677" cy="133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665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526" y="246844"/>
            <a:ext cx="871804" cy="8779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3AC7-FC0B-4B89-BF66-6B825E62591F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10" name="Slide Number Placeholder 1"/>
          <p:cNvSpPr txBox="1">
            <a:spLocks/>
          </p:cNvSpPr>
          <p:nvPr/>
        </p:nvSpPr>
        <p:spPr>
          <a:xfrm>
            <a:off x="6877947" y="65588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rgbClr val="2D2D2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©VotesForSchools2019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127000"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Slide Number Placeholder 1"/>
          <p:cNvSpPr txBox="1">
            <a:spLocks/>
          </p:cNvSpPr>
          <p:nvPr/>
        </p:nvSpPr>
        <p:spPr>
          <a:xfrm>
            <a:off x="6921726" y="6551517"/>
            <a:ext cx="2133600" cy="390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rgbClr val="2D2D2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©VotesForSchools2019</a:t>
            </a:r>
          </a:p>
        </p:txBody>
      </p:sp>
      <p:sp>
        <p:nvSpPr>
          <p:cNvPr id="18" name="Shape 127"/>
          <p:cNvSpPr txBox="1"/>
          <p:nvPr/>
        </p:nvSpPr>
        <p:spPr>
          <a:xfrm>
            <a:off x="425493" y="116632"/>
            <a:ext cx="8312400" cy="8860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97E8D7"/>
              </a:buClr>
              <a:buSzPct val="25000"/>
              <a:buFont typeface="Lato"/>
              <a:buNone/>
            </a:pPr>
            <a:r>
              <a:rPr lang="en-GB" sz="2800" b="1" dirty="0">
                <a:latin typeface="Century Gothic" panose="020B0502020202020204" pitchFamily="34" charset="0"/>
                <a:ea typeface="Lato"/>
                <a:cs typeface="Lato"/>
                <a:sym typeface="Lato"/>
              </a:rPr>
              <a:t>The world’s reaction: what was it like?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6E8C24A-50C0-4673-9EB0-F569373065C9}"/>
              </a:ext>
            </a:extLst>
          </p:cNvPr>
          <p:cNvGrpSpPr/>
          <p:nvPr/>
        </p:nvGrpSpPr>
        <p:grpSpPr>
          <a:xfrm>
            <a:off x="1331640" y="1205123"/>
            <a:ext cx="6408712" cy="4528133"/>
            <a:chOff x="4390043" y="2616252"/>
            <a:chExt cx="4677014" cy="2588012"/>
          </a:xfrm>
          <a:solidFill>
            <a:srgbClr val="B3C6F7"/>
          </a:solidFill>
        </p:grpSpPr>
        <p:sp>
          <p:nvSpPr>
            <p:cNvPr id="13" name="Cloud 12">
              <a:extLst>
                <a:ext uri="{FF2B5EF4-FFF2-40B4-BE49-F238E27FC236}">
                  <a16:creationId xmlns:a16="http://schemas.microsoft.com/office/drawing/2014/main" id="{1C20AAEE-AAAB-4858-BDD7-B77DCE49E457}"/>
                </a:ext>
              </a:extLst>
            </p:cNvPr>
            <p:cNvSpPr/>
            <p:nvPr/>
          </p:nvSpPr>
          <p:spPr>
            <a:xfrm>
              <a:off x="4390043" y="2616252"/>
              <a:ext cx="4677014" cy="2588012"/>
            </a:xfrm>
            <a:prstGeom prst="cloud">
              <a:avLst/>
            </a:prstGeom>
            <a:grpFill/>
            <a:ln>
              <a:solidFill>
                <a:srgbClr val="6088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" name="Cloud 15">
              <a:extLst>
                <a:ext uri="{FF2B5EF4-FFF2-40B4-BE49-F238E27FC236}">
                  <a16:creationId xmlns:a16="http://schemas.microsoft.com/office/drawing/2014/main" id="{4912AF7B-22C8-47DF-B762-F17936279231}"/>
                </a:ext>
              </a:extLst>
            </p:cNvPr>
            <p:cNvSpPr/>
            <p:nvPr/>
          </p:nvSpPr>
          <p:spPr>
            <a:xfrm>
              <a:off x="4390043" y="2616252"/>
              <a:ext cx="4677014" cy="2588012"/>
            </a:xfrm>
            <a:prstGeom prst="cloud">
              <a:avLst/>
            </a:prstGeom>
            <a:grpFill/>
            <a:ln>
              <a:solidFill>
                <a:srgbClr val="6088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Pair talk (3-5 mins)</a:t>
              </a:r>
            </a:p>
            <a:p>
              <a:pPr algn="ctr"/>
              <a:r>
                <a:rPr lang="en-GB" dirty="0">
                  <a:solidFill>
                    <a:schemeClr val="tx1"/>
                  </a:solidFill>
                  <a:latin typeface="Century Gothic" panose="020B0502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On the next six slides are examples of how people around the world responded to the news of this attack. </a:t>
              </a:r>
            </a:p>
            <a:p>
              <a:pPr algn="ctr"/>
              <a:r>
                <a:rPr lang="en-GB" dirty="0">
                  <a:solidFill>
                    <a:schemeClr val="tx1"/>
                  </a:solidFill>
                  <a:latin typeface="Century Gothic" panose="020B0502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Discuss: Is there anything similar about these reactions?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3722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526" y="246844"/>
            <a:ext cx="871804" cy="8779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3AC7-FC0B-4B89-BF66-6B825E62591F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0" name="Slide Number Placeholder 1"/>
          <p:cNvSpPr txBox="1">
            <a:spLocks/>
          </p:cNvSpPr>
          <p:nvPr/>
        </p:nvSpPr>
        <p:spPr>
          <a:xfrm>
            <a:off x="6877947" y="65588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rgbClr val="2D2D2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©VotesForSchools2019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127000"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Slide Number Placeholder 1"/>
          <p:cNvSpPr txBox="1">
            <a:spLocks/>
          </p:cNvSpPr>
          <p:nvPr/>
        </p:nvSpPr>
        <p:spPr>
          <a:xfrm>
            <a:off x="6921726" y="6551517"/>
            <a:ext cx="2133600" cy="390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rgbClr val="2D2D2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©VotesForSchools2019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ECCF844-A612-418A-9844-86A9D6B1F5F1}"/>
              </a:ext>
            </a:extLst>
          </p:cNvPr>
          <p:cNvGrpSpPr/>
          <p:nvPr/>
        </p:nvGrpSpPr>
        <p:grpSpPr>
          <a:xfrm>
            <a:off x="767385" y="1202976"/>
            <a:ext cx="7919415" cy="600706"/>
            <a:chOff x="6206060" y="1044824"/>
            <a:chExt cx="1966340" cy="132878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55C4E9D-1A19-433F-B7EA-DB6B4181D502}"/>
                </a:ext>
              </a:extLst>
            </p:cNvPr>
            <p:cNvSpPr/>
            <p:nvPr/>
          </p:nvSpPr>
          <p:spPr>
            <a:xfrm>
              <a:off x="6206060" y="1044824"/>
              <a:ext cx="1966340" cy="13287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7E8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baseline="30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E4724411-71B2-4F5B-BB8F-B009F3A5A9EC}"/>
                </a:ext>
              </a:extLst>
            </p:cNvPr>
            <p:cNvSpPr/>
            <p:nvPr/>
          </p:nvSpPr>
          <p:spPr>
            <a:xfrm>
              <a:off x="6206060" y="1044824"/>
              <a:ext cx="1966340" cy="1328780"/>
            </a:xfrm>
            <a:prstGeom prst="roundRect">
              <a:avLst/>
            </a:prstGeom>
            <a:solidFill>
              <a:srgbClr val="EF3340">
                <a:alpha val="40000"/>
              </a:srgbClr>
            </a:solidFill>
            <a:ln>
              <a:solidFill>
                <a:srgbClr val="6088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  <a:latin typeface="Century Gothic" panose="020B0502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People took to social media and posted drawings expressing their feelings. </a:t>
              </a:r>
            </a:p>
          </p:txBody>
        </p:sp>
      </p:grpSp>
      <p:sp>
        <p:nvSpPr>
          <p:cNvPr id="27" name="Shape 127">
            <a:extLst>
              <a:ext uri="{FF2B5EF4-FFF2-40B4-BE49-F238E27FC236}">
                <a16:creationId xmlns:a16="http://schemas.microsoft.com/office/drawing/2014/main" id="{40D06312-D69D-49EC-87F5-C5B5523493E2}"/>
              </a:ext>
            </a:extLst>
          </p:cNvPr>
          <p:cNvSpPr txBox="1"/>
          <p:nvPr/>
        </p:nvSpPr>
        <p:spPr>
          <a:xfrm>
            <a:off x="425493" y="116632"/>
            <a:ext cx="8312400" cy="8860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97E8D7"/>
              </a:buClr>
              <a:buSzPct val="25000"/>
              <a:buFont typeface="Lato"/>
              <a:buNone/>
            </a:pPr>
            <a:r>
              <a:rPr lang="en-GB" sz="2800" b="1" dirty="0">
                <a:latin typeface="Century Gothic" panose="020B0502020202020204" pitchFamily="34" charset="0"/>
                <a:ea typeface="Lato"/>
                <a:cs typeface="Lato"/>
                <a:sym typeface="Lato"/>
              </a:rPr>
              <a:t>The world’s reaction: what was it like?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B90B31-2322-4116-9D38-63DD10DFC1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4" y="1895347"/>
            <a:ext cx="4241677" cy="466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966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526" y="246844"/>
            <a:ext cx="871804" cy="8779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3AC7-FC0B-4B89-BF66-6B825E62591F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10" name="Slide Number Placeholder 1"/>
          <p:cNvSpPr txBox="1">
            <a:spLocks/>
          </p:cNvSpPr>
          <p:nvPr/>
        </p:nvSpPr>
        <p:spPr>
          <a:xfrm>
            <a:off x="6877947" y="65588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rgbClr val="2D2D2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©VotesForSchools2019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127000"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Slide Number Placeholder 1"/>
          <p:cNvSpPr txBox="1">
            <a:spLocks/>
          </p:cNvSpPr>
          <p:nvPr/>
        </p:nvSpPr>
        <p:spPr>
          <a:xfrm>
            <a:off x="6921726" y="6551517"/>
            <a:ext cx="2133600" cy="390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rgbClr val="2D2D2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©VotesForSchools2019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ECCF844-A612-418A-9844-86A9D6B1F5F1}"/>
              </a:ext>
            </a:extLst>
          </p:cNvPr>
          <p:cNvGrpSpPr/>
          <p:nvPr/>
        </p:nvGrpSpPr>
        <p:grpSpPr>
          <a:xfrm>
            <a:off x="767385" y="1202976"/>
            <a:ext cx="7221141" cy="600706"/>
            <a:chOff x="6206060" y="1044824"/>
            <a:chExt cx="1966340" cy="132878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55C4E9D-1A19-433F-B7EA-DB6B4181D502}"/>
                </a:ext>
              </a:extLst>
            </p:cNvPr>
            <p:cNvSpPr/>
            <p:nvPr/>
          </p:nvSpPr>
          <p:spPr>
            <a:xfrm>
              <a:off x="6206060" y="1044824"/>
              <a:ext cx="1966340" cy="13287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7E8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baseline="30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E4724411-71B2-4F5B-BB8F-B009F3A5A9EC}"/>
                </a:ext>
              </a:extLst>
            </p:cNvPr>
            <p:cNvSpPr/>
            <p:nvPr/>
          </p:nvSpPr>
          <p:spPr>
            <a:xfrm>
              <a:off x="6206060" y="1044824"/>
              <a:ext cx="1966340" cy="1328780"/>
            </a:xfrm>
            <a:prstGeom prst="roundRect">
              <a:avLst/>
            </a:prstGeom>
            <a:solidFill>
              <a:srgbClr val="EF3340">
                <a:alpha val="40000"/>
              </a:srgbClr>
            </a:solidFill>
            <a:ln>
              <a:solidFill>
                <a:srgbClr val="6088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  <a:latin typeface="Century Gothic" panose="020B0502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People took to the streets to express their views on these events. </a:t>
              </a:r>
            </a:p>
          </p:txBody>
        </p:sp>
      </p:grpSp>
      <p:sp>
        <p:nvSpPr>
          <p:cNvPr id="27" name="Shape 127">
            <a:extLst>
              <a:ext uri="{FF2B5EF4-FFF2-40B4-BE49-F238E27FC236}">
                <a16:creationId xmlns:a16="http://schemas.microsoft.com/office/drawing/2014/main" id="{40D06312-D69D-49EC-87F5-C5B5523493E2}"/>
              </a:ext>
            </a:extLst>
          </p:cNvPr>
          <p:cNvSpPr txBox="1"/>
          <p:nvPr/>
        </p:nvSpPr>
        <p:spPr>
          <a:xfrm>
            <a:off x="425493" y="116632"/>
            <a:ext cx="8312400" cy="8860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97E8D7"/>
              </a:buClr>
              <a:buSzPct val="25000"/>
              <a:buFont typeface="Lato"/>
              <a:buNone/>
            </a:pPr>
            <a:r>
              <a:rPr lang="en-GB" sz="2800" b="1" dirty="0">
                <a:latin typeface="Century Gothic" panose="020B0502020202020204" pitchFamily="34" charset="0"/>
                <a:ea typeface="Lato"/>
                <a:cs typeface="Lato"/>
                <a:sym typeface="Lato"/>
              </a:rPr>
              <a:t>The world’s reaction: what was it like? </a:t>
            </a:r>
          </a:p>
        </p:txBody>
      </p:sp>
      <p:pic>
        <p:nvPicPr>
          <p:cNvPr id="5124" name="Picture 4" descr="Image result for love is stronger than hate new zealand">
            <a:extLst>
              <a:ext uri="{FF2B5EF4-FFF2-40B4-BE49-F238E27FC236}">
                <a16:creationId xmlns:a16="http://schemas.microsoft.com/office/drawing/2014/main" id="{0672B1C7-83A9-4836-8B72-26E9F1E20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491" y="2132613"/>
            <a:ext cx="6876256" cy="388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480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7886</TotalTime>
  <Words>1734</Words>
  <Application>Microsoft Office PowerPoint</Application>
  <PresentationFormat>On-screen Show (4:3)</PresentationFormat>
  <Paragraphs>311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Century Gothic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learning journey for today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learning journey for today</vt:lpstr>
      <vt:lpstr>PowerPoint Presentation</vt:lpstr>
      <vt:lpstr>PowerPoint Presentation</vt:lpstr>
      <vt:lpstr>Our learning journey for today</vt:lpstr>
      <vt:lpstr>PowerPoint Presentation</vt:lpstr>
      <vt:lpstr>Our learning journey for today</vt:lpstr>
      <vt:lpstr>PowerPoint Presentation</vt:lpstr>
      <vt:lpstr>Does tragedy bring people together? No</vt:lpstr>
      <vt:lpstr>Does tragedy bring people together? Yes </vt:lpstr>
      <vt:lpstr>Vote Now on…  www.votesforschools.com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Vivienne Creevey</dc:creator>
  <cp:lastModifiedBy>sophie esslemont</cp:lastModifiedBy>
  <cp:revision>1017</cp:revision>
  <cp:lastPrinted>2016-06-30T16:31:19Z</cp:lastPrinted>
  <dcterms:created xsi:type="dcterms:W3CDTF">2016-02-12T12:05:28Z</dcterms:created>
  <dcterms:modified xsi:type="dcterms:W3CDTF">2019-03-18T11:54:40Z</dcterms:modified>
</cp:coreProperties>
</file>